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45.xml"/>
  <Override ContentType="application/vnd.ms-office.chartcolorstyle+xml" PartName="/ppt/charts/colors70.xml"/>
  <Override ContentType="application/vnd.ms-office.chartcolorstyle+xml" PartName="/ppt/charts/colors37.xml"/>
  <Override ContentType="application/vnd.ms-office.chartcolorstyle+xml" PartName="/ppt/charts/colors62.xml"/>
  <Override ContentType="application/vnd.ms-office.chartcolorstyle+xml" PartName="/ppt/charts/colors54.xml"/>
  <Override ContentType="application/vnd.ms-office.chartcolorstyle+xml" PartName="/ppt/charts/colors8.xml"/>
  <Override ContentType="application/vnd.ms-office.chartcolorstyle+xml" PartName="/ppt/charts/colors11.xml"/>
  <Override ContentType="application/vnd.ms-office.chartcolorstyle+xml" PartName="/ppt/charts/colors61.xml"/>
  <Override ContentType="application/vnd.ms-office.chartcolorstyle+xml" PartName="/ppt/charts/colors28.xml"/>
  <Override ContentType="application/vnd.ms-office.chartcolorstyle+xml" PartName="/ppt/charts/colors19.xml"/>
  <Override ContentType="application/vnd.ms-office.chartcolorstyle+xml" PartName="/ppt/charts/colors44.xml"/>
  <Override ContentType="application/vnd.ms-office.chartcolorstyle+xml" PartName="/ppt/charts/colors71.xml"/>
  <Override ContentType="application/vnd.ms-office.chartcolorstyle+xml" PartName="/ppt/charts/colors36.xml"/>
  <Override ContentType="application/vnd.ms-office.chartcolorstyle+xml" PartName="/ppt/charts/colors18.xml"/>
  <Override ContentType="application/vnd.ms-office.chartcolorstyle+xml" PartName="/ppt/charts/colors10.xml"/>
  <Override ContentType="application/vnd.ms-office.chartcolorstyle+xml" PartName="/ppt/charts/colors79.xml"/>
  <Override ContentType="application/vnd.ms-office.chartcolorstyle+xml" PartName="/ppt/charts/colors9.xml"/>
  <Override ContentType="application/vnd.ms-office.chartcolorstyle+xml" PartName="/ppt/charts/colors27.xml"/>
  <Override ContentType="application/vnd.ms-office.chartcolorstyle+xml" PartName="/ppt/charts/colors53.xml"/>
  <Override ContentType="application/vnd.ms-office.chartcolorstyle+xml" PartName="/ppt/charts/colors26.xml"/>
  <Override ContentType="application/vnd.ms-office.chartcolorstyle+xml" PartName="/ppt/charts/colors69.xml"/>
  <Override ContentType="application/vnd.ms-office.chartcolorstyle+xml" PartName="/ppt/charts/colors56.xml"/>
  <Override ContentType="application/vnd.ms-office.chartcolorstyle+xml" PartName="/ppt/charts/colors6.xml"/>
  <Override ContentType="application/vnd.ms-office.chartcolorstyle+xml" PartName="/ppt/charts/colors73.xml"/>
  <Override ContentType="application/vnd.ms-office.chartcolorstyle+xml" PartName="/ppt/charts/colors72.xml"/>
  <Override ContentType="application/vnd.ms-office.chartcolorstyle+xml" PartName="/ppt/charts/colors30.xml"/>
  <Override ContentType="application/vnd.ms-office.chartcolorstyle+xml" PartName="/ppt/charts/colors43.xml"/>
  <Override ContentType="application/vnd.ms-office.chartcolorstyle+xml" PartName="/ppt/charts/colors39.xml"/>
  <Override ContentType="application/vnd.ms-office.chartcolorstyle+xml" PartName="/ppt/charts/colors13.xml"/>
  <Override ContentType="application/vnd.ms-office.chartcolorstyle+xml" PartName="/ppt/charts/colors38.xml"/>
  <Override ContentType="application/vnd.ms-office.chartcolorstyle+xml" PartName="/ppt/charts/colors42.xml"/>
  <Override ContentType="application/vnd.ms-office.chartcolorstyle+xml" PartName="/ppt/charts/colors60.xml"/>
  <Override ContentType="application/vnd.ms-office.chartcolorstyle+xml" PartName="/ppt/charts/colors7.xml"/>
  <Override ContentType="application/vnd.ms-office.chartcolorstyle+xml" PartName="/ppt/charts/colors25.xml"/>
  <Override ContentType="application/vnd.ms-office.chartcolorstyle+xml" PartName="/ppt/charts/colors55.xml"/>
  <Override ContentType="application/vnd.ms-office.chartcolorstyle+xml" PartName="/ppt/charts/colors12.xml"/>
  <Override ContentType="application/vnd.ms-office.chartcolorstyle+xml" PartName="/ppt/charts/colors68.xml"/>
  <Override ContentType="application/vnd.ms-office.chartcolorstyle+xml" PartName="/ppt/charts/colors75.xml"/>
  <Override ContentType="application/vnd.ms-office.chartcolorstyle+xml" PartName="/ppt/charts/colors58.xml"/>
  <Override ContentType="application/vnd.ms-office.chartcolorstyle+xml" PartName="/ppt/charts/colors4.xml"/>
  <Override ContentType="application/vnd.ms-office.chartcolorstyle+xml" PartName="/ppt/charts/colors32.xml"/>
  <Override ContentType="application/vnd.ms-office.chartcolorstyle+xml" PartName="/ppt/charts/colors24.xml"/>
  <Override ContentType="application/vnd.ms-office.chartcolorstyle+xml" PartName="/ppt/charts/colors15.xml"/>
  <Override ContentType="application/vnd.ms-office.chartcolorstyle+xml" PartName="/ppt/charts/colors41.xml"/>
  <Override ContentType="application/vnd.ms-office.chartcolorstyle+xml" PartName="/ppt/charts/colors67.xml"/>
  <Override ContentType="application/vnd.ms-office.chartcolorstyle+xml" PartName="/ppt/charts/colors14.xml"/>
  <Override ContentType="application/vnd.ms-office.chartcolorstyle+xml" PartName="/ppt/charts/colors5.xml"/>
  <Override ContentType="application/vnd.ms-office.chartcolorstyle+xml" PartName="/ppt/charts/colors57.xml"/>
  <Override ContentType="application/vnd.ms-office.chartcolorstyle+xml" PartName="/ppt/charts/colors22.xml"/>
  <Override ContentType="application/vnd.ms-office.chartcolorstyle+xml" PartName="/ppt/charts/colors31.xml"/>
  <Override ContentType="application/vnd.ms-office.chartcolorstyle+xml" PartName="/ppt/charts/colors49.xml"/>
  <Override ContentType="application/vnd.ms-office.chartcolorstyle+xml" PartName="/ppt/charts/colors74.xml"/>
  <Override ContentType="application/vnd.ms-office.chartcolorstyle+xml" PartName="/ppt/charts/colors66.xml"/>
  <Override ContentType="application/vnd.ms-office.chartcolorstyle+xml" PartName="/ppt/charts/colors23.xml"/>
  <Override ContentType="application/vnd.ms-office.chartcolorstyle+xml" PartName="/ppt/charts/colors40.xml"/>
  <Override ContentType="application/vnd.ms-office.chartcolorstyle+xml" PartName="/ppt/charts/colors51.xml"/>
  <Override ContentType="application/vnd.ms-office.chartcolorstyle+xml" PartName="/ppt/charts/colors21.xml"/>
  <Override ContentType="application/vnd.ms-office.chartcolorstyle+xml" PartName="/ppt/charts/colors34.xml"/>
  <Override ContentType="application/vnd.ms-office.chartcolorstyle+xml" PartName="/ppt/charts/colors1.xml"/>
  <Override ContentType="application/vnd.ms-office.chartcolorstyle+xml" PartName="/ppt/charts/colors48.xml"/>
  <Override ContentType="application/vnd.ms-office.chartcolorstyle+xml" PartName="/ppt/charts/colors47.xml"/>
  <Override ContentType="application/vnd.ms-office.chartcolorstyle+xml" PartName="/ppt/charts/colors17.xml"/>
  <Override ContentType="application/vnd.ms-office.chartcolorstyle+xml" PartName="/ppt/charts/colors78.xml"/>
  <Override ContentType="application/vnd.ms-office.chartcolorstyle+xml" PartName="/ppt/charts/colors35.xml"/>
  <Override ContentType="application/vnd.ms-office.chartcolorstyle+xml" PartName="/ppt/charts/colors50.xml"/>
  <Override ContentType="application/vnd.ms-office.chartcolorstyle+xml" PartName="/ppt/charts/colors65.xml"/>
  <Override ContentType="application/vnd.ms-office.chartcolorstyle+xml" PartName="/ppt/charts/colors52.xml"/>
  <Override ContentType="application/vnd.ms-office.chartcolorstyle+xml" PartName="/ppt/charts/colors63.xml"/>
  <Override ContentType="application/vnd.ms-office.chartcolorstyle+xml" PartName="/ppt/charts/colors76.xml"/>
  <Override ContentType="application/vnd.ms-office.chartcolorstyle+xml" PartName="/ppt/charts/colors46.xml"/>
  <Override ContentType="application/vnd.ms-office.chartcolorstyle+xml" PartName="/ppt/charts/colors20.xml"/>
  <Override ContentType="application/vnd.ms-office.chartcolorstyle+xml" PartName="/ppt/charts/colors2.xml"/>
  <Override ContentType="application/vnd.ms-office.chartcolorstyle+xml" PartName="/ppt/charts/colors33.xml"/>
  <Override ContentType="application/vnd.ms-office.chartcolorstyle+xml" PartName="/ppt/charts/colors3.xml"/>
  <Override ContentType="application/vnd.ms-office.chartcolorstyle+xml" PartName="/ppt/charts/colors29.xml"/>
  <Override ContentType="application/vnd.ms-office.chartcolorstyle+xml" PartName="/ppt/charts/colors59.xml"/>
  <Override ContentType="application/vnd.ms-office.chartcolorstyle+xml" PartName="/ppt/charts/colors16.xml"/>
  <Override ContentType="application/vnd.ms-office.chartcolorstyle+xml" PartName="/ppt/charts/colors77.xml"/>
  <Override ContentType="application/vnd.ms-office.chartcolorstyle+xml" PartName="/ppt/charts/colors64.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68.xml"/>
  <Override ContentType="application/vnd.openxmlformats-officedocument.drawingml.chart+xml" PartName="/ppt/charts/chart93.xml"/>
  <Override ContentType="application/vnd.openxmlformats-officedocument.drawingml.chart+xml" PartName="/ppt/charts/chart25.xml"/>
  <Override ContentType="application/vnd.openxmlformats-officedocument.drawingml.chart+xml" PartName="/ppt/charts/chart50.xml"/>
  <Override ContentType="application/vnd.openxmlformats-officedocument.drawingml.chart+xml" PartName="/ppt/charts/chart85.xml"/>
  <Override ContentType="application/vnd.openxmlformats-officedocument.drawingml.chart+xml" PartName="/ppt/charts/chart4.xml"/>
  <Override ContentType="application/vnd.openxmlformats-officedocument.drawingml.chart+xml" PartName="/ppt/charts/chart33.xml"/>
  <Override ContentType="application/vnd.openxmlformats-officedocument.drawingml.chart+xml" PartName="/ppt/charts/chart16.xml"/>
  <Override ContentType="application/vnd.openxmlformats-officedocument.drawingml.chart+xml" PartName="/ppt/charts/chart77.xml"/>
  <Override ContentType="application/vnd.openxmlformats-officedocument.drawingml.chart+xml" PartName="/ppt/charts/chart59.xml"/>
  <Override ContentType="application/vnd.openxmlformats-officedocument.drawingml.chart+xml" PartName="/ppt/charts/chart42.xml"/>
  <Override ContentType="application/vnd.openxmlformats-officedocument.drawingml.chart+xml" PartName="/ppt/charts/chart94.xml"/>
  <Override ContentType="application/vnd.openxmlformats-officedocument.drawingml.chart+xml" PartName="/ppt/charts/chart51.xml"/>
  <Override ContentType="application/vnd.openxmlformats-officedocument.drawingml.chart+xml" PartName="/ppt/charts/chart92.xml"/>
  <Override ContentType="application/vnd.openxmlformats-officedocument.drawingml.chart+xml" PartName="/ppt/charts/chart32.xml"/>
  <Override ContentType="application/vnd.openxmlformats-officedocument.drawingml.chart+xml" PartName="/ppt/charts/chart75.xml"/>
  <Override ContentType="application/vnd.openxmlformats-officedocument.drawingml.chart+xml" PartName="/ppt/charts/chart5.xml"/>
  <Override ContentType="application/vnd.openxmlformats-officedocument.drawingml.chart+xml" PartName="/ppt/charts/chart41.xml"/>
  <Override ContentType="application/vnd.openxmlformats-officedocument.drawingml.chart+xml" PartName="/ppt/charts/chart84.xml"/>
  <Override ContentType="application/vnd.openxmlformats-officedocument.drawingml.chart+xml" PartName="/ppt/charts/chart58.xml"/>
  <Override ContentType="application/vnd.openxmlformats-officedocument.drawingml.chart+xml" PartName="/ppt/charts/chart76.xml"/>
  <Override ContentType="application/vnd.openxmlformats-officedocument.drawingml.chart+xml" PartName="/ppt/charts/chart24.xml"/>
  <Override ContentType="application/vnd.openxmlformats-officedocument.drawingml.chart+xml" PartName="/ppt/charts/chart15.xml"/>
  <Override ContentType="application/vnd.openxmlformats-officedocument.drawingml.chart+xml" PartName="/ppt/charts/chart67.xml"/>
  <Override ContentType="application/vnd.openxmlformats-officedocument.drawingml.chart+xml" PartName="/ppt/charts/chart44.xml"/>
  <Override ContentType="application/vnd.openxmlformats-officedocument.drawingml.chart+xml" PartName="/ppt/charts/chart74.xml"/>
  <Override ContentType="application/vnd.openxmlformats-officedocument.drawingml.chart+xml" PartName="/ppt/charts/chart57.xml"/>
  <Override ContentType="application/vnd.openxmlformats-officedocument.drawingml.chart+xml" PartName="/ppt/charts/chart61.xml"/>
  <Override ContentType="application/vnd.openxmlformats-officedocument.drawingml.chart+xml" PartName="/ppt/charts/chart2.xml"/>
  <Override ContentType="application/vnd.openxmlformats-officedocument.drawingml.chart+xml" PartName="/ppt/charts/chart31.xml"/>
  <Override ContentType="application/vnd.openxmlformats-officedocument.drawingml.chart+xml" PartName="/ppt/charts/chart87.xml"/>
  <Override ContentType="application/vnd.openxmlformats-officedocument.drawingml.chart+xml" PartName="/ppt/charts/chart90.xml"/>
  <Override ContentType="application/vnd.openxmlformats-officedocument.drawingml.chart+xml" PartName="/ppt/charts/chart60.xml"/>
  <Override ContentType="application/vnd.openxmlformats-officedocument.drawingml.chart+xml" PartName="/ppt/charts/chart1.xml"/>
  <Override ContentType="application/vnd.openxmlformats-officedocument.drawingml.chart+xml" PartName="/ppt/charts/chart14.xml"/>
  <Override ContentType="application/vnd.openxmlformats-officedocument.drawingml.chart+xml" PartName="/ppt/charts/chart27.xml"/>
  <Override ContentType="application/vnd.openxmlformats-officedocument.drawingml.chart+xml" PartName="/ppt/charts/chart3.xml"/>
  <Override ContentType="application/vnd.openxmlformats-officedocument.drawingml.chart+xml" PartName="/ppt/charts/chart56.xml"/>
  <Override ContentType="application/vnd.openxmlformats-officedocument.drawingml.chart+xml" PartName="/ppt/charts/chart43.xml"/>
  <Override ContentType="application/vnd.openxmlformats-officedocument.drawingml.chart+xml" PartName="/ppt/charts/chart73.xml"/>
  <Override ContentType="application/vnd.openxmlformats-officedocument.drawingml.chart+xml" PartName="/ppt/charts/chart30.xml"/>
  <Override ContentType="application/vnd.openxmlformats-officedocument.drawingml.chart+xml" PartName="/ppt/charts/chart86.xml"/>
  <Override ContentType="application/vnd.openxmlformats-officedocument.drawingml.chart+xml" PartName="/ppt/charts/chart39.xml"/>
  <Override ContentType="application/vnd.openxmlformats-officedocument.drawingml.chart+xml" PartName="/ppt/charts/chart69.xml"/>
  <Override ContentType="application/vnd.openxmlformats-officedocument.drawingml.chart+xml" PartName="/ppt/charts/chart26.xml"/>
  <Override ContentType="application/vnd.openxmlformats-officedocument.drawingml.chart+xml" PartName="/ppt/charts/chart13.xml"/>
  <Override ContentType="application/vnd.openxmlformats-officedocument.drawingml.chart+xml" PartName="/ppt/charts/chart91.xml"/>
  <Override ContentType="application/vnd.openxmlformats-officedocument.drawingml.chart+xml" PartName="/ppt/charts/chart20.xml"/>
  <Override ContentType="application/vnd.openxmlformats-officedocument.drawingml.chart+xml" PartName="/ppt/charts/chart38.xml"/>
  <Override ContentType="application/vnd.openxmlformats-officedocument.drawingml.chart+xml" PartName="/ppt/charts/chart55.xml"/>
  <Override ContentType="application/vnd.openxmlformats-officedocument.drawingml.chart+xml" PartName="/ppt/charts/chart63.xml"/>
  <Override ContentType="application/vnd.openxmlformats-officedocument.drawingml.chart+xml" PartName="/ppt/charts/chart9.xml"/>
  <Override ContentType="application/vnd.openxmlformats-officedocument.drawingml.chart+xml" PartName="/ppt/charts/chart46.xml"/>
  <Override ContentType="application/vnd.openxmlformats-officedocument.drawingml.chart+xml" PartName="/ppt/charts/chart71.xml"/>
  <Override ContentType="application/vnd.openxmlformats-officedocument.drawingml.chart+xml" PartName="/ppt/charts/chart47.xml"/>
  <Override ContentType="application/vnd.openxmlformats-officedocument.drawingml.chart+xml" PartName="/ppt/charts/chart72.xml"/>
  <Override ContentType="application/vnd.openxmlformats-officedocument.drawingml.chart+xml" PartName="/ppt/charts/chart12.xml"/>
  <Override ContentType="application/vnd.openxmlformats-officedocument.drawingml.chart+xml" PartName="/ppt/charts/chart29.xml"/>
  <Override ContentType="application/vnd.openxmlformats-officedocument.drawingml.chart+xml" PartName="/ppt/charts/chart64.xml"/>
  <Override ContentType="application/vnd.openxmlformats-officedocument.drawingml.chart+xml" PartName="/ppt/charts/chart81.xml"/>
  <Override ContentType="application/vnd.openxmlformats-officedocument.drawingml.chart+xml" PartName="/ppt/charts/chart8.xml"/>
  <Override ContentType="application/vnd.openxmlformats-officedocument.drawingml.chart+xml" PartName="/ppt/charts/chart37.xml"/>
  <Override ContentType="application/vnd.openxmlformats-officedocument.drawingml.chart+xml" PartName="/ppt/charts/chart62.xml"/>
  <Override ContentType="application/vnd.openxmlformats-officedocument.drawingml.chart+xml" PartName="/ppt/charts/chart45.xml"/>
  <Override ContentType="application/vnd.openxmlformats-officedocument.drawingml.chart+xml" PartName="/ppt/charts/chart88.xml"/>
  <Override ContentType="application/vnd.openxmlformats-officedocument.drawingml.chart+xml" PartName="/ppt/charts/chart28.xml"/>
  <Override ContentType="application/vnd.openxmlformats-officedocument.drawingml.chart+xml" PartName="/ppt/charts/chart89.xml"/>
  <Override ContentType="application/vnd.openxmlformats-officedocument.drawingml.chart+xml" PartName="/ppt/charts/chart11.xml"/>
  <Override ContentType="application/vnd.openxmlformats-officedocument.drawingml.chart+xml" PartName="/ppt/charts/chart54.xml"/>
  <Override ContentType="application/vnd.openxmlformats-officedocument.drawingml.chart+xml" PartName="/ppt/charts/chart80.xml"/>
  <Override ContentType="application/vnd.openxmlformats-officedocument.drawingml.chart+xml" PartName="/ppt/charts/chart19.xml"/>
  <Override ContentType="application/vnd.openxmlformats-officedocument.drawingml.chart+xml" PartName="/ppt/charts/chart49.xml"/>
  <Override ContentType="application/vnd.openxmlformats-officedocument.drawingml.chart+xml" PartName="/ppt/charts/chart82.xml"/>
  <Override ContentType="application/vnd.openxmlformats-officedocument.drawingml.chart+xml" PartName="/ppt/charts/chart36.xml"/>
  <Override ContentType="application/vnd.openxmlformats-officedocument.drawingml.chart+xml" PartName="/ppt/charts/chart7.xml"/>
  <Override ContentType="application/vnd.openxmlformats-officedocument.drawingml.chart+xml" PartName="/ppt/charts/chart6.xml"/>
  <Override ContentType="application/vnd.openxmlformats-officedocument.drawingml.chart+xml" PartName="/ppt/charts/chart53.xml"/>
  <Override ContentType="application/vnd.openxmlformats-officedocument.drawingml.chart+xml" PartName="/ppt/charts/chart10.xml"/>
  <Override ContentType="application/vnd.openxmlformats-officedocument.drawingml.chart+xml" PartName="/ppt/charts/chart83.xml"/>
  <Override ContentType="application/vnd.openxmlformats-officedocument.drawingml.chart+xml" PartName="/ppt/charts/chart23.xml"/>
  <Override ContentType="application/vnd.openxmlformats-officedocument.drawingml.chart+xml" PartName="/ppt/charts/chart40.xml"/>
  <Override ContentType="application/vnd.openxmlformats-officedocument.drawingml.chart+xml" PartName="/ppt/charts/chart79.xml"/>
  <Override ContentType="application/vnd.openxmlformats-officedocument.drawingml.chart+xml" PartName="/ppt/charts/chart66.xml"/>
  <Override ContentType="application/vnd.openxmlformats-officedocument.drawingml.chart+xml" PartName="/ppt/charts/chart18.xml"/>
  <Override ContentType="application/vnd.openxmlformats-officedocument.drawingml.chart+xml" PartName="/ppt/charts/chart48.xml"/>
  <Override ContentType="application/vnd.openxmlformats-officedocument.drawingml.chart+xml" PartName="/ppt/charts/chart21.xml"/>
  <Override ContentType="application/vnd.openxmlformats-officedocument.drawingml.chart+xml" PartName="/ppt/charts/chart70.xml"/>
  <Override ContentType="application/vnd.openxmlformats-officedocument.drawingml.chart+xml" PartName="/ppt/charts/chart34.xml"/>
  <Override ContentType="application/vnd.openxmlformats-officedocument.drawingml.chart+xml" PartName="/ppt/charts/chart65.xml"/>
  <Override ContentType="application/vnd.openxmlformats-officedocument.drawingml.chart+xml" PartName="/ppt/charts/chart35.xml"/>
  <Override ContentType="application/vnd.openxmlformats-officedocument.drawingml.chart+xml" PartName="/ppt/charts/chart22.xml"/>
  <Override ContentType="application/vnd.openxmlformats-officedocument.drawingml.chart+xml" PartName="/ppt/charts/chart95.xml"/>
  <Override ContentType="application/vnd.openxmlformats-officedocument.drawingml.chart+xml" PartName="/ppt/charts/chart17.xml"/>
  <Override ContentType="application/vnd.openxmlformats-officedocument.drawingml.chart+xml" PartName="/ppt/charts/chart78.xml"/>
  <Override ContentType="application/vnd.openxmlformats-officedocument.drawingml.chart+xml" PartName="/ppt/charts/chart52.xml"/>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drawingml.chartshapes+xml" PartName="/ppt/drawings/drawing7.xml"/>
  <Override ContentType="application/vnd.openxmlformats-officedocument.drawingml.chartshapes+xml" PartName="/ppt/drawings/drawing6.xml"/>
  <Override ContentType="application/vnd.openxmlformats-officedocument.drawingml.chartshapes+xml" PartName="/ppt/drawings/drawing2.xml"/>
  <Override ContentType="application/vnd.openxmlformats-officedocument.drawingml.chartshapes+xml" PartName="/ppt/drawings/drawing5.xml"/>
  <Override ContentType="application/vnd.openxmlformats-officedocument.drawingml.chartshapes+xml" PartName="/ppt/drawings/drawing1.xml"/>
  <Override ContentType="application/vnd.openxmlformats-officedocument.drawingml.chartshapes+xml" PartName="/ppt/drawings/drawing9.xml"/>
  <Override ContentType="application/vnd.openxmlformats-officedocument.drawingml.chartshapes+xml" PartName="/ppt/drawings/drawing3.xml"/>
  <Override ContentType="application/vnd.openxmlformats-officedocument.drawingml.chartshapes+xml" PartName="/ppt/drawings/drawing4.xml"/>
  <Override ContentType="application/vnd.openxmlformats-officedocument.drawingml.chartshapes+xml" PartName="/ppt/drawings/drawing8.xml"/>
  <Override ContentType="application/vnd.ms-office.chartstyle+xml" PartName="/ppt/charts/style33.xml"/>
  <Override ContentType="application/vnd.ms-office.chartstyle+xml" PartName="/ppt/charts/style3.xml"/>
  <Override ContentType="application/vnd.ms-office.chartstyle+xml" PartName="/ppt/charts/style76.xml"/>
  <Override ContentType="application/vnd.ms-office.chartstyle+xml" PartName="/ppt/charts/style42.xml"/>
  <Override ContentType="application/vnd.ms-office.chartstyle+xml" PartName="/ppt/charts/style59.xml"/>
  <Override ContentType="application/vnd.ms-office.chartstyle+xml" PartName="/ppt/charts/style25.xml"/>
  <Override ContentType="application/vnd.ms-office.chartstyle+xml" PartName="/ppt/charts/style16.xml"/>
  <Override ContentType="application/vnd.ms-office.chartstyle+xml" PartName="/ppt/charts/style68.xml"/>
  <Override ContentType="application/vnd.ms-office.chartstyle+xml" PartName="/ppt/charts/style75.xml"/>
  <Override ContentType="application/vnd.ms-office.chartstyle+xml" PartName="/ppt/charts/style4.xml"/>
  <Override ContentType="application/vnd.ms-office.chartstyle+xml" PartName="/ppt/charts/style58.xml"/>
  <Override ContentType="application/vnd.ms-office.chartstyle+xml" PartName="/ppt/charts/style32.xml"/>
  <Override ContentType="application/vnd.ms-office.chartstyle+xml" PartName="/ppt/charts/style24.xml"/>
  <Override ContentType="application/vnd.ms-office.chartstyle+xml" PartName="/ppt/charts/style50.xml"/>
  <Override ContentType="application/vnd.ms-office.chartstyle+xml" PartName="/ppt/charts/style41.xml"/>
  <Override ContentType="application/vnd.ms-office.chartstyle+xml" PartName="/ppt/charts/style15.xml"/>
  <Override ContentType="application/vnd.ms-office.chartstyle+xml" PartName="/ppt/charts/style67.xml"/>
  <Override ContentType="application/vnd.ms-office.chartstyle+xml" PartName="/ppt/charts/style19.xml"/>
  <Override ContentType="application/vnd.ms-office.chartstyle+xml" PartName="/ppt/charts/style5.xml"/>
  <Override ContentType="application/vnd.ms-office.chartstyle+xml" PartName="/ppt/charts/style49.xml"/>
  <Override ContentType="application/vnd.ms-office.chartstyle+xml" PartName="/ppt/charts/style22.xml"/>
  <Override ContentType="application/vnd.ms-office.chartstyle+xml" PartName="/ppt/charts/style35.xml"/>
  <Override ContentType="application/vnd.ms-office.chartstyle+xml" PartName="/ppt/charts/style36.xml"/>
  <Override ContentType="application/vnd.ms-office.chartstyle+xml" PartName="/ppt/charts/style66.xml"/>
  <Override ContentType="application/vnd.ms-office.chartstyle+xml" PartName="/ppt/charts/style18.xml"/>
  <Override ContentType="application/vnd.ms-office.chartstyle+xml" PartName="/ppt/charts/style23.xml"/>
  <Override ContentType="application/vnd.ms-office.chartstyle+xml" PartName="/ppt/charts/style79.xml"/>
  <Override ContentType="application/vnd.ms-office.chartstyle+xml" PartName="/ppt/charts/style40.xml"/>
  <Override ContentType="application/vnd.ms-office.chartstyle+xml" PartName="/ppt/charts/style53.xml"/>
  <Override ContentType="application/vnd.ms-office.chartstyle+xml" PartName="/ppt/charts/style21.xml"/>
  <Override ContentType="application/vnd.ms-office.chartstyle+xml" PartName="/ppt/charts/style70.xml"/>
  <Override ContentType="application/vnd.ms-office.chartstyle+xml" PartName="/ppt/charts/style51.xml"/>
  <Override ContentType="application/vnd.ms-office.chartstyle+xml" PartName="/ppt/charts/style64.xml"/>
  <Override ContentType="application/vnd.ms-office.chartstyle+xml" PartName="/ppt/charts/style77.xml"/>
  <Override ContentType="application/vnd.ms-office.chartstyle+xml" PartName="/ppt/charts/style7.xml"/>
  <Override ContentType="application/vnd.ms-office.chartstyle+xml" PartName="/ppt/charts/style47.xml"/>
  <Override ContentType="application/vnd.ms-office.chartstyle+xml" PartName="/ppt/charts/style34.xml"/>
  <Override ContentType="application/vnd.ms-office.chartstyle+xml" PartName="/ppt/charts/style48.xml"/>
  <Override ContentType="application/vnd.ms-office.chartstyle+xml" PartName="/ppt/charts/style17.xml"/>
  <Override ContentType="application/vnd.ms-office.chartstyle+xml" PartName="/ppt/charts/style6.xml"/>
  <Override ContentType="application/vnd.ms-office.chartstyle+xml" PartName="/ppt/charts/style78.xml"/>
  <Override ContentType="application/vnd.ms-office.chartstyle+xml" PartName="/ppt/charts/style65.xml"/>
  <Override ContentType="application/vnd.ms-office.chartstyle+xml" PartName="/ppt/charts/style52.xml"/>
  <Override ContentType="application/vnd.ms-office.chartstyle+xml" PartName="/ppt/charts/style38.xml"/>
  <Override ContentType="application/vnd.ms-office.chartstyle+xml" PartName="/ppt/charts/style63.xml"/>
  <Override ContentType="application/vnd.ms-office.chartstyle+xml" PartName="/ppt/charts/style46.xml"/>
  <Override ContentType="application/vnd.ms-office.chartstyle+xml" PartName="/ppt/charts/style71.xml"/>
  <Override ContentType="application/vnd.ms-office.chartstyle+xml" PartName="/ppt/charts/style8.xml"/>
  <Override ContentType="application/vnd.ms-office.chartstyle+xml" PartName="/ppt/charts/style20.xml"/>
  <Override ContentType="application/vnd.ms-office.chartstyle+xml" PartName="/ppt/charts/style29.xml"/>
  <Override ContentType="application/vnd.ms-office.chartstyle+xml" PartName="/ppt/charts/style12.xml"/>
  <Override ContentType="application/vnd.ms-office.chartstyle+xml" PartName="/ppt/charts/style55.xml"/>
  <Override ContentType="application/vnd.ms-office.chartstyle+xml" PartName="/ppt/charts/style9.xml"/>
  <Override ContentType="application/vnd.ms-office.chartstyle+xml" PartName="/ppt/charts/style45.xml"/>
  <Override ContentType="application/vnd.ms-office.chartstyle+xml" PartName="/ppt/charts/style10.xml"/>
  <Override ContentType="application/vnd.ms-office.chartstyle+xml" PartName="/ppt/charts/style37.xml"/>
  <Override ContentType="application/vnd.ms-office.chartstyle+xml" PartName="/ppt/charts/style62.xml"/>
  <Override ContentType="application/vnd.ms-office.chartstyle+xml" PartName="/ppt/charts/style72.xml"/>
  <Override ContentType="application/vnd.ms-office.chartstyle+xml" PartName="/ppt/charts/style11.xml"/>
  <Override ContentType="application/vnd.ms-office.chartstyle+xml" PartName="/ppt/charts/style28.xml"/>
  <Override ContentType="application/vnd.ms-office.chartstyle+xml" PartName="/ppt/charts/style54.xml"/>
  <Override ContentType="application/vnd.ms-office.chartstyle+xml" PartName="/ppt/charts/style57.xml"/>
  <Override ContentType="application/vnd.ms-office.chartstyle+xml" PartName="/ppt/charts/style44.xml"/>
  <Override ContentType="application/vnd.ms-office.chartstyle+xml" PartName="/ppt/charts/style74.xml"/>
  <Override ContentType="application/vnd.ms-office.chartstyle+xml" PartName="/ppt/charts/style60.xml"/>
  <Override ContentType="application/vnd.ms-office.chartstyle+xml" PartName="/ppt/charts/style1.xml"/>
  <Override ContentType="application/vnd.ms-office.chartstyle+xml" PartName="/ppt/charts/style31.xml"/>
  <Override ContentType="application/vnd.ms-office.chartstyle+xml" PartName="/ppt/charts/style27.xml"/>
  <Override ContentType="application/vnd.ms-office.chartstyle+xml" PartName="/ppt/charts/style14.xml"/>
  <Override ContentType="application/vnd.ms-office.chartstyle+xml" PartName="/ppt/charts/style69.xml"/>
  <Override ContentType="application/vnd.ms-office.chartstyle+xml" PartName="/ppt/charts/style26.xml"/>
  <Override ContentType="application/vnd.ms-office.chartstyle+xml" PartName="/ppt/charts/style39.xml"/>
  <Override ContentType="application/vnd.ms-office.chartstyle+xml" PartName="/ppt/charts/style73.xml"/>
  <Override ContentType="application/vnd.ms-office.chartstyle+xml" PartName="/ppt/charts/style61.xml"/>
  <Override ContentType="application/vnd.ms-office.chartstyle+xml" PartName="/ppt/charts/style43.xml"/>
  <Override ContentType="application/vnd.ms-office.chartstyle+xml" PartName="/ppt/charts/style30.xml"/>
  <Override ContentType="application/vnd.ms-office.chartstyle+xml" PartName="/ppt/charts/style2.xml"/>
  <Override ContentType="application/vnd.ms-office.chartstyle+xml" PartName="/ppt/charts/style13.xml"/>
  <Override ContentType="application/vnd.ms-office.chartstyle+xml" PartName="/ppt/charts/style56.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Lst>
  <p:sldSz cy="6858000" cx="12192000"/>
  <p:notesSz cx="6858000" cy="9144000"/>
  <p:embeddedFontLst>
    <p:embeddedFont>
      <p:font typeface="Century Gothic"/>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24">
          <p15:clr>
            <a:srgbClr val="A4A3A4"/>
          </p15:clr>
        </p15:guide>
        <p15:guide id="2" pos="3840">
          <p15:clr>
            <a:srgbClr val="A4A3A4"/>
          </p15:clr>
        </p15:guide>
        <p15:guide id="3" orient="horz" pos="2328">
          <p15:clr>
            <a:srgbClr val="A4A3A4"/>
          </p15:clr>
        </p15:guide>
      </p15:sldGuideLst>
    </p:ext>
    <p:ext uri="http://customooxmlschemas.google.com/">
      <go:slidesCustomData xmlns:go="http://customooxmlschemas.google.com/" r:id="rId103" roundtripDataSignature="AMtx7miHWzxxh+drr4WNB5sXmdCdbvQe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640B9EF-ED09-4FDB-8CEF-09614FBA6B0C}">
  <a:tblStyle styleId="{8640B9EF-ED09-4FDB-8CEF-09614FBA6B0C}"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5"/>
              </a:solidFill>
              <a:prstDash val="solid"/>
              <a:round/>
              <a:headEnd len="sm" w="sm" type="none"/>
              <a:tailEnd len="sm" w="sm" type="none"/>
            </a:ln>
          </a:top>
          <a:bottom>
            <a:ln cap="flat" cmpd="sng" w="12700">
              <a:solidFill>
                <a:schemeClr val="accent5"/>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5">
              <a:alpha val="20000"/>
            </a:schemeClr>
          </a:solidFill>
        </a:fill>
      </a:tcStyle>
    </a:band1H>
    <a:band2H>
      <a:tcTxStyle/>
    </a:band2H>
    <a:band1V>
      <a:tcTxStyle/>
      <a:tcStyle>
        <a:fill>
          <a:solidFill>
            <a:schemeClr val="accent5">
              <a:alpha val="20000"/>
            </a:schemeClr>
          </a:solidFill>
        </a:fill>
      </a:tcStyle>
    </a:band1V>
    <a:band2V>
      <a:tcTxStyle/>
    </a:band2V>
    <a:lastCol>
      <a:tcTxStyle b="on" i="off"/>
    </a:lastCol>
    <a:firstCol>
      <a:tcTxStyle b="on" i="off"/>
    </a:firstCol>
    <a:lastRow>
      <a:tcTxStyle b="on" i="off"/>
      <a:tcStyle>
        <a:tcBdr>
          <a:top>
            <a:ln cap="flat" cmpd="sng" w="12700">
              <a:solidFill>
                <a:schemeClr val="accent5"/>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5"/>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5724C10F-EE1D-4E38-909A-5F93575D7D13}"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FF8E6"/>
          </a:solidFill>
        </a:fill>
      </a:tcStyle>
    </a:wholeTbl>
    <a:band1H>
      <a:tcTxStyle b="off" i="off"/>
      <a:tcStyle>
        <a:fill>
          <a:solidFill>
            <a:srgbClr val="DDF0CA"/>
          </a:solidFill>
        </a:fill>
      </a:tcStyle>
    </a:band1H>
    <a:band2H>
      <a:tcTxStyle b="off" i="off"/>
    </a:band2H>
    <a:band1V>
      <a:tcTxStyle b="off" i="off"/>
      <a:tcStyle>
        <a:fill>
          <a:solidFill>
            <a:srgbClr val="DDF0C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48D08A4D-24ED-4E00-8477-1B7F58F1C9AA}"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A038C0F-41B5-47E7-980D-527F18E1759E}" styleName="Table_3">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20000"/>
            </a:schemeClr>
          </a:solidFill>
        </a:fill>
      </a:tcStyle>
    </a:band1H>
    <a:band2H>
      <a:tcTxStyle/>
    </a:band2H>
    <a:band1V>
      <a:tcTxStyle/>
      <a:tcStyle>
        <a:fill>
          <a:solidFill>
            <a:schemeClr val="accent1">
              <a:alpha val="20000"/>
            </a:schemeClr>
          </a:solidFill>
        </a:fill>
      </a:tcStyle>
    </a:band1V>
    <a:band2V>
      <a:tcTxStyle/>
    </a:band2V>
    <a:lastCol>
      <a:tcTxStyle b="on" i="off"/>
    </a:lastCol>
    <a:firstCol>
      <a:tcTxStyle b="on" i="off"/>
    </a:firstCol>
    <a:lastRow>
      <a:tcTxStyle b="on" i="off"/>
      <a:tcStyle>
        <a:tcBdr>
          <a:top>
            <a:ln cap="flat" cmpd="sng" w="12700">
              <a:solidFill>
                <a:schemeClr val="accent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41A2AA4D-E769-4C18-BCF4-6D3928C47D02}" styleName="Table_4">
    <a:wholeTbl>
      <a:tcTxStyle b="off" i="off">
        <a:font>
          <a:latin typeface="Calibri"/>
          <a:ea typeface="Calibri"/>
          <a:cs typeface="Calibri"/>
        </a:font>
        <a:schemeClr val="dk1"/>
      </a:tcTxStyle>
      <a:tcStyle>
        <a:tcBdr>
          <a:left>
            <a:ln cap="flat" cmpd="sng" w="12700">
              <a:solidFill>
                <a:schemeClr val="accent6"/>
              </a:solidFill>
              <a:prstDash val="solid"/>
              <a:round/>
              <a:headEnd len="sm" w="sm" type="none"/>
              <a:tailEnd len="sm" w="sm" type="none"/>
            </a:ln>
          </a:left>
          <a:right>
            <a:ln cap="flat" cmpd="sng" w="12700">
              <a:solidFill>
                <a:schemeClr val="accent6"/>
              </a:solidFill>
              <a:prstDash val="solid"/>
              <a:round/>
              <a:headEnd len="sm" w="sm" type="none"/>
              <a:tailEnd len="sm" w="sm" type="none"/>
            </a:ln>
          </a:right>
          <a:top>
            <a:ln cap="flat" cmpd="sng" w="12700">
              <a:solidFill>
                <a:schemeClr val="accent6"/>
              </a:solidFill>
              <a:prstDash val="solid"/>
              <a:round/>
              <a:headEnd len="sm" w="sm" type="none"/>
              <a:tailEnd len="sm" w="sm" type="none"/>
            </a:ln>
          </a:top>
          <a:bottom>
            <a:ln cap="flat" cmpd="sng" w="12700">
              <a:solidFill>
                <a:schemeClr val="accent6"/>
              </a:solidFill>
              <a:prstDash val="solid"/>
              <a:round/>
              <a:headEnd len="sm" w="sm" type="none"/>
              <a:tailEnd len="sm" w="sm" type="none"/>
            </a:ln>
          </a:bottom>
          <a:insideH>
            <a:ln cap="flat" cmpd="sng" w="12700">
              <a:solidFill>
                <a:schemeClr val="accent6"/>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F5F6F6"/>
          </a:solidFill>
        </a:fill>
      </a:tcStyle>
    </a:band1H>
    <a:band2H>
      <a:tcTxStyle/>
    </a:band2H>
    <a:band1V>
      <a:tcTxStyle/>
      <a:tcStyle>
        <a:fill>
          <a:solidFill>
            <a:srgbClr val="F5F6F6"/>
          </a:solidFill>
        </a:fill>
      </a:tcStyle>
    </a:band1V>
    <a:band2V>
      <a:tcTxStyle/>
    </a:band2V>
    <a:lastCol>
      <a:tcTxStyle b="on" i="off"/>
    </a:lastCol>
    <a:firstCol>
      <a:tcTxStyle b="on" i="off"/>
    </a:firstCol>
    <a:lastRow>
      <a:tcTxStyle b="on" i="off"/>
      <a:tcStyle>
        <a:tcBdr>
          <a:top>
            <a:ln cap="flat" cmpd="sng" w="50800">
              <a:solidFill>
                <a:schemeClr val="accent6"/>
              </a:solidFill>
              <a:prstDash val="solid"/>
              <a:round/>
              <a:headEnd len="sm" w="sm" type="none"/>
              <a:tailEnd len="sm" w="sm" type="none"/>
            </a:ln>
          </a:top>
        </a:tcBdr>
        <a:fill>
          <a:solidFill>
            <a:schemeClr val="lt1"/>
          </a:solidFill>
        </a:fill>
      </a:tcStyle>
    </a:lastRow>
    <a:seCell>
      <a:tcTxStyle/>
    </a:seCell>
    <a:swCell>
      <a:tcTxStyle/>
    </a:swCell>
    <a:firstRow>
      <a:tcTxStyle b="on" i="off">
        <a:font>
          <a:latin typeface="Calibri"/>
          <a:ea typeface="Calibri"/>
          <a:cs typeface="Calibri"/>
        </a:font>
        <a:schemeClr val="lt1"/>
      </a:tcTxStyle>
      <a:tcStyle>
        <a:fill>
          <a:solidFill>
            <a:schemeClr val="accent6"/>
          </a:solidFill>
        </a:fill>
      </a:tcStyle>
    </a:firstRow>
    <a:neCell>
      <a:tcTxStyle/>
    </a:neCell>
    <a:nwCell>
      <a:tcTxStyle/>
    </a:nwCell>
  </a:tblStyle>
  <a:tblStyle styleId="{75D3D0D8-C5FD-4CE9-9791-EA06A0DCEEE2}" styleName="Table_5">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C3CA4FF-DBD2-42D7-9BF5-75564C205B09}" styleName="Table_6">
    <a:wholeTbl>
      <a:tcTxStyle b="off" i="off">
        <a:font>
          <a:latin typeface="Calibri"/>
          <a:ea typeface="Calibri"/>
          <a:cs typeface="Calibri"/>
        </a:font>
        <a:schemeClr val="dk1"/>
      </a:tcTxStyle>
      <a:tcStyle>
        <a:tcBdr>
          <a:left>
            <a:ln cap="flat" cmpd="sng" w="12700">
              <a:solidFill>
                <a:schemeClr val="accent4"/>
              </a:solidFill>
              <a:prstDash val="solid"/>
              <a:round/>
              <a:headEnd len="sm" w="sm" type="none"/>
              <a:tailEnd len="sm" w="sm" type="none"/>
            </a:ln>
          </a:left>
          <a:right>
            <a:ln cap="flat" cmpd="sng" w="12700">
              <a:solidFill>
                <a:schemeClr val="accent4"/>
              </a:solidFill>
              <a:prstDash val="solid"/>
              <a:round/>
              <a:headEnd len="sm" w="sm" type="none"/>
              <a:tailEnd len="sm" w="sm" type="none"/>
            </a:ln>
          </a:right>
          <a:top>
            <a:ln cap="flat" cmpd="sng" w="12700">
              <a:solidFill>
                <a:schemeClr val="accent4"/>
              </a:solidFill>
              <a:prstDash val="solid"/>
              <a:round/>
              <a:headEnd len="sm" w="sm" type="none"/>
              <a:tailEnd len="sm" w="sm" type="none"/>
            </a:ln>
          </a:top>
          <a:bottom>
            <a:ln cap="flat" cmpd="sng" w="12700">
              <a:solidFill>
                <a:schemeClr val="accent4"/>
              </a:solidFill>
              <a:prstDash val="solid"/>
              <a:round/>
              <a:headEnd len="sm" w="sm" type="none"/>
              <a:tailEnd len="sm" w="sm" type="none"/>
            </a:ln>
          </a:bottom>
          <a:insideH>
            <a:ln cap="flat" cmpd="sng" w="12700">
              <a:solidFill>
                <a:schemeClr val="accent4"/>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E6F2FC"/>
          </a:solidFill>
        </a:fill>
      </a:tcStyle>
    </a:band1H>
    <a:band2H>
      <a:tcTxStyle/>
    </a:band2H>
    <a:band1V>
      <a:tcTxStyle/>
      <a:tcStyle>
        <a:fill>
          <a:solidFill>
            <a:srgbClr val="E6F2FC"/>
          </a:solidFill>
        </a:fill>
      </a:tcStyle>
    </a:band1V>
    <a:band2V>
      <a:tcTxStyle/>
    </a:band2V>
    <a:lastCol>
      <a:tcTxStyle b="on" i="off"/>
    </a:lastCol>
    <a:firstCol>
      <a:tcTxStyle b="on" i="off"/>
    </a:firstCol>
    <a:lastRow>
      <a:tcTxStyle b="on" i="off"/>
      <a:tcStyle>
        <a:tcBdr>
          <a:top>
            <a:ln cap="flat" cmpd="sng" w="50800">
              <a:solidFill>
                <a:schemeClr val="accent4"/>
              </a:solidFill>
              <a:prstDash val="solid"/>
              <a:round/>
              <a:headEnd len="sm" w="sm" type="none"/>
              <a:tailEnd len="sm" w="sm" type="none"/>
            </a:ln>
          </a:top>
        </a:tcBdr>
        <a:fill>
          <a:solidFill>
            <a:schemeClr val="lt1"/>
          </a:solidFill>
        </a:fill>
      </a:tcStyle>
    </a:lastRow>
    <a:seCell>
      <a:tcTxStyle/>
    </a:seCell>
    <a:swCell>
      <a:tcTxStyle/>
    </a:swCell>
    <a:firstRow>
      <a:tcTxStyle b="on" i="off">
        <a:font>
          <a:latin typeface="Calibri"/>
          <a:ea typeface="Calibri"/>
          <a:cs typeface="Calibri"/>
        </a:font>
        <a:schemeClr val="lt1"/>
      </a:tcTxStyle>
      <a:tcStyle>
        <a:fill>
          <a:solidFill>
            <a:schemeClr val="accent4"/>
          </a:solidFill>
        </a:fill>
      </a:tcStyle>
    </a:firstRow>
    <a:neCell>
      <a:tcTxStyle/>
    </a:neCell>
    <a:nwCell>
      <a:tcTxStyle/>
    </a:nwCell>
  </a:tblStyle>
  <a:tblStyle styleId="{14A47973-8B1E-4B1D-8AA1-B2EA73F8C185}" styleName="Table_7">
    <a:wholeTbl>
      <a:tcTxStyle b="off" i="off">
        <a:font>
          <a:latin typeface="Calibri"/>
          <a:ea typeface="Calibri"/>
          <a:cs typeface="Calibri"/>
        </a:font>
        <a:schemeClr val="dk1"/>
      </a:tcTxStyle>
      <a:tcStyle>
        <a:tcBdr>
          <a:left>
            <a:ln cap="flat" cmpd="sng" w="9525">
              <a:solidFill>
                <a:schemeClr val="dk1"/>
              </a:solidFill>
              <a:prstDash val="solid"/>
              <a:round/>
              <a:headEnd len="sm" w="sm" type="none"/>
              <a:tailEnd len="sm" w="sm" type="none"/>
            </a:ln>
          </a:left>
          <a:right>
            <a:ln cap="flat" cmpd="sng" w="9525">
              <a:solidFill>
                <a:schemeClr val="dk1"/>
              </a:solidFill>
              <a:prstDash val="solid"/>
              <a:round/>
              <a:headEnd len="sm" w="sm" type="none"/>
              <a:tailEnd len="sm" w="sm" type="none"/>
            </a:ln>
          </a:right>
          <a:top>
            <a:ln cap="flat" cmpd="sng" w="9525">
              <a:solidFill>
                <a:schemeClr val="dk1"/>
              </a:solidFill>
              <a:prstDash val="solid"/>
              <a:round/>
              <a:headEnd len="sm" w="sm" type="none"/>
              <a:tailEnd len="sm" w="sm" type="none"/>
            </a:ln>
          </a:top>
          <a:bottom>
            <a:ln cap="flat" cmpd="sng" w="9525">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dk1"/>
              </a:solidFill>
              <a:prstDash val="solid"/>
              <a:round/>
              <a:headEnd len="sm" w="sm" type="none"/>
              <a:tailEnd len="sm" w="sm" type="none"/>
            </a:ln>
          </a:top>
          <a:bottom>
            <a:ln cap="flat" cmpd="sng" w="9525">
              <a:solidFill>
                <a:schemeClr val="dk1"/>
              </a:solidFill>
              <a:prstDash val="solid"/>
              <a:round/>
              <a:headEnd len="sm" w="sm" type="none"/>
              <a:tailEnd len="sm" w="sm" type="none"/>
            </a:ln>
          </a:bottom>
        </a:tcBdr>
      </a:tcStyle>
    </a:band1H>
    <a:band2H>
      <a:tcTxStyle/>
    </a:band2H>
    <a:band1V>
      <a:tcTxStyle/>
      <a:tcStyle>
        <a:tcBdr>
          <a:left>
            <a:ln cap="flat" cmpd="sng" w="9525">
              <a:solidFill>
                <a:schemeClr val="dk1"/>
              </a:solidFill>
              <a:prstDash val="solid"/>
              <a:round/>
              <a:headEnd len="sm" w="sm" type="none"/>
              <a:tailEnd len="sm" w="sm" type="none"/>
            </a:ln>
          </a:left>
          <a:right>
            <a:ln cap="flat" cmpd="sng" w="9525">
              <a:solidFill>
                <a:schemeClr val="dk1"/>
              </a:solidFill>
              <a:prstDash val="solid"/>
              <a:round/>
              <a:headEnd len="sm" w="sm" type="none"/>
              <a:tailEnd len="sm" w="sm" type="none"/>
            </a:ln>
          </a:right>
        </a:tcBdr>
      </a:tcStyle>
    </a:band1V>
    <a:band2V>
      <a:tcTxStyle/>
      <a:tcStyle>
        <a:tcBdr>
          <a:left>
            <a:ln cap="flat" cmpd="sng" w="9525">
              <a:solidFill>
                <a:schemeClr val="dk1"/>
              </a:solidFill>
              <a:prstDash val="solid"/>
              <a:round/>
              <a:headEnd len="sm" w="sm" type="none"/>
              <a:tailEnd len="sm" w="sm" type="none"/>
            </a:ln>
          </a:left>
          <a:right>
            <a:ln cap="flat" cmpd="sng" w="9525">
              <a:solidFill>
                <a:schemeClr val="dk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tcStyle>
    </a:lastRow>
    <a:seCell>
      <a:tcTxStyle/>
    </a:seCell>
    <a:swCell>
      <a:tcTxStyle/>
    </a:swCell>
    <a:firstRow>
      <a:tcTxStyle b="on" i="off">
        <a:font>
          <a:latin typeface="Calibri"/>
          <a:ea typeface="Calibri"/>
          <a:cs typeface="Calibri"/>
        </a:font>
        <a:schemeClr val="lt1"/>
      </a:tcTxStyle>
      <a:tcStyle>
        <a:fill>
          <a:solidFill>
            <a:schemeClr val="dk1"/>
          </a:solidFill>
        </a:fill>
      </a:tcStyle>
    </a:firstRow>
    <a:neCell>
      <a:tcTxStyle/>
    </a:neCell>
    <a:nwCell>
      <a:tcTxStyle/>
    </a:nwCell>
  </a:tblStyle>
  <a:tblStyle styleId="{083E1A4C-9EA8-4216-81A6-2806F8AA674E}" styleName="Table_8">
    <a:wholeTbl>
      <a:tcTxStyle b="off" i="off">
        <a:font>
          <a:latin typeface="Calibri"/>
          <a:ea typeface="Calibri"/>
          <a:cs typeface="Calibri"/>
        </a:font>
        <a:schemeClr val="dk1"/>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tcBdr>
      </a:tcStyle>
    </a:band1H>
    <a:band2H>
      <a:tcTxStyle/>
    </a:band2H>
    <a:band1V>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cBdr>
      </a:tcStyle>
    </a:band1V>
    <a:band2V>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2"/>
              </a:solidFill>
              <a:prstDash val="solid"/>
              <a:round/>
              <a:headEnd len="sm" w="sm" type="none"/>
              <a:tailEnd len="sm" w="sm" type="none"/>
            </a:ln>
          </a:top>
        </a:tcBdr>
      </a:tcStyle>
    </a:lastRow>
    <a:seCell>
      <a:tcTxStyle/>
    </a:seCell>
    <a:swCell>
      <a:tcTxStyle/>
    </a:swCell>
    <a:firstRow>
      <a:tcTxStyle b="on" i="off">
        <a:font>
          <a:latin typeface="Calibri"/>
          <a:ea typeface="Calibri"/>
          <a:cs typeface="Calibri"/>
        </a:font>
        <a:schemeClr val="lt1"/>
      </a:tcTxStyle>
      <a:tcStyle>
        <a:fill>
          <a:solidFill>
            <a:schemeClr val="accent2"/>
          </a:solidFill>
        </a:fill>
      </a:tcStyle>
    </a:firstRow>
    <a:neCell>
      <a:tcTxStyle/>
    </a:neCell>
    <a:nwCell>
      <a:tcTxStyle/>
    </a:nwCell>
  </a:tblStyle>
  <a:tblStyle styleId="{3ED3D8F8-6EAA-4213-BDC2-CEB281D4AD62}" styleName="Table_9">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4"/>
              </a:solidFill>
              <a:prstDash val="solid"/>
              <a:round/>
              <a:headEnd len="sm" w="sm" type="none"/>
              <a:tailEnd len="sm" w="sm" type="none"/>
            </a:ln>
          </a:top>
          <a:bottom>
            <a:ln cap="flat" cmpd="sng" w="12700">
              <a:solidFill>
                <a:schemeClr val="accent4"/>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4">
              <a:alpha val="20000"/>
            </a:schemeClr>
          </a:solidFill>
        </a:fill>
      </a:tcStyle>
    </a:band1H>
    <a:band2H>
      <a:tcTxStyle/>
    </a:band2H>
    <a:band1V>
      <a:tcTxStyle/>
      <a:tcStyle>
        <a:fill>
          <a:solidFill>
            <a:schemeClr val="accent4">
              <a:alpha val="20000"/>
            </a:schemeClr>
          </a:solidFill>
        </a:fill>
      </a:tcStyle>
    </a:band1V>
    <a:band2V>
      <a:tcTxStyle/>
    </a:band2V>
    <a:lastCol>
      <a:tcTxStyle b="on" i="off"/>
    </a:lastCol>
    <a:firstCol>
      <a:tcTxStyle b="on" i="off"/>
    </a:firstCol>
    <a:lastRow>
      <a:tcTxStyle b="on" i="off"/>
      <a:tcStyle>
        <a:tcBdr>
          <a:top>
            <a:ln cap="flat" cmpd="sng" w="12700">
              <a:solidFill>
                <a:schemeClr val="accent4"/>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4"/>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824" orient="horz"/>
        <p:guide pos="3840"/>
        <p:guide pos="232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customschemas.google.com/relationships/presentationmetadata" Target="metadata"/><Relationship Id="rId102" Type="http://schemas.openxmlformats.org/officeDocument/2006/relationships/font" Target="fonts/CenturyGothic-boldItalic.fntdata"/><Relationship Id="rId101" Type="http://schemas.openxmlformats.org/officeDocument/2006/relationships/font" Target="fonts/CenturyGothic-italic.fntdata"/><Relationship Id="rId100" Type="http://schemas.openxmlformats.org/officeDocument/2006/relationships/font" Target="fonts/CenturyGothic-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font" Target="fonts/CenturyGothic-regular.fntdata"/><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Sheet12.xlsx"/></Relationships>
</file>

<file path=ppt/charts/_rels/chart13.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3.xlsx"/></Relationships>
</file>

<file path=ppt/charts/_rels/chart14.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14.xlsx"/></Relationships>
</file>

<file path=ppt/charts/_rels/chart15.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Sheet15.xlsx"/></Relationships>
</file>

<file path=ppt/charts/_rels/chart16.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Sheet16.xlsx"/></Relationships>
</file>

<file path=ppt/charts/_rels/chart17.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Sheet17.xlsx"/></Relationships>
</file>

<file path=ppt/charts/_rels/chart18.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Shee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Sheet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20.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Sheet20.xlsx"/></Relationships>
</file>

<file path=ppt/charts/_rels/chart21.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Sheet21.xlsx"/></Relationships>
</file>

<file path=ppt/charts/_rels/chart22.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Sheet22.xlsx"/></Relationships>
</file>

<file path=ppt/charts/_rels/chart23.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Sheet23.xlsx"/></Relationships>
</file>

<file path=ppt/charts/_rels/chart24.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Sheet24.xlsx"/></Relationships>
</file>

<file path=ppt/charts/_rels/chart25.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Microsoft_Excel_Sheet25.xlsx"/></Relationships>
</file>

<file path=ppt/charts/_rels/chart26.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Sheet26.xlsx"/></Relationships>
</file>

<file path=ppt/charts/_rels/chart27.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Sheet27.xlsx"/></Relationships>
</file>

<file path=ppt/charts/_rels/chart28.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Sheet28.xlsx"/></Relationships>
</file>

<file path=ppt/charts/_rels/chart29.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Sheet29.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30.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Sheet30.xlsx"/></Relationships>
</file>

<file path=ppt/charts/_rels/chart31.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package" Target="../embeddings/Microsoft_Excel_Sheet31.xlsx"/></Relationships>
</file>

<file path=ppt/charts/_rels/chart32.xml.rels><?xml version="1.0" encoding="UTF-8" standalone="yes"?><Relationships xmlns="http://schemas.openxmlformats.org/package/2006/relationships"><Relationship Id="rId1" Type="http://schemas.microsoft.com/office/2011/relationships/chartStyle" Target="style19.xml"/><Relationship Id="rId2" Type="http://schemas.microsoft.com/office/2011/relationships/chartColorStyle" Target="colors19.xml"/><Relationship Id="rId3" Type="http://schemas.openxmlformats.org/officeDocument/2006/relationships/package" Target="../embeddings/Microsoft_Excel_Sheet32.xlsx"/></Relationships>
</file>

<file path=ppt/charts/_rels/chart33.xml.rels><?xml version="1.0" encoding="UTF-8" standalone="yes"?><Relationships xmlns="http://schemas.openxmlformats.org/package/2006/relationships"><Relationship Id="rId1" Type="http://schemas.microsoft.com/office/2011/relationships/chartStyle" Target="style20.xml"/><Relationship Id="rId2" Type="http://schemas.microsoft.com/office/2011/relationships/chartColorStyle" Target="colors20.xml"/><Relationship Id="rId3" Type="http://schemas.openxmlformats.org/officeDocument/2006/relationships/package" Target="../embeddings/Microsoft_Excel_Sheet33.xlsx"/></Relationships>
</file>

<file path=ppt/charts/_rels/chart34.xml.rels><?xml version="1.0" encoding="UTF-8" standalone="yes"?><Relationships xmlns="http://schemas.openxmlformats.org/package/2006/relationships"><Relationship Id="rId1" Type="http://schemas.microsoft.com/office/2011/relationships/chartStyle" Target="style21.xml"/><Relationship Id="rId2" Type="http://schemas.microsoft.com/office/2011/relationships/chartColorStyle" Target="colors21.xml"/><Relationship Id="rId3" Type="http://schemas.openxmlformats.org/officeDocument/2006/relationships/package" Target="../embeddings/Microsoft_Excel_Sheet34.xlsx"/></Relationships>
</file>

<file path=ppt/charts/_rels/chart35.xml.rels><?xml version="1.0" encoding="UTF-8" standalone="yes"?><Relationships xmlns="http://schemas.openxmlformats.org/package/2006/relationships"><Relationship Id="rId1" Type="http://schemas.microsoft.com/office/2011/relationships/chartStyle" Target="style22.xml"/><Relationship Id="rId2" Type="http://schemas.microsoft.com/office/2011/relationships/chartColorStyle" Target="colors22.xml"/><Relationship Id="rId3" Type="http://schemas.openxmlformats.org/officeDocument/2006/relationships/package" Target="../embeddings/Microsoft_Excel_Sheet35.xlsx"/></Relationships>
</file>

<file path=ppt/charts/_rels/chart36.xml.rels><?xml version="1.0" encoding="UTF-8" standalone="yes"?><Relationships xmlns="http://schemas.openxmlformats.org/package/2006/relationships"><Relationship Id="rId1" Type="http://schemas.microsoft.com/office/2011/relationships/chartStyle" Target="style23.xml"/><Relationship Id="rId2" Type="http://schemas.microsoft.com/office/2011/relationships/chartColorStyle" Target="colors23.xml"/><Relationship Id="rId3" Type="http://schemas.openxmlformats.org/officeDocument/2006/relationships/package" Target="../embeddings/Microsoft_Excel_Sheet36.xlsx"/></Relationships>
</file>

<file path=ppt/charts/_rels/chart37.xml.rels><?xml version="1.0" encoding="UTF-8" standalone="yes"?><Relationships xmlns="http://schemas.openxmlformats.org/package/2006/relationships"><Relationship Id="rId1" Type="http://schemas.microsoft.com/office/2011/relationships/chartStyle" Target="style24.xml"/><Relationship Id="rId2" Type="http://schemas.microsoft.com/office/2011/relationships/chartColorStyle" Target="colors24.xml"/><Relationship Id="rId3" Type="http://schemas.openxmlformats.org/officeDocument/2006/relationships/package" Target="../embeddings/Microsoft_Excel_Sheet37.xlsx"/></Relationships>
</file>

<file path=ppt/charts/_rels/chart38.xml.rels><?xml version="1.0" encoding="UTF-8" standalone="yes"?><Relationships xmlns="http://schemas.openxmlformats.org/package/2006/relationships"><Relationship Id="rId1" Type="http://schemas.microsoft.com/office/2011/relationships/chartStyle" Target="style25.xml"/><Relationship Id="rId2" Type="http://schemas.microsoft.com/office/2011/relationships/chartColorStyle" Target="colors25.xml"/><Relationship Id="rId3" Type="http://schemas.openxmlformats.org/officeDocument/2006/relationships/package" Target="../embeddings/Microsoft_Excel_Sheet38.xlsx"/><Relationship Id="rId4" Type="http://schemas.openxmlformats.org/officeDocument/2006/relationships/chartUserShapes" Target="../drawings/drawing1.xml"/></Relationships>
</file>

<file path=ppt/charts/_rels/chart39.xml.rels><?xml version="1.0" encoding="UTF-8" standalone="yes"?><Relationships xmlns="http://schemas.openxmlformats.org/package/2006/relationships"><Relationship Id="rId1" Type="http://schemas.microsoft.com/office/2011/relationships/chartStyle" Target="style26.xml"/><Relationship Id="rId2" Type="http://schemas.microsoft.com/office/2011/relationships/chartColorStyle" Target="colors26.xml"/><Relationship Id="rId3" Type="http://schemas.openxmlformats.org/officeDocument/2006/relationships/package" Target="../embeddings/Microsoft_Excel_Sheet39.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40.xml.rels><?xml version="1.0" encoding="UTF-8" standalone="yes"?><Relationships xmlns="http://schemas.openxmlformats.org/package/2006/relationships"><Relationship Id="rId1" Type="http://schemas.microsoft.com/office/2011/relationships/chartStyle" Target="style27.xml"/><Relationship Id="rId2" Type="http://schemas.microsoft.com/office/2011/relationships/chartColorStyle" Target="colors27.xml"/><Relationship Id="rId3" Type="http://schemas.openxmlformats.org/officeDocument/2006/relationships/package" Target="../embeddings/Microsoft_Excel_Sheet40.xlsx"/></Relationships>
</file>

<file path=ppt/charts/_rels/chart41.xml.rels><?xml version="1.0" encoding="UTF-8" standalone="yes"?><Relationships xmlns="http://schemas.openxmlformats.org/package/2006/relationships"><Relationship Id="rId1" Type="http://schemas.microsoft.com/office/2011/relationships/chartStyle" Target="style28.xml"/><Relationship Id="rId2" Type="http://schemas.microsoft.com/office/2011/relationships/chartColorStyle" Target="colors28.xml"/><Relationship Id="rId3" Type="http://schemas.openxmlformats.org/officeDocument/2006/relationships/package" Target="../embeddings/Microsoft_Excel_Sheet41.xlsx"/></Relationships>
</file>

<file path=ppt/charts/_rels/chart42.xml.rels><?xml version="1.0" encoding="UTF-8" standalone="yes"?><Relationships xmlns="http://schemas.openxmlformats.org/package/2006/relationships"><Relationship Id="rId1" Type="http://schemas.microsoft.com/office/2011/relationships/chartStyle" Target="style29.xml"/><Relationship Id="rId2" Type="http://schemas.microsoft.com/office/2011/relationships/chartColorStyle" Target="colors29.xml"/><Relationship Id="rId3" Type="http://schemas.openxmlformats.org/officeDocument/2006/relationships/package" Target="../embeddings/Microsoft_Excel_Sheet42.xlsx"/></Relationships>
</file>

<file path=ppt/charts/_rels/chart43.xml.rels><?xml version="1.0" encoding="UTF-8" standalone="yes"?><Relationships xmlns="http://schemas.openxmlformats.org/package/2006/relationships"><Relationship Id="rId1" Type="http://schemas.microsoft.com/office/2011/relationships/chartStyle" Target="style30.xml"/><Relationship Id="rId2" Type="http://schemas.microsoft.com/office/2011/relationships/chartColorStyle" Target="colors30.xml"/><Relationship Id="rId3" Type="http://schemas.openxmlformats.org/officeDocument/2006/relationships/package" Target="../embeddings/Microsoft_Excel_Sheet43.xlsx"/></Relationships>
</file>

<file path=ppt/charts/_rels/chart44.xml.rels><?xml version="1.0" encoding="UTF-8" standalone="yes"?><Relationships xmlns="http://schemas.openxmlformats.org/package/2006/relationships"><Relationship Id="rId1" Type="http://schemas.microsoft.com/office/2011/relationships/chartStyle" Target="style31.xml"/><Relationship Id="rId2" Type="http://schemas.microsoft.com/office/2011/relationships/chartColorStyle" Target="colors31.xml"/><Relationship Id="rId3" Type="http://schemas.openxmlformats.org/officeDocument/2006/relationships/package" Target="../embeddings/Microsoft_Excel_Sheet44.xlsx"/></Relationships>
</file>

<file path=ppt/charts/_rels/chart45.xml.rels><?xml version="1.0" encoding="UTF-8" standalone="yes"?><Relationships xmlns="http://schemas.openxmlformats.org/package/2006/relationships"><Relationship Id="rId1" Type="http://schemas.microsoft.com/office/2011/relationships/chartStyle" Target="style32.xml"/><Relationship Id="rId2" Type="http://schemas.microsoft.com/office/2011/relationships/chartColorStyle" Target="colors32.xml"/><Relationship Id="rId3" Type="http://schemas.openxmlformats.org/officeDocument/2006/relationships/package" Target="../embeddings/Microsoft_Excel_Sheet45.xlsx"/></Relationships>
</file>

<file path=ppt/charts/_rels/chart46.xml.rels><?xml version="1.0" encoding="UTF-8" standalone="yes"?><Relationships xmlns="http://schemas.openxmlformats.org/package/2006/relationships"><Relationship Id="rId1" Type="http://schemas.microsoft.com/office/2011/relationships/chartStyle" Target="style33.xml"/><Relationship Id="rId2" Type="http://schemas.microsoft.com/office/2011/relationships/chartColorStyle" Target="colors33.xml"/><Relationship Id="rId3" Type="http://schemas.openxmlformats.org/officeDocument/2006/relationships/package" Target="../embeddings/Microsoft_Excel_Sheet46.xlsx"/></Relationships>
</file>

<file path=ppt/charts/_rels/chart47.xml.rels><?xml version="1.0" encoding="UTF-8" standalone="yes"?><Relationships xmlns="http://schemas.openxmlformats.org/package/2006/relationships"><Relationship Id="rId1" Type="http://schemas.microsoft.com/office/2011/relationships/chartStyle" Target="style34.xml"/><Relationship Id="rId2" Type="http://schemas.microsoft.com/office/2011/relationships/chartColorStyle" Target="colors34.xml"/><Relationship Id="rId3" Type="http://schemas.openxmlformats.org/officeDocument/2006/relationships/oleObject" Target="file:////Users/i511340/Google%20Drive/Global%20RX-Team%20documents/Client%20files/2020/Schlotzsky's/4%20-%20Reporting/Schlotzsky's%20Drivers%20Maps.xlsx" TargetMode="External"/></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Sheet47.xlsx"/></Relationships>
</file>

<file path=ppt/charts/_rels/chart49.xml.rels><?xml version="1.0" encoding="UTF-8" standalone="yes"?><Relationships xmlns="http://schemas.openxmlformats.org/package/2006/relationships"><Relationship Id="rId1" Type="http://schemas.microsoft.com/office/2011/relationships/chartStyle" Target="style35.xml"/><Relationship Id="rId2" Type="http://schemas.microsoft.com/office/2011/relationships/chartColorStyle" Target="colors35.xml"/><Relationship Id="rId3" Type="http://schemas.openxmlformats.org/officeDocument/2006/relationships/package" Target="../embeddings/Microsoft_Excel_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50.xml.rels><?xml version="1.0" encoding="UTF-8" standalone="yes"?><Relationships xmlns="http://schemas.openxmlformats.org/package/2006/relationships"><Relationship Id="rId1" Type="http://schemas.microsoft.com/office/2011/relationships/chartStyle" Target="style36.xml"/><Relationship Id="rId2" Type="http://schemas.microsoft.com/office/2011/relationships/chartColorStyle" Target="colors36.xml"/><Relationship Id="rId3" Type="http://schemas.openxmlformats.org/officeDocument/2006/relationships/package" Target="../embeddings/Microsoft_Excel_Sheet49.xlsx"/></Relationships>
</file>

<file path=ppt/charts/_rels/chart51.xml.rels><?xml version="1.0" encoding="UTF-8" standalone="yes"?><Relationships xmlns="http://schemas.openxmlformats.org/package/2006/relationships"><Relationship Id="rId1" Type="http://schemas.microsoft.com/office/2011/relationships/chartStyle" Target="style37.xml"/><Relationship Id="rId2" Type="http://schemas.microsoft.com/office/2011/relationships/chartColorStyle" Target="colors37.xml"/><Relationship Id="rId3" Type="http://schemas.openxmlformats.org/officeDocument/2006/relationships/package" Target="../embeddings/Microsoft_Excel_Sheet50.xlsx"/></Relationships>
</file>

<file path=ppt/charts/_rels/chart52.xml.rels><?xml version="1.0" encoding="UTF-8" standalone="yes"?><Relationships xmlns="http://schemas.openxmlformats.org/package/2006/relationships"><Relationship Id="rId1" Type="http://schemas.microsoft.com/office/2011/relationships/chartStyle" Target="style38.xml"/><Relationship Id="rId2" Type="http://schemas.microsoft.com/office/2011/relationships/chartColorStyle" Target="colors38.xml"/><Relationship Id="rId3" Type="http://schemas.openxmlformats.org/officeDocument/2006/relationships/package" Target="../embeddings/Microsoft_Excel_Sheet51.xlsx"/></Relationships>
</file>

<file path=ppt/charts/_rels/chart53.xml.rels><?xml version="1.0" encoding="UTF-8" standalone="yes"?><Relationships xmlns="http://schemas.openxmlformats.org/package/2006/relationships"><Relationship Id="rId1" Type="http://schemas.microsoft.com/office/2011/relationships/chartStyle" Target="style39.xml"/><Relationship Id="rId2" Type="http://schemas.microsoft.com/office/2011/relationships/chartColorStyle" Target="colors39.xml"/><Relationship Id="rId3" Type="http://schemas.openxmlformats.org/officeDocument/2006/relationships/package" Target="../embeddings/Microsoft_Excel_Sheet52.xlsx"/></Relationships>
</file>

<file path=ppt/charts/_rels/chart54.xml.rels><?xml version="1.0" encoding="UTF-8" standalone="yes"?><Relationships xmlns="http://schemas.openxmlformats.org/package/2006/relationships"><Relationship Id="rId1" Type="http://schemas.microsoft.com/office/2011/relationships/chartStyle" Target="style40.xml"/><Relationship Id="rId2" Type="http://schemas.microsoft.com/office/2011/relationships/chartColorStyle" Target="colors40.xml"/><Relationship Id="rId3" Type="http://schemas.openxmlformats.org/officeDocument/2006/relationships/package" Target="../embeddings/Microsoft_Excel_Sheet53.xlsx"/></Relationships>
</file>

<file path=ppt/charts/_rels/chart55.xml.rels><?xml version="1.0" encoding="UTF-8" standalone="yes"?><Relationships xmlns="http://schemas.openxmlformats.org/package/2006/relationships"><Relationship Id="rId1" Type="http://schemas.microsoft.com/office/2011/relationships/chartStyle" Target="style41.xml"/><Relationship Id="rId2" Type="http://schemas.microsoft.com/office/2011/relationships/chartColorStyle" Target="colors41.xml"/><Relationship Id="rId3" Type="http://schemas.openxmlformats.org/officeDocument/2006/relationships/package" Target="../embeddings/Microsoft_Excel_Sheet54.xlsx"/><Relationship Id="rId4" Type="http://schemas.openxmlformats.org/officeDocument/2006/relationships/chartUserShapes" Target="../drawings/drawing2.xml"/></Relationships>
</file>

<file path=ppt/charts/_rels/chart56.xml.rels><?xml version="1.0" encoding="UTF-8" standalone="yes"?><Relationships xmlns="http://schemas.openxmlformats.org/package/2006/relationships"><Relationship Id="rId1" Type="http://schemas.microsoft.com/office/2011/relationships/chartStyle" Target="style42.xml"/><Relationship Id="rId2" Type="http://schemas.microsoft.com/office/2011/relationships/chartColorStyle" Target="colors42.xml"/><Relationship Id="rId3" Type="http://schemas.openxmlformats.org/officeDocument/2006/relationships/package" Target="../embeddings/Microsoft_Excel_Sheet55.xlsx"/><Relationship Id="rId4" Type="http://schemas.openxmlformats.org/officeDocument/2006/relationships/chartUserShapes" Target="../drawings/drawing3.xml"/></Relationships>
</file>

<file path=ppt/charts/_rels/chart57.xml.rels><?xml version="1.0" encoding="UTF-8" standalone="yes"?><Relationships xmlns="http://schemas.openxmlformats.org/package/2006/relationships"><Relationship Id="rId1" Type="http://schemas.microsoft.com/office/2011/relationships/chartStyle" Target="style43.xml"/><Relationship Id="rId2" Type="http://schemas.microsoft.com/office/2011/relationships/chartColorStyle" Target="colors43.xml"/><Relationship Id="rId3" Type="http://schemas.openxmlformats.org/officeDocument/2006/relationships/package" Target="../embeddings/Microsoft_Excel_Sheet56.xlsx"/><Relationship Id="rId4" Type="http://schemas.openxmlformats.org/officeDocument/2006/relationships/chartUserShapes" Target="../drawings/drawing4.xml"/></Relationships>
</file>

<file path=ppt/charts/_rels/chart58.xml.rels><?xml version="1.0" encoding="UTF-8" standalone="yes"?><Relationships xmlns="http://schemas.openxmlformats.org/package/2006/relationships"><Relationship Id="rId1" Type="http://schemas.microsoft.com/office/2011/relationships/chartStyle" Target="style44.xml"/><Relationship Id="rId2" Type="http://schemas.microsoft.com/office/2011/relationships/chartColorStyle" Target="colors44.xml"/><Relationship Id="rId3" Type="http://schemas.openxmlformats.org/officeDocument/2006/relationships/package" Target="../embeddings/Microsoft_Excel_Sheet57.xlsx"/><Relationship Id="rId4" Type="http://schemas.openxmlformats.org/officeDocument/2006/relationships/chartUserShapes" Target="../drawings/drawing5.xml"/></Relationships>
</file>

<file path=ppt/charts/_rels/chart59.xml.rels><?xml version="1.0" encoding="UTF-8" standalone="yes"?><Relationships xmlns="http://schemas.openxmlformats.org/package/2006/relationships"><Relationship Id="rId1" Type="http://schemas.microsoft.com/office/2011/relationships/chartStyle" Target="style45.xml"/><Relationship Id="rId2" Type="http://schemas.microsoft.com/office/2011/relationships/chartColorStyle" Target="colors45.xml"/><Relationship Id="rId3" Type="http://schemas.openxmlformats.org/officeDocument/2006/relationships/package" Target="../embeddings/Microsoft_Excel_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60.xml.rels><?xml version="1.0" encoding="UTF-8" standalone="yes"?><Relationships xmlns="http://schemas.openxmlformats.org/package/2006/relationships"><Relationship Id="rId1" Type="http://schemas.microsoft.com/office/2011/relationships/chartStyle" Target="style46.xml"/><Relationship Id="rId2" Type="http://schemas.microsoft.com/office/2011/relationships/chartColorStyle" Target="colors46.xml"/><Relationship Id="rId3" Type="http://schemas.openxmlformats.org/officeDocument/2006/relationships/package" Target="../embeddings/Microsoft_Excel_Sheet59.xlsx"/></Relationships>
</file>

<file path=ppt/charts/_rels/chart61.xml.rels><?xml version="1.0" encoding="UTF-8" standalone="yes"?><Relationships xmlns="http://schemas.openxmlformats.org/package/2006/relationships"><Relationship Id="rId1" Type="http://schemas.microsoft.com/office/2011/relationships/chartStyle" Target="style47.xml"/><Relationship Id="rId2" Type="http://schemas.microsoft.com/office/2011/relationships/chartColorStyle" Target="colors47.xml"/><Relationship Id="rId3" Type="http://schemas.openxmlformats.org/officeDocument/2006/relationships/package" Target="../embeddings/Microsoft_Excel_Sheet60.xlsx"/></Relationships>
</file>

<file path=ppt/charts/_rels/chart62.xml.rels><?xml version="1.0" encoding="UTF-8" standalone="yes"?><Relationships xmlns="http://schemas.openxmlformats.org/package/2006/relationships"><Relationship Id="rId1" Type="http://schemas.microsoft.com/office/2011/relationships/chartStyle" Target="style48.xml"/><Relationship Id="rId2" Type="http://schemas.microsoft.com/office/2011/relationships/chartColorStyle" Target="colors48.xml"/><Relationship Id="rId3" Type="http://schemas.openxmlformats.org/officeDocument/2006/relationships/package" Target="../embeddings/Microsoft_Excel_Sheet61.xlsx"/></Relationships>
</file>

<file path=ppt/charts/_rels/chart63.xml.rels><?xml version="1.0" encoding="UTF-8" standalone="yes"?><Relationships xmlns="http://schemas.openxmlformats.org/package/2006/relationships"><Relationship Id="rId1" Type="http://schemas.microsoft.com/office/2011/relationships/chartStyle" Target="style49.xml"/><Relationship Id="rId2" Type="http://schemas.microsoft.com/office/2011/relationships/chartColorStyle" Target="colors49.xml"/><Relationship Id="rId3" Type="http://schemas.openxmlformats.org/officeDocument/2006/relationships/package" Target="../embeddings/Microsoft_Excel_Sheet62.xlsx"/></Relationships>
</file>

<file path=ppt/charts/_rels/chart64.xml.rels><?xml version="1.0" encoding="UTF-8" standalone="yes"?><Relationships xmlns="http://schemas.openxmlformats.org/package/2006/relationships"><Relationship Id="rId1" Type="http://schemas.microsoft.com/office/2011/relationships/chartStyle" Target="style50.xml"/><Relationship Id="rId2" Type="http://schemas.microsoft.com/office/2011/relationships/chartColorStyle" Target="colors50.xml"/><Relationship Id="rId3" Type="http://schemas.openxmlformats.org/officeDocument/2006/relationships/package" Target="../embeddings/Microsoft_Excel_Sheet63.xlsx"/><Relationship Id="rId4" Type="http://schemas.openxmlformats.org/officeDocument/2006/relationships/chartUserShapes" Target="../drawings/drawing6.xml"/></Relationships>
</file>

<file path=ppt/charts/_rels/chart65.xml.rels><?xml version="1.0" encoding="UTF-8" standalone="yes"?><Relationships xmlns="http://schemas.openxmlformats.org/package/2006/relationships"><Relationship Id="rId1" Type="http://schemas.microsoft.com/office/2011/relationships/chartStyle" Target="style51.xml"/><Relationship Id="rId2" Type="http://schemas.microsoft.com/office/2011/relationships/chartColorStyle" Target="colors51.xml"/><Relationship Id="rId3" Type="http://schemas.openxmlformats.org/officeDocument/2006/relationships/package" Target="../embeddings/Microsoft_Excel_Sheet64.xlsx"/></Relationships>
</file>

<file path=ppt/charts/_rels/chart66.xml.rels><?xml version="1.0" encoding="UTF-8" standalone="yes"?><Relationships xmlns="http://schemas.openxmlformats.org/package/2006/relationships"><Relationship Id="rId1" Type="http://schemas.microsoft.com/office/2011/relationships/chartStyle" Target="style52.xml"/><Relationship Id="rId2" Type="http://schemas.microsoft.com/office/2011/relationships/chartColorStyle" Target="colors52.xml"/><Relationship Id="rId3" Type="http://schemas.openxmlformats.org/officeDocument/2006/relationships/package" Target="../embeddings/Microsoft_Excel_Sheet65.xlsx"/></Relationships>
</file>

<file path=ppt/charts/_rels/chart67.xml.rels><?xml version="1.0" encoding="UTF-8" standalone="yes"?><Relationships xmlns="http://schemas.openxmlformats.org/package/2006/relationships"><Relationship Id="rId1" Type="http://schemas.microsoft.com/office/2011/relationships/chartStyle" Target="style53.xml"/><Relationship Id="rId2" Type="http://schemas.microsoft.com/office/2011/relationships/chartColorStyle" Target="colors53.xml"/><Relationship Id="rId3" Type="http://schemas.openxmlformats.org/officeDocument/2006/relationships/package" Target="../embeddings/Microsoft_Excel_Sheet66.xlsx"/><Relationship Id="rId4" Type="http://schemas.openxmlformats.org/officeDocument/2006/relationships/chartUserShapes" Target="../drawings/drawing7.xml"/></Relationships>
</file>

<file path=ppt/charts/_rels/chart68.xml.rels><?xml version="1.0" encoding="UTF-8" standalone="yes"?><Relationships xmlns="http://schemas.openxmlformats.org/package/2006/relationships"><Relationship Id="rId1" Type="http://schemas.microsoft.com/office/2011/relationships/chartStyle" Target="style54.xml"/><Relationship Id="rId2" Type="http://schemas.microsoft.com/office/2011/relationships/chartColorStyle" Target="colors54.xml"/><Relationship Id="rId3" Type="http://schemas.openxmlformats.org/officeDocument/2006/relationships/package" Target="../embeddings/Microsoft_Excel_Sheet67.xlsx"/></Relationships>
</file>

<file path=ppt/charts/_rels/chart69.xml.rels><?xml version="1.0" encoding="UTF-8" standalone="yes"?><Relationships xmlns="http://schemas.openxmlformats.org/package/2006/relationships"><Relationship Id="rId1" Type="http://schemas.microsoft.com/office/2011/relationships/chartStyle" Target="style55.xml"/><Relationship Id="rId2" Type="http://schemas.microsoft.com/office/2011/relationships/chartColorStyle" Target="colors55.xml"/><Relationship Id="rId3" Type="http://schemas.openxmlformats.org/officeDocument/2006/relationships/package" Target="../embeddings/Microsoft_Excel_Sheet6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70.xml.rels><?xml version="1.0" encoding="UTF-8" standalone="yes"?><Relationships xmlns="http://schemas.openxmlformats.org/package/2006/relationships"><Relationship Id="rId1" Type="http://schemas.microsoft.com/office/2011/relationships/chartStyle" Target="style56.xml"/><Relationship Id="rId2" Type="http://schemas.microsoft.com/office/2011/relationships/chartColorStyle" Target="colors56.xml"/><Relationship Id="rId3" Type="http://schemas.openxmlformats.org/officeDocument/2006/relationships/package" Target="../embeddings/Microsoft_Excel_Sheet69.xlsx"/><Relationship Id="rId4" Type="http://schemas.openxmlformats.org/officeDocument/2006/relationships/chartUserShapes" Target="../drawings/drawing8.xml"/></Relationships>
</file>

<file path=ppt/charts/_rels/chart71.xml.rels><?xml version="1.0" encoding="UTF-8" standalone="yes"?><Relationships xmlns="http://schemas.openxmlformats.org/package/2006/relationships"><Relationship Id="rId1" Type="http://schemas.microsoft.com/office/2011/relationships/chartStyle" Target="style57.xml"/><Relationship Id="rId2" Type="http://schemas.microsoft.com/office/2011/relationships/chartColorStyle" Target="colors57.xml"/><Relationship Id="rId3" Type="http://schemas.openxmlformats.org/officeDocument/2006/relationships/package" Target="../embeddings/Microsoft_Excel_Sheet70.xlsx"/></Relationships>
</file>

<file path=ppt/charts/_rels/chart72.xml.rels><?xml version="1.0" encoding="UTF-8" standalone="yes"?><Relationships xmlns="http://schemas.openxmlformats.org/package/2006/relationships"><Relationship Id="rId1" Type="http://schemas.microsoft.com/office/2011/relationships/chartStyle" Target="style58.xml"/><Relationship Id="rId2" Type="http://schemas.microsoft.com/office/2011/relationships/chartColorStyle" Target="colors58.xml"/><Relationship Id="rId3" Type="http://schemas.openxmlformats.org/officeDocument/2006/relationships/package" Target="../embeddings/Microsoft_Excel_Sheet71.xlsx"/></Relationships>
</file>

<file path=ppt/charts/_rels/chart73.xml.rels><?xml version="1.0" encoding="UTF-8" standalone="yes"?><Relationships xmlns="http://schemas.openxmlformats.org/package/2006/relationships"><Relationship Id="rId1" Type="http://schemas.microsoft.com/office/2011/relationships/chartStyle" Target="style59.xml"/><Relationship Id="rId2" Type="http://schemas.microsoft.com/office/2011/relationships/chartColorStyle" Target="colors59.xml"/><Relationship Id="rId3" Type="http://schemas.openxmlformats.org/officeDocument/2006/relationships/package" Target="../embeddings/Microsoft_Excel_Sheet72.xlsx"/></Relationships>
</file>

<file path=ppt/charts/_rels/chart74.xml.rels><?xml version="1.0" encoding="UTF-8" standalone="yes"?><Relationships xmlns="http://schemas.openxmlformats.org/package/2006/relationships"><Relationship Id="rId1" Type="http://schemas.microsoft.com/office/2011/relationships/chartStyle" Target="style60.xml"/><Relationship Id="rId2" Type="http://schemas.microsoft.com/office/2011/relationships/chartColorStyle" Target="colors60.xml"/><Relationship Id="rId3" Type="http://schemas.openxmlformats.org/officeDocument/2006/relationships/package" Target="../embeddings/Microsoft_Excel_Sheet73.xlsx"/></Relationships>
</file>

<file path=ppt/charts/_rels/chart75.xml.rels><?xml version="1.0" encoding="UTF-8" standalone="yes"?><Relationships xmlns="http://schemas.openxmlformats.org/package/2006/relationships"><Relationship Id="rId1" Type="http://schemas.microsoft.com/office/2011/relationships/chartStyle" Target="style61.xml"/><Relationship Id="rId2" Type="http://schemas.microsoft.com/office/2011/relationships/chartColorStyle" Target="colors61.xml"/><Relationship Id="rId3" Type="http://schemas.openxmlformats.org/officeDocument/2006/relationships/package" Target="../embeddings/Microsoft_Excel_Sheet74.xlsx"/><Relationship Id="rId4" Type="http://schemas.openxmlformats.org/officeDocument/2006/relationships/chartUserShapes" Target="../drawings/drawing9.xml"/></Relationships>
</file>

<file path=ppt/charts/_rels/chart76.xml.rels><?xml version="1.0" encoding="UTF-8" standalone="yes"?><Relationships xmlns="http://schemas.openxmlformats.org/package/2006/relationships"><Relationship Id="rId1" Type="http://schemas.microsoft.com/office/2011/relationships/chartStyle" Target="style62.xml"/><Relationship Id="rId2" Type="http://schemas.microsoft.com/office/2011/relationships/chartColorStyle" Target="colors62.xml"/><Relationship Id="rId3" Type="http://schemas.openxmlformats.org/officeDocument/2006/relationships/package" Target="../embeddings/Microsoft_Excel_Sheet75.xlsx"/></Relationships>
</file>

<file path=ppt/charts/_rels/chart77.xml.rels><?xml version="1.0" encoding="UTF-8" standalone="yes"?><Relationships xmlns="http://schemas.openxmlformats.org/package/2006/relationships"><Relationship Id="rId1" Type="http://schemas.microsoft.com/office/2011/relationships/chartStyle" Target="style63.xml"/><Relationship Id="rId2" Type="http://schemas.microsoft.com/office/2011/relationships/chartColorStyle" Target="colors63.xml"/><Relationship Id="rId3" Type="http://schemas.openxmlformats.org/officeDocument/2006/relationships/package" Target="../embeddings/Microsoft_Excel_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Sheet77.xlsx"/></Relationships>
</file>

<file path=ppt/charts/_rels/chart79.xml.rels><?xml version="1.0" encoding="UTF-8" standalone="yes"?><Relationships xmlns="http://schemas.openxmlformats.org/package/2006/relationships"><Relationship Id="rId1" Type="http://schemas.microsoft.com/office/2011/relationships/chartStyle" Target="style64.xml"/><Relationship Id="rId2" Type="http://schemas.microsoft.com/office/2011/relationships/chartColorStyle" Target="colors64.xml"/><Relationship Id="rId3" Type="http://schemas.openxmlformats.org/officeDocument/2006/relationships/package" Target="../embeddings/Microsoft_Excel_Sheet78.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_rels/chart80.xml.rels><?xml version="1.0" encoding="UTF-8" standalone="yes"?><Relationships xmlns="http://schemas.openxmlformats.org/package/2006/relationships"><Relationship Id="rId1" Type="http://schemas.microsoft.com/office/2011/relationships/chartStyle" Target="style65.xml"/><Relationship Id="rId2" Type="http://schemas.microsoft.com/office/2011/relationships/chartColorStyle" Target="colors65.xml"/><Relationship Id="rId3" Type="http://schemas.openxmlformats.org/officeDocument/2006/relationships/package" Target="../embeddings/Microsoft_Excel_Sheet79.xlsx"/></Relationships>
</file>

<file path=ppt/charts/_rels/chart81.xml.rels><?xml version="1.0" encoding="UTF-8" standalone="yes"?><Relationships xmlns="http://schemas.openxmlformats.org/package/2006/relationships"><Relationship Id="rId1" Type="http://schemas.microsoft.com/office/2011/relationships/chartStyle" Target="style66.xml"/><Relationship Id="rId2" Type="http://schemas.microsoft.com/office/2011/relationships/chartColorStyle" Target="colors66.xml"/><Relationship Id="rId3" Type="http://schemas.openxmlformats.org/officeDocument/2006/relationships/package" Target="../embeddings/Microsoft_Excel_Sheet80.xlsx"/></Relationships>
</file>

<file path=ppt/charts/_rels/chart82.xml.rels><?xml version="1.0" encoding="UTF-8" standalone="yes"?><Relationships xmlns="http://schemas.openxmlformats.org/package/2006/relationships"><Relationship Id="rId1" Type="http://schemas.microsoft.com/office/2011/relationships/chartStyle" Target="style67.xml"/><Relationship Id="rId2" Type="http://schemas.microsoft.com/office/2011/relationships/chartColorStyle" Target="colors67.xml"/><Relationship Id="rId3" Type="http://schemas.openxmlformats.org/officeDocument/2006/relationships/package" Target="../embeddings/Microsoft_Excel_Sheet81.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Sheet82.xlsx"/></Relationships>
</file>

<file path=ppt/charts/_rels/chart84.xml.rels><?xml version="1.0" encoding="UTF-8" standalone="yes"?><Relationships xmlns="http://schemas.openxmlformats.org/package/2006/relationships"><Relationship Id="rId1" Type="http://schemas.microsoft.com/office/2011/relationships/chartStyle" Target="style68.xml"/><Relationship Id="rId2" Type="http://schemas.microsoft.com/office/2011/relationships/chartColorStyle" Target="colors68.xml"/><Relationship Id="rId3" Type="http://schemas.openxmlformats.org/officeDocument/2006/relationships/package" Target="../embeddings/Microsoft_Excel_Sheet83.xlsx"/></Relationships>
</file>

<file path=ppt/charts/_rels/chart85.xml.rels><?xml version="1.0" encoding="UTF-8" standalone="yes"?><Relationships xmlns="http://schemas.openxmlformats.org/package/2006/relationships"><Relationship Id="rId1" Type="http://schemas.microsoft.com/office/2011/relationships/chartStyle" Target="style69.xml"/><Relationship Id="rId2" Type="http://schemas.microsoft.com/office/2011/relationships/chartColorStyle" Target="colors69.xml"/><Relationship Id="rId3" Type="http://schemas.openxmlformats.org/officeDocument/2006/relationships/package" Target="../embeddings/Microsoft_Excel_Sheet84.xlsx"/></Relationships>
</file>

<file path=ppt/charts/_rels/chart86.xml.rels><?xml version="1.0" encoding="UTF-8" standalone="yes"?><Relationships xmlns="http://schemas.openxmlformats.org/package/2006/relationships"><Relationship Id="rId1" Type="http://schemas.microsoft.com/office/2011/relationships/chartStyle" Target="style70.xml"/><Relationship Id="rId2" Type="http://schemas.microsoft.com/office/2011/relationships/chartColorStyle" Target="colors70.xml"/><Relationship Id="rId3" Type="http://schemas.openxmlformats.org/officeDocument/2006/relationships/package" Target="../embeddings/Microsoft_Excel_Sheet85.xlsx"/></Relationships>
</file>

<file path=ppt/charts/_rels/chart87.xml.rels><?xml version="1.0" encoding="UTF-8" standalone="yes"?><Relationships xmlns="http://schemas.openxmlformats.org/package/2006/relationships"><Relationship Id="rId1" Type="http://schemas.microsoft.com/office/2011/relationships/chartStyle" Target="style71.xml"/><Relationship Id="rId2" Type="http://schemas.microsoft.com/office/2011/relationships/chartColorStyle" Target="colors71.xml"/><Relationship Id="rId3" Type="http://schemas.openxmlformats.org/officeDocument/2006/relationships/package" Target="../embeddings/Microsoft_Excel_Sheet86.xlsx"/></Relationships>
</file>

<file path=ppt/charts/_rels/chart88.xml.rels><?xml version="1.0" encoding="UTF-8" standalone="yes"?><Relationships xmlns="http://schemas.openxmlformats.org/package/2006/relationships"><Relationship Id="rId1" Type="http://schemas.microsoft.com/office/2011/relationships/chartStyle" Target="style72.xml"/><Relationship Id="rId2" Type="http://schemas.microsoft.com/office/2011/relationships/chartColorStyle" Target="colors72.xml"/><Relationship Id="rId3" Type="http://schemas.openxmlformats.org/officeDocument/2006/relationships/package" Target="../embeddings/Microsoft_Excel_Sheet87.xlsx"/></Relationships>
</file>

<file path=ppt/charts/_rels/chart89.xml.rels><?xml version="1.0" encoding="UTF-8" standalone="yes"?><Relationships xmlns="http://schemas.openxmlformats.org/package/2006/relationships"><Relationship Id="rId1" Type="http://schemas.microsoft.com/office/2011/relationships/chartStyle" Target="style73.xml"/><Relationship Id="rId2" Type="http://schemas.microsoft.com/office/2011/relationships/chartColorStyle" Target="colors73.xml"/><Relationship Id="rId3" Type="http://schemas.openxmlformats.org/officeDocument/2006/relationships/package" Target="../embeddings/Microsoft_Excel_Sheet8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9.xlsx"/></Relationships>
</file>

<file path=ppt/charts/_rels/chart90.xml.rels><?xml version="1.0" encoding="UTF-8" standalone="yes"?><Relationships xmlns="http://schemas.openxmlformats.org/package/2006/relationships"><Relationship Id="rId1" Type="http://schemas.microsoft.com/office/2011/relationships/chartStyle" Target="style74.xml"/><Relationship Id="rId2" Type="http://schemas.microsoft.com/office/2011/relationships/chartColorStyle" Target="colors74.xml"/><Relationship Id="rId3" Type="http://schemas.openxmlformats.org/officeDocument/2006/relationships/package" Target="../embeddings/Microsoft_Excel_Sheet89.xlsx"/></Relationships>
</file>

<file path=ppt/charts/_rels/chart91.xml.rels><?xml version="1.0" encoding="UTF-8" standalone="yes"?><Relationships xmlns="http://schemas.openxmlformats.org/package/2006/relationships"><Relationship Id="rId1" Type="http://schemas.microsoft.com/office/2011/relationships/chartStyle" Target="style75.xml"/><Relationship Id="rId2" Type="http://schemas.microsoft.com/office/2011/relationships/chartColorStyle" Target="colors75.xml"/><Relationship Id="rId3" Type="http://schemas.openxmlformats.org/officeDocument/2006/relationships/package" Target="../embeddings/Microsoft_Excel_Sheet90.xlsx"/></Relationships>
</file>

<file path=ppt/charts/_rels/chart92.xml.rels><?xml version="1.0" encoding="UTF-8" standalone="yes"?><Relationships xmlns="http://schemas.openxmlformats.org/package/2006/relationships"><Relationship Id="rId1" Type="http://schemas.microsoft.com/office/2011/relationships/chartStyle" Target="style76.xml"/><Relationship Id="rId2" Type="http://schemas.microsoft.com/office/2011/relationships/chartColorStyle" Target="colors76.xml"/><Relationship Id="rId3" Type="http://schemas.openxmlformats.org/officeDocument/2006/relationships/package" Target="../embeddings/Microsoft_Excel_Sheet91.xlsx"/></Relationships>
</file>

<file path=ppt/charts/_rels/chart93.xml.rels><?xml version="1.0" encoding="UTF-8" standalone="yes"?><Relationships xmlns="http://schemas.openxmlformats.org/package/2006/relationships"><Relationship Id="rId1" Type="http://schemas.microsoft.com/office/2011/relationships/chartStyle" Target="style77.xml"/><Relationship Id="rId2" Type="http://schemas.microsoft.com/office/2011/relationships/chartColorStyle" Target="colors77.xml"/><Relationship Id="rId3" Type="http://schemas.openxmlformats.org/officeDocument/2006/relationships/package" Target="../embeddings/Microsoft_Excel_Sheet92.xlsx"/></Relationships>
</file>

<file path=ppt/charts/_rels/chart94.xml.rels><?xml version="1.0" encoding="UTF-8" standalone="yes"?><Relationships xmlns="http://schemas.openxmlformats.org/package/2006/relationships"><Relationship Id="rId1" Type="http://schemas.microsoft.com/office/2011/relationships/chartStyle" Target="style78.xml"/><Relationship Id="rId2" Type="http://schemas.microsoft.com/office/2011/relationships/chartColorStyle" Target="colors78.xml"/><Relationship Id="rId3" Type="http://schemas.openxmlformats.org/officeDocument/2006/relationships/package" Target="../embeddings/Microsoft_Excel_Sheet93.xlsx"/></Relationships>
</file>

<file path=ppt/charts/_rels/chart95.xml.rels><?xml version="1.0" encoding="UTF-8" standalone="yes"?><Relationships xmlns="http://schemas.openxmlformats.org/package/2006/relationships"><Relationship Id="rId1" Type="http://schemas.microsoft.com/office/2011/relationships/chartStyle" Target="style79.xml"/><Relationship Id="rId2" Type="http://schemas.microsoft.com/office/2011/relationships/chartColorStyle" Target="colors79.xml"/><Relationship Id="rId3" Type="http://schemas.openxmlformats.org/officeDocument/2006/relationships/package" Target="../embeddings/Microsoft_Excel_Sheet9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75301309467048"/>
          <c:y val="6.9985029600356616E-2"/>
          <c:w val="0.77964565324801616"/>
          <c:h val="0.59565486193006489"/>
        </c:manualLayout>
      </c:layout>
      <c:barChart>
        <c:barDir val="col"/>
        <c:grouping val="clustered"/>
        <c:varyColors val="0"/>
        <c:ser>
          <c:idx val="0"/>
          <c:order val="0"/>
          <c:tx>
            <c:strRef>
              <c:f>Sheet1!$A$2</c:f>
              <c:strCache>
                <c:ptCount val="1"/>
                <c:pt idx="0">
                  <c:v>General shop</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E862-5E44-A2A2-88174D1E0911}"/>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E862-5E44-A2A2-88174D1E0911}"/>
              </c:ext>
            </c:extLst>
          </c:dPt>
          <c:dLbls>
            <c:spPr>
              <a:noFill/>
              <a:ln>
                <a:noFill/>
              </a:ln>
              <a:effectLst/>
            </c:spPr>
            <c:txPr>
              <a:bodyPr/>
              <a:lstStyle/>
              <a:p>
                <a:pPr>
                  <a:defRPr sz="12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Sheet1!$B$1:$D$1</c:f>
              <c:strCache>
                <c:ptCount val="3"/>
                <c:pt idx="0">
                  <c:v>Grocery</c:v>
                </c:pt>
                <c:pt idx="1">
                  <c:v>High street</c:v>
                </c:pt>
                <c:pt idx="2">
                  <c:v>Online</c:v>
                </c:pt>
              </c:strCache>
            </c:strRef>
          </c:cat>
          <c:val>
            <c:numRef>
              <c:f>Sheet1!$B$2:$D$2</c:f>
              <c:numCache>
                <c:formatCode>0%</c:formatCode>
                <c:ptCount val="3"/>
                <c:pt idx="0">
                  <c:v>0.44</c:v>
                </c:pt>
                <c:pt idx="1">
                  <c:v>0.3</c:v>
                </c:pt>
                <c:pt idx="2">
                  <c:v>0.23</c:v>
                </c:pt>
              </c:numCache>
            </c:numRef>
          </c:val>
          <c:extLst>
            <c:ext xmlns:c16="http://schemas.microsoft.com/office/drawing/2014/chart" uri="{C3380CC4-5D6E-409C-BE32-E72D297353CC}">
              <c16:uniqueId val="{00000004-E862-5E44-A2A2-88174D1E0911}"/>
            </c:ext>
          </c:extLst>
        </c:ser>
        <c:dLbls>
          <c:dLblPos val="outEnd"/>
          <c:showLegendKey val="0"/>
          <c:showVal val="1"/>
          <c:showCatName val="0"/>
          <c:showSerName val="0"/>
          <c:showPercent val="0"/>
          <c:showBubbleSize val="0"/>
        </c:dLbls>
        <c:gapWidth val="0"/>
        <c:axId val="40388096"/>
        <c:axId val="169555008"/>
      </c:barChart>
      <c:catAx>
        <c:axId val="40388096"/>
        <c:scaling>
          <c:orientation val="minMax"/>
        </c:scaling>
        <c:delete val="0"/>
        <c:axPos val="b"/>
        <c:numFmt formatCode="General" sourceLinked="1"/>
        <c:majorTickMark val="out"/>
        <c:minorTickMark val="none"/>
        <c:tickLblPos val="nextTo"/>
        <c:crossAx val="169555008"/>
        <c:crosses val="autoZero"/>
        <c:auto val="1"/>
        <c:lblAlgn val="ctr"/>
        <c:lblOffset val="100"/>
        <c:noMultiLvlLbl val="0"/>
      </c:catAx>
      <c:valAx>
        <c:axId val="169555008"/>
        <c:scaling>
          <c:orientation val="minMax"/>
          <c:max val="0.9"/>
          <c:min val="0"/>
        </c:scaling>
        <c:delete val="1"/>
        <c:axPos val="l"/>
        <c:numFmt formatCode="0%" sourceLinked="1"/>
        <c:majorTickMark val="out"/>
        <c:minorTickMark val="none"/>
        <c:tickLblPos val="nextTo"/>
        <c:crossAx val="403880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43081174554892"/>
          <c:y val="0"/>
          <c:w val="0.54581088552826706"/>
          <c:h val="0.9635063763268451"/>
        </c:manualLayout>
      </c:layout>
      <c:doughnutChart>
        <c:varyColors val="1"/>
        <c:ser>
          <c:idx val="0"/>
          <c:order val="0"/>
          <c:tx>
            <c:strRef>
              <c:f>Sheet1!$B$1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DB2-1F4E-BF20-E8166D1D4249}"/>
              </c:ext>
            </c:extLst>
          </c:dPt>
          <c:dPt>
            <c:idx val="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3-4DB2-1F4E-BF20-E8166D1D4249}"/>
              </c:ext>
            </c:extLst>
          </c:dPt>
          <c:cat>
            <c:numRef>
              <c:f>Sheet1!$A$2:$A$3</c:f>
              <c:numCache>
                <c:formatCode>General</c:formatCode>
                <c:ptCount val="2"/>
              </c:numCache>
            </c:numRef>
          </c:cat>
          <c:val>
            <c:numRef>
              <c:f>Sheet1!$B$2:$B$3</c:f>
              <c:numCache>
                <c:formatCode>0.0%</c:formatCode>
                <c:ptCount val="2"/>
                <c:pt idx="0" formatCode="0%">
                  <c:v>0.31</c:v>
                </c:pt>
                <c:pt idx="1">
                  <c:v>0.69</c:v>
                </c:pt>
              </c:numCache>
            </c:numRef>
          </c:val>
          <c:extLst>
            <c:ext xmlns:c16="http://schemas.microsoft.com/office/drawing/2014/chart" uri="{C3380CC4-5D6E-409C-BE32-E72D297353CC}">
              <c16:uniqueId val="{00000004-4DB2-1F4E-BF20-E8166D1D4249}"/>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43081174554892"/>
          <c:y val="0"/>
          <c:w val="0.54581088552826706"/>
          <c:h val="0.9635063763268451"/>
        </c:manualLayout>
      </c:layout>
      <c:doughnutChart>
        <c:varyColors val="1"/>
        <c:ser>
          <c:idx val="0"/>
          <c:order val="0"/>
          <c:tx>
            <c:strRef>
              <c:f>Sheet1!$B$1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F4C-544A-831E-7473ADD7E9C4}"/>
              </c:ext>
            </c:extLst>
          </c:dPt>
          <c:dPt>
            <c:idx val="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3-1F4C-544A-831E-7473ADD7E9C4}"/>
              </c:ext>
            </c:extLst>
          </c:dPt>
          <c:cat>
            <c:numRef>
              <c:f>Sheet1!$A$2:$A$3</c:f>
              <c:numCache>
                <c:formatCode>General</c:formatCode>
                <c:ptCount val="2"/>
              </c:numCache>
            </c:numRef>
          </c:cat>
          <c:val>
            <c:numRef>
              <c:f>Sheet1!$B$2:$B$3</c:f>
              <c:numCache>
                <c:formatCode>0.0%</c:formatCode>
                <c:ptCount val="2"/>
                <c:pt idx="0" formatCode="0%">
                  <c:v>0.95</c:v>
                </c:pt>
                <c:pt idx="1">
                  <c:v>5.0000000000000044E-2</c:v>
                </c:pt>
              </c:numCache>
            </c:numRef>
          </c:val>
          <c:extLst>
            <c:ext xmlns:c16="http://schemas.microsoft.com/office/drawing/2014/chart" uri="{C3380CC4-5D6E-409C-BE32-E72D297353CC}">
              <c16:uniqueId val="{00000004-1F4C-544A-831E-7473ADD7E9C4}"/>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75301309467048"/>
          <c:y val="6.9985029600356616E-2"/>
          <c:w val="0.77964565324801616"/>
          <c:h val="0.63024383866829714"/>
        </c:manualLayout>
      </c:layout>
      <c:barChart>
        <c:barDir val="col"/>
        <c:grouping val="clustered"/>
        <c:varyColors val="0"/>
        <c:ser>
          <c:idx val="0"/>
          <c:order val="0"/>
          <c:tx>
            <c:strRef>
              <c:f>Sheet1!$A$2</c:f>
              <c:strCache>
                <c:ptCount val="1"/>
                <c:pt idx="0">
                  <c:v>Occasion specific shop</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BA3D-9244-A013-7EF55EC98F3B}"/>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BA3D-9244-A013-7EF55EC98F3B}"/>
              </c:ext>
            </c:extLst>
          </c:dPt>
          <c:dLbls>
            <c:spPr>
              <a:noFill/>
              <a:ln>
                <a:noFill/>
              </a:ln>
              <a:effectLst/>
            </c:spPr>
            <c:txPr>
              <a:bodyPr/>
              <a:lstStyle/>
              <a:p>
                <a:pPr>
                  <a:defRPr sz="12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Sheet1!$B$1:$D$1</c:f>
              <c:strCache>
                <c:ptCount val="3"/>
                <c:pt idx="0">
                  <c:v>Grocery</c:v>
                </c:pt>
                <c:pt idx="1">
                  <c:v>High street</c:v>
                </c:pt>
                <c:pt idx="2">
                  <c:v>Online</c:v>
                </c:pt>
              </c:strCache>
            </c:strRef>
          </c:cat>
          <c:val>
            <c:numRef>
              <c:f>Sheet1!$B$2:$D$2</c:f>
              <c:numCache>
                <c:formatCode>0%</c:formatCode>
                <c:ptCount val="3"/>
                <c:pt idx="0">
                  <c:v>0.33</c:v>
                </c:pt>
                <c:pt idx="1">
                  <c:v>0.28000000000000003</c:v>
                </c:pt>
                <c:pt idx="2">
                  <c:v>0.36</c:v>
                </c:pt>
              </c:numCache>
            </c:numRef>
          </c:val>
          <c:extLst>
            <c:ext xmlns:c16="http://schemas.microsoft.com/office/drawing/2014/chart" uri="{C3380CC4-5D6E-409C-BE32-E72D297353CC}">
              <c16:uniqueId val="{00000004-BA3D-9244-A013-7EF55EC98F3B}"/>
            </c:ext>
          </c:extLst>
        </c:ser>
        <c:dLbls>
          <c:dLblPos val="outEnd"/>
          <c:showLegendKey val="0"/>
          <c:showVal val="1"/>
          <c:showCatName val="0"/>
          <c:showSerName val="0"/>
          <c:showPercent val="0"/>
          <c:showBubbleSize val="0"/>
        </c:dLbls>
        <c:gapWidth val="0"/>
        <c:axId val="169915904"/>
        <c:axId val="171453824"/>
      </c:barChart>
      <c:catAx>
        <c:axId val="169915904"/>
        <c:scaling>
          <c:orientation val="minMax"/>
        </c:scaling>
        <c:delete val="0"/>
        <c:axPos val="b"/>
        <c:numFmt formatCode="General" sourceLinked="1"/>
        <c:majorTickMark val="out"/>
        <c:minorTickMark val="none"/>
        <c:tickLblPos val="nextTo"/>
        <c:crossAx val="171453824"/>
        <c:crosses val="autoZero"/>
        <c:auto val="1"/>
        <c:lblAlgn val="ctr"/>
        <c:lblOffset val="100"/>
        <c:noMultiLvlLbl val="0"/>
      </c:catAx>
      <c:valAx>
        <c:axId val="171453824"/>
        <c:scaling>
          <c:orientation val="minMax"/>
          <c:max val="0.9"/>
          <c:min val="0"/>
        </c:scaling>
        <c:delete val="1"/>
        <c:axPos val="l"/>
        <c:numFmt formatCode="0%" sourceLinked="1"/>
        <c:majorTickMark val="out"/>
        <c:minorTickMark val="none"/>
        <c:tickLblPos val="nextTo"/>
        <c:crossAx val="1699159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119461010681905"/>
          <c:y val="1.7990608494590998E-2"/>
          <c:w val="0.81117638627081901"/>
          <c:h val="0.87410886447383596"/>
        </c:manualLayout>
      </c:layout>
      <c:bubbleChart>
        <c:varyColors val="1"/>
        <c:ser>
          <c:idx val="0"/>
          <c:order val="0"/>
          <c:tx>
            <c:strRef>
              <c:f>Sheet1!$D$1</c:f>
              <c:strCache>
                <c:ptCount val="1"/>
              </c:strCache>
            </c:strRef>
          </c:tx>
          <c:invertIfNegative val="0"/>
          <c:dPt>
            <c:idx val="0"/>
            <c:invertIfNegative val="0"/>
            <c:bubble3D val="0"/>
            <c:spPr>
              <a:solidFill>
                <a:schemeClr val="accent3">
                  <a:shade val="38000"/>
                  <a:alpha val="75000"/>
                </a:schemeClr>
              </a:solidFill>
              <a:ln>
                <a:noFill/>
              </a:ln>
              <a:effectLst/>
            </c:spPr>
            <c:extLst>
              <c:ext xmlns:c16="http://schemas.microsoft.com/office/drawing/2014/chart" uri="{C3380CC4-5D6E-409C-BE32-E72D297353CC}">
                <c16:uniqueId val="{00000001-9AFA-D943-B9C8-133A41F14573}"/>
              </c:ext>
            </c:extLst>
          </c:dPt>
          <c:dPt>
            <c:idx val="1"/>
            <c:invertIfNegative val="0"/>
            <c:bubble3D val="0"/>
            <c:spPr>
              <a:solidFill>
                <a:schemeClr val="accent3">
                  <a:shade val="47000"/>
                  <a:alpha val="75000"/>
                </a:schemeClr>
              </a:solidFill>
              <a:ln>
                <a:noFill/>
              </a:ln>
              <a:effectLst/>
            </c:spPr>
            <c:extLst>
              <c:ext xmlns:c16="http://schemas.microsoft.com/office/drawing/2014/chart" uri="{C3380CC4-5D6E-409C-BE32-E72D297353CC}">
                <c16:uniqueId val="{00000006-56CC-B345-ACA7-A44B6AB5632B}"/>
              </c:ext>
            </c:extLst>
          </c:dPt>
          <c:dPt>
            <c:idx val="2"/>
            <c:invertIfNegative val="0"/>
            <c:bubble3D val="0"/>
            <c:spPr>
              <a:solidFill>
                <a:schemeClr val="accent3">
                  <a:shade val="56000"/>
                  <a:alpha val="75000"/>
                </a:schemeClr>
              </a:solidFill>
              <a:ln>
                <a:noFill/>
              </a:ln>
              <a:effectLst/>
            </c:spPr>
            <c:extLst>
              <c:ext xmlns:c16="http://schemas.microsoft.com/office/drawing/2014/chart" uri="{C3380CC4-5D6E-409C-BE32-E72D297353CC}">
                <c16:uniqueId val="{00000007-56CC-B345-ACA7-A44B6AB5632B}"/>
              </c:ext>
            </c:extLst>
          </c:dPt>
          <c:dPt>
            <c:idx val="3"/>
            <c:invertIfNegative val="0"/>
            <c:bubble3D val="0"/>
            <c:spPr>
              <a:solidFill>
                <a:schemeClr val="accent3">
                  <a:shade val="65000"/>
                  <a:alpha val="75000"/>
                </a:schemeClr>
              </a:solidFill>
              <a:ln>
                <a:noFill/>
              </a:ln>
              <a:effectLst/>
            </c:spPr>
            <c:extLst>
              <c:ext xmlns:c16="http://schemas.microsoft.com/office/drawing/2014/chart" uri="{C3380CC4-5D6E-409C-BE32-E72D297353CC}">
                <c16:uniqueId val="{00000008-56CC-B345-ACA7-A44B6AB5632B}"/>
              </c:ext>
            </c:extLst>
          </c:dPt>
          <c:dPt>
            <c:idx val="4"/>
            <c:invertIfNegative val="0"/>
            <c:bubble3D val="0"/>
            <c:spPr>
              <a:solidFill>
                <a:schemeClr val="accent3">
                  <a:shade val="73000"/>
                  <a:alpha val="75000"/>
                </a:schemeClr>
              </a:solidFill>
              <a:ln>
                <a:noFill/>
              </a:ln>
              <a:effectLst/>
            </c:spPr>
            <c:extLst>
              <c:ext xmlns:c16="http://schemas.microsoft.com/office/drawing/2014/chart" uri="{C3380CC4-5D6E-409C-BE32-E72D297353CC}">
                <c16:uniqueId val="{00000003-56CC-B345-ACA7-A44B6AB5632B}"/>
              </c:ext>
            </c:extLst>
          </c:dPt>
          <c:dPt>
            <c:idx val="5"/>
            <c:invertIfNegative val="0"/>
            <c:bubble3D val="0"/>
            <c:spPr>
              <a:solidFill>
                <a:schemeClr val="accent3">
                  <a:shade val="82000"/>
                  <a:alpha val="75000"/>
                </a:schemeClr>
              </a:solidFill>
              <a:ln>
                <a:noFill/>
              </a:ln>
              <a:effectLst/>
            </c:spPr>
            <c:extLst>
              <c:ext xmlns:c16="http://schemas.microsoft.com/office/drawing/2014/chart" uri="{C3380CC4-5D6E-409C-BE32-E72D297353CC}">
                <c16:uniqueId val="{00000002-56CC-B345-ACA7-A44B6AB5632B}"/>
              </c:ext>
            </c:extLst>
          </c:dPt>
          <c:dPt>
            <c:idx val="6"/>
            <c:invertIfNegative val="0"/>
            <c:bubble3D val="0"/>
            <c:spPr>
              <a:solidFill>
                <a:schemeClr val="accent3">
                  <a:shade val="91000"/>
                  <a:alpha val="75000"/>
                </a:schemeClr>
              </a:solidFill>
              <a:ln>
                <a:noFill/>
              </a:ln>
              <a:effectLst/>
            </c:spPr>
            <c:extLst>
              <c:ext xmlns:c16="http://schemas.microsoft.com/office/drawing/2014/chart" uri="{C3380CC4-5D6E-409C-BE32-E72D297353CC}">
                <c16:uniqueId val="{00000004-56CC-B345-ACA7-A44B6AB5632B}"/>
              </c:ext>
            </c:extLst>
          </c:dPt>
          <c:dPt>
            <c:idx val="7"/>
            <c:invertIfNegative val="0"/>
            <c:bubble3D val="0"/>
            <c:spPr>
              <a:solidFill>
                <a:schemeClr val="accent3">
                  <a:alpha val="75000"/>
                </a:schemeClr>
              </a:solidFill>
              <a:ln>
                <a:noFill/>
              </a:ln>
              <a:effectLst/>
            </c:spPr>
            <c:extLst>
              <c:ext xmlns:c16="http://schemas.microsoft.com/office/drawing/2014/chart" uri="{C3380CC4-5D6E-409C-BE32-E72D297353CC}">
                <c16:uniqueId val="{00000005-56CC-B345-ACA7-A44B6AB5632B}"/>
              </c:ext>
            </c:extLst>
          </c:dPt>
          <c:dPt>
            <c:idx val="8"/>
            <c:invertIfNegative val="0"/>
            <c:bubble3D val="0"/>
            <c:spPr>
              <a:solidFill>
                <a:schemeClr val="accent3">
                  <a:tint val="92000"/>
                  <a:alpha val="75000"/>
                </a:schemeClr>
              </a:solidFill>
              <a:ln>
                <a:noFill/>
              </a:ln>
              <a:effectLst/>
            </c:spPr>
            <c:extLst>
              <c:ext xmlns:c16="http://schemas.microsoft.com/office/drawing/2014/chart" uri="{C3380CC4-5D6E-409C-BE32-E72D297353CC}">
                <c16:uniqueId val="{00000009-56CC-B345-ACA7-A44B6AB5632B}"/>
              </c:ext>
            </c:extLst>
          </c:dPt>
          <c:dPt>
            <c:idx val="9"/>
            <c:invertIfNegative val="0"/>
            <c:bubble3D val="0"/>
            <c:spPr>
              <a:solidFill>
                <a:schemeClr val="accent3">
                  <a:tint val="83000"/>
                  <a:alpha val="75000"/>
                </a:schemeClr>
              </a:solidFill>
              <a:ln>
                <a:noFill/>
              </a:ln>
              <a:effectLst/>
            </c:spPr>
            <c:extLst>
              <c:ext xmlns:c16="http://schemas.microsoft.com/office/drawing/2014/chart" uri="{C3380CC4-5D6E-409C-BE32-E72D297353CC}">
                <c16:uniqueId val="{00000013-D8B5-D245-9E9D-787000776347}"/>
              </c:ext>
            </c:extLst>
          </c:dPt>
          <c:dPt>
            <c:idx val="10"/>
            <c:invertIfNegative val="0"/>
            <c:bubble3D val="0"/>
            <c:spPr>
              <a:solidFill>
                <a:schemeClr val="accent3">
                  <a:tint val="74000"/>
                  <a:alpha val="75000"/>
                </a:schemeClr>
              </a:solidFill>
              <a:ln>
                <a:noFill/>
              </a:ln>
              <a:effectLst/>
            </c:spPr>
            <c:extLst>
              <c:ext xmlns:c16="http://schemas.microsoft.com/office/drawing/2014/chart" uri="{C3380CC4-5D6E-409C-BE32-E72D297353CC}">
                <c16:uniqueId val="{00000015-D8B5-D245-9E9D-787000776347}"/>
              </c:ext>
            </c:extLst>
          </c:dPt>
          <c:dPt>
            <c:idx val="11"/>
            <c:invertIfNegative val="0"/>
            <c:bubble3D val="0"/>
            <c:spPr>
              <a:solidFill>
                <a:schemeClr val="accent3">
                  <a:tint val="65000"/>
                  <a:alpha val="75000"/>
                </a:schemeClr>
              </a:solidFill>
              <a:ln>
                <a:noFill/>
              </a:ln>
              <a:effectLst/>
            </c:spPr>
            <c:extLst>
              <c:ext xmlns:c16="http://schemas.microsoft.com/office/drawing/2014/chart" uri="{C3380CC4-5D6E-409C-BE32-E72D297353CC}">
                <c16:uniqueId val="{00000017-D8B5-D245-9E9D-787000776347}"/>
              </c:ext>
            </c:extLst>
          </c:dPt>
          <c:dPt>
            <c:idx val="12"/>
            <c:invertIfNegative val="0"/>
            <c:bubble3D val="0"/>
            <c:spPr>
              <a:solidFill>
                <a:schemeClr val="accent3">
                  <a:tint val="57000"/>
                  <a:alpha val="75000"/>
                </a:schemeClr>
              </a:solidFill>
              <a:ln>
                <a:noFill/>
              </a:ln>
              <a:effectLst/>
            </c:spPr>
            <c:extLst>
              <c:ext xmlns:c16="http://schemas.microsoft.com/office/drawing/2014/chart" uri="{C3380CC4-5D6E-409C-BE32-E72D297353CC}">
                <c16:uniqueId val="{00000019-D8B5-D245-9E9D-787000776347}"/>
              </c:ext>
            </c:extLst>
          </c:dPt>
          <c:dPt>
            <c:idx val="13"/>
            <c:invertIfNegative val="0"/>
            <c:bubble3D val="0"/>
            <c:spPr>
              <a:solidFill>
                <a:schemeClr val="accent3">
                  <a:tint val="48000"/>
                  <a:alpha val="75000"/>
                </a:schemeClr>
              </a:solidFill>
              <a:ln>
                <a:noFill/>
              </a:ln>
              <a:effectLst/>
            </c:spPr>
            <c:extLst>
              <c:ext xmlns:c16="http://schemas.microsoft.com/office/drawing/2014/chart" uri="{C3380CC4-5D6E-409C-BE32-E72D297353CC}">
                <c16:uniqueId val="{0000001B-D8B5-D245-9E9D-787000776347}"/>
              </c:ext>
            </c:extLst>
          </c:dPt>
          <c:dPt>
            <c:idx val="14"/>
            <c:invertIfNegative val="0"/>
            <c:bubble3D val="0"/>
            <c:spPr>
              <a:solidFill>
                <a:schemeClr val="accent3">
                  <a:tint val="39000"/>
                  <a:alpha val="75000"/>
                </a:schemeClr>
              </a:solidFill>
              <a:ln>
                <a:noFill/>
              </a:ln>
              <a:effectLst/>
            </c:spPr>
            <c:extLst>
              <c:ext xmlns:c16="http://schemas.microsoft.com/office/drawing/2014/chart" uri="{C3380CC4-5D6E-409C-BE32-E72D297353CC}">
                <c16:uniqueId val="{0000001D-D8B5-D245-9E9D-787000776347}"/>
              </c:ext>
            </c:extLst>
          </c:dPt>
          <c:dLbls>
            <c:dLbl>
              <c:idx val="0"/>
              <c:tx>
                <c:rich>
                  <a:bodyPr/>
                  <a:lstStyle/>
                  <a:p>
                    <a:r>
                      <a:rPr lang="en-US" dirty="0"/>
                      <a:t>Brand</a:t>
                    </a:r>
                  </a:p>
                </c:rich>
              </c:tx>
              <c:dLblPos val="ctr"/>
              <c:showLegendKey val="0"/>
              <c:showVal val="0"/>
              <c:showCatName val="0"/>
              <c:showSerName val="0"/>
              <c:showPercent val="0"/>
              <c:showBubbleSize val="1"/>
              <c:separator>, </c:separator>
              <c:extLst>
                <c:ext xmlns:c15="http://schemas.microsoft.com/office/drawing/2012/chart" uri="{CE6537A1-D6FC-4f65-9D91-7224C49458BB}">
                  <c15:showDataLabelsRange val="0"/>
                </c:ext>
                <c:ext xmlns:c16="http://schemas.microsoft.com/office/drawing/2014/chart" uri="{C3380CC4-5D6E-409C-BE32-E72D297353CC}">
                  <c16:uniqueId val="{00000001-9AFA-D943-B9C8-133A41F14573}"/>
                </c:ext>
              </c:extLst>
            </c:dLbl>
            <c:dLbl>
              <c:idx val="1"/>
              <c:layout>
                <c:manualLayout>
                  <c:x val="1.2146632679001099E-2"/>
                  <c:y val="-1.1054058917698799E-2"/>
                </c:manualLayout>
              </c:layout>
              <c:tx>
                <c:rich>
                  <a:bodyPr rot="0" spcFirstLastPara="1" vertOverflow="ellipsis" vert="horz" wrap="square" lIns="38100" tIns="19050" rIns="38100" bIns="19050" anchor="ctr" anchorCtr="1">
                    <a:spAutoFit/>
                  </a:bodyPr>
                  <a:lstStyle/>
                  <a:p>
                    <a:pPr>
                      <a:defRPr sz="800" b="0" i="0" u="none" strike="noStrike" kern="1200" baseline="0">
                        <a:solidFill>
                          <a:schemeClr val="bg2">
                            <a:lumMod val="25000"/>
                          </a:schemeClr>
                        </a:solidFill>
                        <a:latin typeface="BentonSans" panose="02000503000000020004" pitchFamily="2" charset="0"/>
                        <a:ea typeface="+mn-ea"/>
                        <a:cs typeface="+mn-cs"/>
                      </a:defRPr>
                    </a:pPr>
                    <a:r>
                      <a:rPr lang="en-US" dirty="0">
                        <a:solidFill>
                          <a:schemeClr val="bg2">
                            <a:lumMod val="25000"/>
                          </a:schemeClr>
                        </a:solidFill>
                        <a:latin typeface="BentonSans" panose="02000503000000020004" pitchFamily="2" charset="0"/>
                      </a:rPr>
                      <a:t>Brand</a:t>
                    </a:r>
                  </a:p>
                </c:rich>
              </c:tx>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25000"/>
                        </a:schemeClr>
                      </a:solidFill>
                      <a:latin typeface="BentonSans" panose="02000503000000020004" pitchFamily="2" charset="0"/>
                      <a:ea typeface="+mn-ea"/>
                      <a:cs typeface="+mn-cs"/>
                    </a:defRPr>
                  </a:pPr>
                  <a:endParaRPr lang="en-US"/>
                </a:p>
              </c:txPr>
              <c:dLblPos val="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6-56CC-B345-ACA7-A44B6AB5632B}"/>
                </c:ext>
              </c:extLst>
            </c:dLbl>
            <c:dLbl>
              <c:idx val="2"/>
              <c:layout>
                <c:manualLayout>
                  <c:x val="-0.244947150961421"/>
                  <c:y val="-8.01419271533165E-2"/>
                </c:manualLayout>
              </c:layout>
              <c:tx>
                <c:rich>
                  <a:bodyPr rot="0" spcFirstLastPara="1" vertOverflow="ellipsis" vert="horz" wrap="square" lIns="38100" tIns="19050" rIns="38100" bIns="19050" anchor="ctr" anchorCtr="1">
                    <a:spAutoFit/>
                  </a:bodyPr>
                  <a:lstStyle/>
                  <a:p>
                    <a:pPr>
                      <a:defRPr sz="800" b="0" i="0" u="none" strike="noStrike" kern="1200" baseline="0">
                        <a:solidFill>
                          <a:schemeClr val="bg2">
                            <a:lumMod val="25000"/>
                          </a:schemeClr>
                        </a:solidFill>
                        <a:latin typeface="BentonSans" panose="02000503000000020004" pitchFamily="2" charset="0"/>
                        <a:ea typeface="+mn-ea"/>
                        <a:cs typeface="+mn-cs"/>
                      </a:defRPr>
                    </a:pPr>
                    <a:r>
                      <a:rPr lang="en-US" dirty="0">
                        <a:solidFill>
                          <a:schemeClr val="bg2">
                            <a:lumMod val="25000"/>
                          </a:schemeClr>
                        </a:solidFill>
                        <a:latin typeface="BentonSans" panose="02000503000000020004" pitchFamily="2" charset="0"/>
                      </a:rPr>
                      <a:t>BRAND</a:t>
                    </a:r>
                  </a:p>
                </c:rich>
              </c:tx>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25000"/>
                        </a:schemeClr>
                      </a:solidFill>
                      <a:latin typeface="BentonSans" panose="02000503000000020004" pitchFamily="2" charset="0"/>
                      <a:ea typeface="+mn-ea"/>
                      <a:cs typeface="+mn-cs"/>
                    </a:defRPr>
                  </a:pPr>
                  <a:endParaRPr lang="en-US"/>
                </a:p>
              </c:txPr>
              <c:dLblPos val="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7-56CC-B345-ACA7-A44B6AB5632B}"/>
                </c:ext>
              </c:extLst>
            </c:dLbl>
            <c:dLbl>
              <c:idx val="3"/>
              <c:layout>
                <c:manualLayout>
                  <c:x val="6.87141933251381E-3"/>
                  <c:y val="-2.2108117835397699E-2"/>
                </c:manualLayout>
              </c:layout>
              <c:tx>
                <c:rich>
                  <a:bodyPr rot="0" spcFirstLastPara="1" vertOverflow="ellipsis" vert="horz" wrap="square" lIns="38100" tIns="19050" rIns="38100" bIns="19050" anchor="ctr" anchorCtr="1">
                    <a:spAutoFit/>
                  </a:bodyPr>
                  <a:lstStyle/>
                  <a:p>
                    <a:pPr>
                      <a:defRPr sz="800" b="0" i="0" u="none" strike="noStrike" kern="1200" baseline="0">
                        <a:solidFill>
                          <a:schemeClr val="bg2">
                            <a:lumMod val="25000"/>
                          </a:schemeClr>
                        </a:solidFill>
                        <a:latin typeface="BentonSans" panose="02000503000000020004" pitchFamily="2" charset="0"/>
                        <a:ea typeface="+mn-ea"/>
                        <a:cs typeface="+mn-cs"/>
                      </a:defRPr>
                    </a:pPr>
                    <a:r>
                      <a:rPr lang="en-US" dirty="0">
                        <a:solidFill>
                          <a:schemeClr val="bg2">
                            <a:lumMod val="25000"/>
                          </a:schemeClr>
                        </a:solidFill>
                        <a:latin typeface="BentonSans" panose="02000503000000020004" pitchFamily="2" charset="0"/>
                      </a:rPr>
                      <a:t>BRAND</a:t>
                    </a:r>
                  </a:p>
                </c:rich>
              </c:tx>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25000"/>
                        </a:schemeClr>
                      </a:solidFill>
                      <a:latin typeface="BentonSans" panose="02000503000000020004" pitchFamily="2" charset="0"/>
                      <a:ea typeface="+mn-ea"/>
                      <a:cs typeface="+mn-cs"/>
                    </a:defRPr>
                  </a:pPr>
                  <a:endParaRPr lang="en-US"/>
                </a:p>
              </c:txPr>
              <c:dLblPos val="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8-56CC-B345-ACA7-A44B6AB5632B}"/>
                </c:ext>
              </c:extLst>
            </c:dLbl>
            <c:dLbl>
              <c:idx val="4"/>
              <c:layout>
                <c:manualLayout>
                  <c:x val="-0.291510528693604"/>
                  <c:y val="-4.6979750400220101E-2"/>
                </c:manualLayout>
              </c:layout>
              <c:tx>
                <c:rich>
                  <a:bodyPr rot="0" spcFirstLastPara="1" vertOverflow="ellipsis" vert="horz" wrap="square" lIns="38100" tIns="19050" rIns="38100" bIns="19050" anchor="ctr" anchorCtr="1">
                    <a:spAutoFit/>
                  </a:bodyPr>
                  <a:lstStyle/>
                  <a:p>
                    <a:pPr>
                      <a:defRPr sz="800" b="0" i="0" u="none" strike="noStrike" kern="1200" baseline="0">
                        <a:solidFill>
                          <a:schemeClr val="bg2">
                            <a:lumMod val="25000"/>
                          </a:schemeClr>
                        </a:solidFill>
                        <a:latin typeface="BentonSans" panose="02000503000000020004" pitchFamily="2" charset="0"/>
                        <a:ea typeface="+mn-ea"/>
                        <a:cs typeface="+mn-cs"/>
                      </a:defRPr>
                    </a:pPr>
                    <a:r>
                      <a:rPr lang="en-US" dirty="0">
                        <a:solidFill>
                          <a:schemeClr val="bg2">
                            <a:lumMod val="25000"/>
                          </a:schemeClr>
                        </a:solidFill>
                        <a:latin typeface="BentonSans" panose="02000503000000020004" pitchFamily="2" charset="0"/>
                      </a:rPr>
                      <a:t>BRAND</a:t>
                    </a:r>
                  </a:p>
                </c:rich>
              </c:tx>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25000"/>
                        </a:schemeClr>
                      </a:solidFill>
                      <a:latin typeface="BentonSans" panose="02000503000000020004" pitchFamily="2" charset="0"/>
                      <a:ea typeface="+mn-ea"/>
                      <a:cs typeface="+mn-cs"/>
                    </a:defRPr>
                  </a:pPr>
                  <a:endParaRPr lang="en-US"/>
                </a:p>
              </c:txPr>
              <c:dLblPos val="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3-56CC-B345-ACA7-A44B6AB5632B}"/>
                </c:ext>
              </c:extLst>
            </c:dLbl>
            <c:dLbl>
              <c:idx val="5"/>
              <c:tx>
                <c:rich>
                  <a:bodyPr/>
                  <a:lstStyle/>
                  <a:p>
                    <a:r>
                      <a:rPr lang="en-US" dirty="0"/>
                      <a:t>Brand</a:t>
                    </a:r>
                  </a:p>
                </c:rich>
              </c:tx>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2-56CC-B345-ACA7-A44B6AB5632B}"/>
                </c:ext>
              </c:extLst>
            </c:dLbl>
            <c:dLbl>
              <c:idx val="6"/>
              <c:layout>
                <c:manualLayout>
                  <c:x val="2.5492818954715599E-2"/>
                  <c:y val="2.7635147294247101E-2"/>
                </c:manualLayout>
              </c:layout>
              <c:tx>
                <c:rich>
                  <a:bodyPr rot="0" spcFirstLastPara="1" vertOverflow="ellipsis" vert="horz" wrap="square" lIns="38100" tIns="19050" rIns="38100" bIns="19050" anchor="ctr" anchorCtr="1">
                    <a:spAutoFit/>
                  </a:bodyPr>
                  <a:lstStyle/>
                  <a:p>
                    <a:pPr>
                      <a:defRPr sz="800" b="0" i="0" u="none" strike="noStrike" kern="1200" baseline="0">
                        <a:solidFill>
                          <a:schemeClr val="bg2">
                            <a:lumMod val="25000"/>
                          </a:schemeClr>
                        </a:solidFill>
                        <a:latin typeface="BentonSans" panose="02000503000000020004" pitchFamily="2" charset="0"/>
                        <a:ea typeface="+mn-ea"/>
                        <a:cs typeface="+mn-cs"/>
                      </a:defRPr>
                    </a:pPr>
                    <a:r>
                      <a:rPr lang="en-US" dirty="0">
                        <a:solidFill>
                          <a:schemeClr val="bg2">
                            <a:lumMod val="25000"/>
                          </a:schemeClr>
                        </a:solidFill>
                        <a:latin typeface="BentonSans" panose="02000503000000020004" pitchFamily="2" charset="0"/>
                      </a:rPr>
                      <a:t>BRAND</a:t>
                    </a:r>
                  </a:p>
                </c:rich>
              </c:tx>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25000"/>
                        </a:schemeClr>
                      </a:solidFill>
                      <a:latin typeface="BentonSans" panose="02000503000000020004" pitchFamily="2" charset="0"/>
                      <a:ea typeface="+mn-ea"/>
                      <a:cs typeface="+mn-cs"/>
                    </a:defRPr>
                  </a:pPr>
                  <a:endParaRPr lang="en-US"/>
                </a:p>
              </c:txPr>
              <c:dLblPos val="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4-56CC-B345-ACA7-A44B6AB5632B}"/>
                </c:ext>
              </c:extLst>
            </c:dLbl>
            <c:dLbl>
              <c:idx val="7"/>
              <c:layout>
                <c:manualLayout>
                  <c:x val="-3.7056891957571697E-2"/>
                  <c:y val="7.4614897694466997E-2"/>
                </c:manualLayout>
              </c:layout>
              <c:tx>
                <c:rich>
                  <a:bodyPr rot="0" spcFirstLastPara="1" vertOverflow="ellipsis" vert="horz" wrap="square" lIns="38100" tIns="19050" rIns="38100" bIns="19050" anchor="ctr" anchorCtr="1">
                    <a:spAutoFit/>
                  </a:bodyPr>
                  <a:lstStyle/>
                  <a:p>
                    <a:pPr>
                      <a:defRPr sz="800" b="0" i="0" u="none" strike="noStrike" kern="1200" baseline="0">
                        <a:solidFill>
                          <a:schemeClr val="bg2">
                            <a:lumMod val="25000"/>
                          </a:schemeClr>
                        </a:solidFill>
                        <a:latin typeface="BentonSans" panose="02000503000000020004" pitchFamily="2" charset="0"/>
                        <a:ea typeface="+mn-ea"/>
                        <a:cs typeface="+mn-cs"/>
                      </a:defRPr>
                    </a:pPr>
                    <a:r>
                      <a:rPr lang="en-US" dirty="0">
                        <a:solidFill>
                          <a:schemeClr val="bg2">
                            <a:lumMod val="25000"/>
                          </a:schemeClr>
                        </a:solidFill>
                        <a:latin typeface="BentonSans" panose="02000503000000020004" pitchFamily="2" charset="0"/>
                      </a:rPr>
                      <a:t>Brand</a:t>
                    </a:r>
                  </a:p>
                </c:rich>
              </c:tx>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25000"/>
                        </a:schemeClr>
                      </a:solidFill>
                      <a:latin typeface="BentonSans" panose="02000503000000020004" pitchFamily="2" charset="0"/>
                      <a:ea typeface="+mn-ea"/>
                      <a:cs typeface="+mn-cs"/>
                    </a:defRPr>
                  </a:pPr>
                  <a:endParaRPr lang="en-US"/>
                </a:p>
              </c:txPr>
              <c:dLblPos val="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5-56CC-B345-ACA7-A44B6AB5632B}"/>
                </c:ext>
              </c:extLst>
            </c:dLbl>
            <c:dLbl>
              <c:idx val="8"/>
              <c:layout>
                <c:manualLayout>
                  <c:x val="-0.17338507627373301"/>
                  <c:y val="-3.5925691482521199E-2"/>
                </c:manualLayout>
              </c:layout>
              <c:tx>
                <c:rich>
                  <a:bodyPr rot="0" spcFirstLastPara="1" vertOverflow="ellipsis" vert="horz" wrap="square" lIns="38100" tIns="19050" rIns="38100" bIns="19050" anchor="ctr" anchorCtr="1">
                    <a:spAutoFit/>
                  </a:bodyPr>
                  <a:lstStyle/>
                  <a:p>
                    <a:pPr>
                      <a:defRPr sz="800" b="0" i="0" u="none" strike="noStrike" kern="1200" baseline="0">
                        <a:solidFill>
                          <a:schemeClr val="bg2">
                            <a:lumMod val="25000"/>
                          </a:schemeClr>
                        </a:solidFill>
                        <a:latin typeface="BentonSans" panose="02000503000000020004" pitchFamily="2" charset="0"/>
                        <a:ea typeface="+mn-ea"/>
                        <a:cs typeface="+mn-cs"/>
                      </a:defRPr>
                    </a:pPr>
                    <a:r>
                      <a:rPr lang="en-US" dirty="0">
                        <a:solidFill>
                          <a:schemeClr val="bg2">
                            <a:lumMod val="25000"/>
                          </a:schemeClr>
                        </a:solidFill>
                        <a:latin typeface="BentonSans" panose="02000503000000020004" pitchFamily="2" charset="0"/>
                      </a:rPr>
                      <a:t>Brand</a:t>
                    </a:r>
                  </a:p>
                </c:rich>
              </c:tx>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25000"/>
                        </a:schemeClr>
                      </a:solidFill>
                      <a:latin typeface="BentonSans" panose="02000503000000020004" pitchFamily="2" charset="0"/>
                      <a:ea typeface="+mn-ea"/>
                      <a:cs typeface="+mn-cs"/>
                    </a:defRPr>
                  </a:pPr>
                  <a:endParaRPr lang="en-US"/>
                </a:p>
              </c:txPr>
              <c:dLblPos val="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09-56CC-B345-ACA7-A44B6AB5632B}"/>
                </c:ext>
              </c:extLst>
            </c:dLbl>
            <c:dLbl>
              <c:idx val="9"/>
              <c:tx>
                <c:rich>
                  <a:bodyPr/>
                  <a:lstStyle/>
                  <a:p>
                    <a:r>
                      <a:rPr lang="en-US" dirty="0"/>
                      <a:t>Brand</a:t>
                    </a:r>
                  </a:p>
                </c:rich>
              </c:tx>
              <c:dLblPos val="ct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3-D8B5-D245-9E9D-787000776347}"/>
                </c:ext>
              </c:extLst>
            </c:dLbl>
            <c:dLbl>
              <c:idx val="10"/>
              <c:layout>
                <c:manualLayout>
                  <c:x val="-4.9447010496046898E-2"/>
                  <c:y val="-6.3560838776768297E-2"/>
                </c:manualLayout>
              </c:layout>
              <c:tx>
                <c:rich>
                  <a:bodyPr/>
                  <a:lstStyle/>
                  <a:p>
                    <a:r>
                      <a:rPr lang="en-US" dirty="0">
                        <a:solidFill>
                          <a:schemeClr val="bg2">
                            <a:lumMod val="25000"/>
                          </a:schemeClr>
                        </a:solidFill>
                      </a:rPr>
                      <a:t>Brand</a:t>
                    </a:r>
                  </a:p>
                </c:rich>
              </c:tx>
              <c:dLblPos val="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5-D8B5-D245-9E9D-787000776347}"/>
                </c:ext>
              </c:extLst>
            </c:dLbl>
            <c:dLbl>
              <c:idx val="11"/>
              <c:layout>
                <c:manualLayout>
                  <c:x val="-0.11799825269730201"/>
                  <c:y val="-4.97432651296447E-2"/>
                </c:manualLayout>
              </c:layout>
              <c:tx>
                <c:rich>
                  <a:bodyPr rot="0" spcFirstLastPara="1" vertOverflow="ellipsis" vert="horz" wrap="square" lIns="38100" tIns="19050" rIns="38100" bIns="19050" anchor="ctr" anchorCtr="1">
                    <a:spAutoFit/>
                  </a:bodyPr>
                  <a:lstStyle/>
                  <a:p>
                    <a:pPr>
                      <a:defRPr sz="800" b="0" i="0" u="none" strike="noStrike" kern="1200" baseline="0">
                        <a:solidFill>
                          <a:schemeClr val="bg2">
                            <a:lumMod val="25000"/>
                          </a:schemeClr>
                        </a:solidFill>
                        <a:latin typeface="BentonSans" panose="02000503000000020004" pitchFamily="2" charset="0"/>
                        <a:ea typeface="+mn-ea"/>
                        <a:cs typeface="+mn-cs"/>
                      </a:defRPr>
                    </a:pPr>
                    <a:r>
                      <a:rPr lang="en-US" dirty="0">
                        <a:solidFill>
                          <a:schemeClr val="bg2">
                            <a:lumMod val="25000"/>
                          </a:schemeClr>
                        </a:solidFill>
                        <a:latin typeface="BentonSans" panose="02000503000000020004" pitchFamily="2" charset="0"/>
                      </a:rPr>
                      <a:t>Brand</a:t>
                    </a:r>
                  </a:p>
                </c:rich>
              </c:tx>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25000"/>
                        </a:schemeClr>
                      </a:solidFill>
                      <a:latin typeface="BentonSans" panose="02000503000000020004" pitchFamily="2" charset="0"/>
                      <a:ea typeface="+mn-ea"/>
                      <a:cs typeface="+mn-cs"/>
                    </a:defRPr>
                  </a:pPr>
                  <a:endParaRPr lang="en-US"/>
                </a:p>
              </c:txPr>
              <c:dLblPos val="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7-D8B5-D245-9E9D-787000776347}"/>
                </c:ext>
              </c:extLst>
            </c:dLbl>
            <c:dLbl>
              <c:idx val="12"/>
              <c:layout>
                <c:manualLayout>
                  <c:x val="-1.3674534671991199E-2"/>
                  <c:y val="2.7635147294247101E-2"/>
                </c:manualLayout>
              </c:layout>
              <c:tx>
                <c:rich>
                  <a:bodyPr rot="0" spcFirstLastPara="1" vertOverflow="ellipsis" vert="horz" wrap="square" lIns="38100" tIns="19050" rIns="38100" bIns="19050" anchor="ctr" anchorCtr="1">
                    <a:spAutoFit/>
                  </a:bodyPr>
                  <a:lstStyle/>
                  <a:p>
                    <a:pPr>
                      <a:defRPr sz="800" b="0" i="0" u="none" strike="noStrike" kern="1200" baseline="0">
                        <a:solidFill>
                          <a:schemeClr val="bg2">
                            <a:lumMod val="25000"/>
                          </a:schemeClr>
                        </a:solidFill>
                        <a:latin typeface="BentonSans" panose="02000503000000020004" pitchFamily="2" charset="0"/>
                        <a:ea typeface="+mn-ea"/>
                        <a:cs typeface="+mn-cs"/>
                      </a:defRPr>
                    </a:pPr>
                    <a:r>
                      <a:rPr lang="en-US" dirty="0">
                        <a:solidFill>
                          <a:schemeClr val="bg2">
                            <a:lumMod val="25000"/>
                          </a:schemeClr>
                        </a:solidFill>
                        <a:latin typeface="BentonSans" panose="02000503000000020004" pitchFamily="2" charset="0"/>
                      </a:rPr>
                      <a:t>Brand</a:t>
                    </a:r>
                  </a:p>
                </c:rich>
              </c:tx>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25000"/>
                        </a:schemeClr>
                      </a:solidFill>
                      <a:latin typeface="BentonSans" panose="02000503000000020004" pitchFamily="2" charset="0"/>
                      <a:ea typeface="+mn-ea"/>
                      <a:cs typeface="+mn-cs"/>
                    </a:defRPr>
                  </a:pPr>
                  <a:endParaRPr lang="en-US"/>
                </a:p>
              </c:txPr>
              <c:dLblPos val="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9-D8B5-D245-9E9D-787000776347}"/>
                </c:ext>
              </c:extLst>
            </c:dLbl>
            <c:dLbl>
              <c:idx val="13"/>
              <c:layout>
                <c:manualLayout>
                  <c:x val="-0.12283993326154199"/>
                  <c:y val="-6.6324353506193007E-2"/>
                </c:manualLayout>
              </c:layout>
              <c:tx>
                <c:rich>
                  <a:bodyPr rot="0" spcFirstLastPara="1" vertOverflow="ellipsis" vert="horz" wrap="square" lIns="38100" tIns="19050" rIns="38100" bIns="19050" anchor="ctr" anchorCtr="1">
                    <a:spAutoFit/>
                  </a:bodyPr>
                  <a:lstStyle/>
                  <a:p>
                    <a:pPr>
                      <a:defRPr sz="800" b="0" i="0" u="none" strike="noStrike" kern="1200" baseline="0">
                        <a:solidFill>
                          <a:schemeClr val="bg2">
                            <a:lumMod val="25000"/>
                          </a:schemeClr>
                        </a:solidFill>
                        <a:latin typeface="BentonSans" panose="02000503000000020004" pitchFamily="2" charset="0"/>
                        <a:ea typeface="+mn-ea"/>
                        <a:cs typeface="+mn-cs"/>
                      </a:defRPr>
                    </a:pPr>
                    <a:r>
                      <a:rPr lang="en-US" dirty="0">
                        <a:solidFill>
                          <a:schemeClr val="bg2">
                            <a:lumMod val="25000"/>
                          </a:schemeClr>
                        </a:solidFill>
                        <a:latin typeface="BentonSans" panose="02000503000000020004" pitchFamily="2" charset="0"/>
                      </a:rPr>
                      <a:t>Brand</a:t>
                    </a:r>
                  </a:p>
                </c:rich>
              </c:tx>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25000"/>
                        </a:schemeClr>
                      </a:solidFill>
                      <a:latin typeface="BentonSans" panose="02000503000000020004" pitchFamily="2" charset="0"/>
                      <a:ea typeface="+mn-ea"/>
                      <a:cs typeface="+mn-cs"/>
                    </a:defRPr>
                  </a:pPr>
                  <a:endParaRPr lang="en-US"/>
                </a:p>
              </c:txPr>
              <c:dLblPos val="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B-D8B5-D245-9E9D-787000776347}"/>
                </c:ext>
              </c:extLst>
            </c:dLbl>
            <c:dLbl>
              <c:idx val="14"/>
              <c:layout>
                <c:manualLayout>
                  <c:x val="-0.10668876730485399"/>
                  <c:y val="8.29054418827402E-3"/>
                </c:manualLayout>
              </c:layout>
              <c:tx>
                <c:rich>
                  <a:bodyPr rot="0" spcFirstLastPara="1" vertOverflow="ellipsis" vert="horz" wrap="square" lIns="38100" tIns="19050" rIns="38100" bIns="19050" anchor="ctr" anchorCtr="1">
                    <a:spAutoFit/>
                  </a:bodyPr>
                  <a:lstStyle/>
                  <a:p>
                    <a:pPr>
                      <a:defRPr sz="800" b="0" i="0" u="none" strike="noStrike" kern="1200" baseline="0">
                        <a:solidFill>
                          <a:schemeClr val="bg2">
                            <a:lumMod val="25000"/>
                          </a:schemeClr>
                        </a:solidFill>
                        <a:latin typeface="BentonSans" panose="02000503000000020004" pitchFamily="2" charset="0"/>
                        <a:ea typeface="+mn-ea"/>
                        <a:cs typeface="+mn-cs"/>
                      </a:defRPr>
                    </a:pPr>
                    <a:r>
                      <a:rPr lang="en-US" dirty="0">
                        <a:latin typeface="BentonSans" panose="02000503000000020004" pitchFamily="2" charset="0"/>
                      </a:rPr>
                      <a:t>Brand</a:t>
                    </a:r>
                  </a:p>
                </c:rich>
              </c:tx>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25000"/>
                        </a:schemeClr>
                      </a:solidFill>
                      <a:latin typeface="BentonSans" panose="02000503000000020004" pitchFamily="2" charset="0"/>
                      <a:ea typeface="+mn-ea"/>
                      <a:cs typeface="+mn-cs"/>
                    </a:defRPr>
                  </a:pPr>
                  <a:endParaRPr lang="en-US"/>
                </a:p>
              </c:txPr>
              <c:dLblPos val="r"/>
              <c:showLegendKey val="0"/>
              <c:showVal val="0"/>
              <c:showCatName val="0"/>
              <c:showSerName val="0"/>
              <c:showPercent val="0"/>
              <c:showBubbleSize val="1"/>
              <c:extLst>
                <c:ext xmlns:c15="http://schemas.microsoft.com/office/drawing/2012/chart" uri="{CE6537A1-D6FC-4f65-9D91-7224C49458BB}">
                  <c15:showDataLabelsRange val="0"/>
                </c:ext>
                <c:ext xmlns:c16="http://schemas.microsoft.com/office/drawing/2014/chart" uri="{C3380CC4-5D6E-409C-BE32-E72D297353CC}">
                  <c16:uniqueId val="{0000001D-D8B5-D245-9E9D-78700077634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solidFill>
                    <a:latin typeface="BentonSans" panose="02000503000000020004" pitchFamily="2" charset="0"/>
                    <a:ea typeface="+mn-ea"/>
                    <a:cs typeface="+mn-cs"/>
                  </a:defRPr>
                </a:pPr>
                <a:endParaRPr lang="en-US"/>
              </a:p>
            </c:txPr>
            <c:dLblPos val="ctr"/>
            <c:showLegendKey val="0"/>
            <c:showVal val="0"/>
            <c:showCatName val="0"/>
            <c:showSerName val="0"/>
            <c:showPercent val="0"/>
            <c:showBubbleSize val="1"/>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Sheet1!$A$2:$A$16</c:f>
              <c:numCache>
                <c:formatCode>0%</c:formatCode>
                <c:ptCount val="15"/>
                <c:pt idx="0">
                  <c:v>0.89600000000000002</c:v>
                </c:pt>
                <c:pt idx="1">
                  <c:v>0.50900000000000001</c:v>
                </c:pt>
                <c:pt idx="2">
                  <c:v>0.496</c:v>
                </c:pt>
                <c:pt idx="3">
                  <c:v>0.47599999999999998</c:v>
                </c:pt>
                <c:pt idx="4">
                  <c:v>0.45600000000000002</c:v>
                </c:pt>
                <c:pt idx="5">
                  <c:v>0.44800000000000001</c:v>
                </c:pt>
                <c:pt idx="6">
                  <c:v>0.437</c:v>
                </c:pt>
                <c:pt idx="7">
                  <c:v>0.42099999999999999</c:v>
                </c:pt>
                <c:pt idx="8">
                  <c:v>0.41499999999999998</c:v>
                </c:pt>
                <c:pt idx="9">
                  <c:v>0.22700000000000001</c:v>
                </c:pt>
                <c:pt idx="10">
                  <c:v>0.151</c:v>
                </c:pt>
                <c:pt idx="11">
                  <c:v>0.13900000000000001</c:v>
                </c:pt>
                <c:pt idx="12">
                  <c:v>0.13900000000000001</c:v>
                </c:pt>
                <c:pt idx="13">
                  <c:v>0.13400000000000001</c:v>
                </c:pt>
                <c:pt idx="14">
                  <c:v>9.6000000000000002E-2</c:v>
                </c:pt>
              </c:numCache>
            </c:numRef>
          </c:xVal>
          <c:yVal>
            <c:numRef>
              <c:f>Sheet1!$B$2:$B$16</c:f>
              <c:numCache>
                <c:formatCode>0%</c:formatCode>
                <c:ptCount val="15"/>
                <c:pt idx="0">
                  <c:v>0.63</c:v>
                </c:pt>
                <c:pt idx="1">
                  <c:v>0.38</c:v>
                </c:pt>
                <c:pt idx="2">
                  <c:v>0.379</c:v>
                </c:pt>
                <c:pt idx="3">
                  <c:v>0.224</c:v>
                </c:pt>
                <c:pt idx="4">
                  <c:v>0.247</c:v>
                </c:pt>
                <c:pt idx="5">
                  <c:v>0.2</c:v>
                </c:pt>
                <c:pt idx="6">
                  <c:v>0.16300000000000001</c:v>
                </c:pt>
                <c:pt idx="7">
                  <c:v>0.15</c:v>
                </c:pt>
                <c:pt idx="8">
                  <c:v>0.14899999999999999</c:v>
                </c:pt>
                <c:pt idx="9">
                  <c:v>7.4999999999999997E-2</c:v>
                </c:pt>
                <c:pt idx="10">
                  <c:v>5.2999999999999999E-2</c:v>
                </c:pt>
                <c:pt idx="11">
                  <c:v>3.3000000000000002E-2</c:v>
                </c:pt>
                <c:pt idx="12">
                  <c:v>5.2999999999999999E-2</c:v>
                </c:pt>
                <c:pt idx="13">
                  <c:v>6.2E-2</c:v>
                </c:pt>
                <c:pt idx="14">
                  <c:v>0.04</c:v>
                </c:pt>
              </c:numCache>
            </c:numRef>
          </c:yVal>
          <c:bubbleSize>
            <c:numRef>
              <c:f>Sheet1!$C$2:$C$16</c:f>
              <c:numCache>
                <c:formatCode>0%</c:formatCode>
                <c:ptCount val="15"/>
                <c:pt idx="0">
                  <c:v>0.497</c:v>
                </c:pt>
                <c:pt idx="1">
                  <c:v>0.32700000000000001</c:v>
                </c:pt>
                <c:pt idx="2">
                  <c:v>0.33900000000000002</c:v>
                </c:pt>
                <c:pt idx="3">
                  <c:v>0.16200000000000001</c:v>
                </c:pt>
                <c:pt idx="4">
                  <c:v>0.14599999999999999</c:v>
                </c:pt>
                <c:pt idx="5">
                  <c:v>0.123</c:v>
                </c:pt>
                <c:pt idx="6">
                  <c:v>0.11899999999999999</c:v>
                </c:pt>
                <c:pt idx="7">
                  <c:v>0.111</c:v>
                </c:pt>
                <c:pt idx="8">
                  <c:v>0.1</c:v>
                </c:pt>
                <c:pt idx="9">
                  <c:v>6.2E-2</c:v>
                </c:pt>
                <c:pt idx="10">
                  <c:v>3.3000000000000002E-2</c:v>
                </c:pt>
                <c:pt idx="11">
                  <c:v>1.0999999999999999E-2</c:v>
                </c:pt>
                <c:pt idx="12">
                  <c:v>0.04</c:v>
                </c:pt>
                <c:pt idx="13">
                  <c:v>4.4999999999999998E-2</c:v>
                </c:pt>
                <c:pt idx="14">
                  <c:v>3.4000000000000002E-2</c:v>
                </c:pt>
              </c:numCache>
            </c:numRef>
          </c:bubbleSize>
          <c:bubble3D val="0"/>
          <c:extLst>
            <c:ext xmlns:c16="http://schemas.microsoft.com/office/drawing/2014/chart" uri="{C3380CC4-5D6E-409C-BE32-E72D297353CC}">
              <c16:uniqueId val="{00000000-56CC-B345-ACA7-A44B6AB5632B}"/>
            </c:ext>
          </c:extLst>
        </c:ser>
        <c:dLbls>
          <c:showLegendKey val="0"/>
          <c:showVal val="0"/>
          <c:showCatName val="0"/>
          <c:showSerName val="0"/>
          <c:showPercent val="0"/>
          <c:showBubbleSize val="0"/>
        </c:dLbls>
        <c:bubbleScale val="100"/>
        <c:showNegBubbles val="0"/>
        <c:axId val="2115169424"/>
        <c:axId val="2115166304"/>
      </c:bubbleChart>
      <c:valAx>
        <c:axId val="2115169424"/>
        <c:scaling>
          <c:orientation val="minMax"/>
          <c:max val="1.1000000000000001"/>
          <c:min val="0"/>
        </c:scaling>
        <c:delete val="0"/>
        <c:axPos val="b"/>
        <c:numFmt formatCode="0%"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accent3"/>
                </a:solidFill>
                <a:latin typeface="BentonSans" panose="02000503000000020004" pitchFamily="2" charset="0"/>
                <a:ea typeface="+mn-ea"/>
                <a:cs typeface="+mn-cs"/>
              </a:defRPr>
            </a:pPr>
            <a:endParaRPr lang="en-US"/>
          </a:p>
        </c:txPr>
        <c:crossAx val="2115166304"/>
        <c:crosses val="autoZero"/>
        <c:crossBetween val="midCat"/>
        <c:majorUnit val="0.2"/>
      </c:valAx>
      <c:valAx>
        <c:axId val="2115166304"/>
        <c:scaling>
          <c:orientation val="minMax"/>
          <c:max val="1"/>
          <c:min val="0"/>
        </c:scaling>
        <c:delete val="0"/>
        <c:axPos val="l"/>
        <c:numFmt formatCode="0%"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accent3"/>
                </a:solidFill>
                <a:latin typeface="BentonSans" panose="02000503000000020004" pitchFamily="2" charset="0"/>
                <a:ea typeface="+mn-ea"/>
                <a:cs typeface="+mn-cs"/>
              </a:defRPr>
            </a:pPr>
            <a:endParaRPr lang="en-US"/>
          </a:p>
        </c:txPr>
        <c:crossAx val="21151694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aseline="0">
          <a:solidFill>
            <a:schemeClr val="accent2"/>
          </a:solidFill>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Sheet1!$B$1</c:f>
              <c:strCache>
                <c:ptCount val="1"/>
                <c:pt idx="0">
                  <c:v>Y-Values</c:v>
                </c:pt>
              </c:strCache>
            </c:strRef>
          </c:tx>
          <c:spPr>
            <a:solidFill>
              <a:schemeClr val="accent2">
                <a:lumMod val="60000"/>
                <a:lumOff val="40000"/>
              </a:schemeClr>
            </a:solidFill>
            <a:ln>
              <a:solidFill>
                <a:schemeClr val="accent2">
                  <a:lumMod val="60000"/>
                  <a:lumOff val="40000"/>
                </a:schemeClr>
              </a:solidFill>
            </a:ln>
            <a:effectLst/>
          </c:spPr>
          <c:invertIfNegative val="0"/>
          <c:dLbls>
            <c:dLbl>
              <c:idx val="0"/>
              <c:tx>
                <c:rich>
                  <a:bodyPr/>
                  <a:lstStyle/>
                  <a:p>
                    <a:r>
                      <a:rPr lang="en-US" dirty="0"/>
                      <a:t>Attribute M</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80D-DA41-BEC3-1C77E8ED0257}"/>
                </c:ext>
              </c:extLst>
            </c:dLbl>
            <c:dLbl>
              <c:idx val="1"/>
              <c:tx>
                <c:rich>
                  <a:bodyPr/>
                  <a:lstStyle/>
                  <a:p>
                    <a:r>
                      <a:rPr lang="en-US" dirty="0"/>
                      <a:t>Trait Y</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280D-DA41-BEC3-1C77E8ED0257}"/>
                </c:ext>
              </c:extLst>
            </c:dLbl>
            <c:dLbl>
              <c:idx val="2"/>
              <c:tx>
                <c:rich>
                  <a:bodyPr/>
                  <a:lstStyle/>
                  <a:p>
                    <a:r>
                      <a:rPr lang="en-US" dirty="0"/>
                      <a:t>Attribute O</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280D-DA41-BEC3-1C77E8ED0257}"/>
                </c:ext>
              </c:extLst>
            </c:dLbl>
            <c:dLbl>
              <c:idx val="3"/>
              <c:tx>
                <c:rich>
                  <a:bodyPr/>
                  <a:lstStyle/>
                  <a:p>
                    <a:r>
                      <a:rPr lang="en-US" dirty="0"/>
                      <a:t>Trait Z</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280D-DA41-BEC3-1C77E8ED0257}"/>
                </c:ext>
              </c:extLst>
            </c:dLbl>
            <c:dLbl>
              <c:idx val="4"/>
              <c:tx>
                <c:rich>
                  <a:bodyPr/>
                  <a:lstStyle/>
                  <a:p>
                    <a:r>
                      <a:rPr lang="en-US" dirty="0"/>
                      <a:t>Attribute W</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280D-DA41-BEC3-1C77E8ED0257}"/>
                </c:ext>
              </c:extLst>
            </c:dLbl>
            <c:dLbl>
              <c:idx val="5"/>
              <c:tx>
                <c:rich>
                  <a:bodyPr/>
                  <a:lstStyle/>
                  <a:p>
                    <a:r>
                      <a:rPr lang="en-US" dirty="0"/>
                      <a:t>Attribute I</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280D-DA41-BEC3-1C77E8ED0257}"/>
                </c:ext>
              </c:extLst>
            </c:dLbl>
            <c:dLbl>
              <c:idx val="6"/>
              <c:tx>
                <c:rich>
                  <a:bodyPr/>
                  <a:lstStyle/>
                  <a:p>
                    <a:r>
                      <a:rPr lang="en-US" dirty="0"/>
                      <a:t>Attribute L</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280D-DA41-BEC3-1C77E8ED0257}"/>
                </c:ext>
              </c:extLst>
            </c:dLbl>
            <c:dLbl>
              <c:idx val="7"/>
              <c:tx>
                <c:rich>
                  <a:bodyPr/>
                  <a:lstStyle/>
                  <a:p>
                    <a:r>
                      <a:rPr lang="en-US" dirty="0"/>
                      <a:t>Trait Q</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280D-DA41-BEC3-1C77E8ED0257}"/>
                </c:ext>
              </c:extLst>
            </c:dLbl>
            <c:dLbl>
              <c:idx val="8"/>
              <c:tx>
                <c:rich>
                  <a:bodyPr/>
                  <a:lstStyle/>
                  <a:p>
                    <a:r>
                      <a:rPr lang="en-US" dirty="0"/>
                      <a:t>Trait R</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280D-DA41-BEC3-1C77E8ED0257}"/>
                </c:ext>
              </c:extLst>
            </c:dLbl>
            <c:dLbl>
              <c:idx val="9"/>
              <c:tx>
                <c:rich>
                  <a:bodyPr/>
                  <a:lstStyle/>
                  <a:p>
                    <a:r>
                      <a:rPr lang="en-US" dirty="0"/>
                      <a:t>Attribute U</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280D-DA41-BEC3-1C77E8ED0257}"/>
                </c:ext>
              </c:extLst>
            </c:dLbl>
            <c:dLbl>
              <c:idx val="10"/>
              <c:tx>
                <c:rich>
                  <a:bodyPr/>
                  <a:lstStyle/>
                  <a:p>
                    <a:r>
                      <a:rPr lang="en-US" dirty="0"/>
                      <a:t>Trait X</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280D-DA41-BEC3-1C77E8ED0257}"/>
                </c:ext>
              </c:extLst>
            </c:dLbl>
            <c:dLbl>
              <c:idx val="11"/>
              <c:tx>
                <c:rich>
                  <a:bodyPr/>
                  <a:lstStyle/>
                  <a:p>
                    <a:r>
                      <a:rPr lang="en-US" dirty="0"/>
                      <a:t>Attribute D</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280D-DA41-BEC3-1C77E8ED0257}"/>
                </c:ext>
              </c:extLst>
            </c:dLbl>
            <c:dLbl>
              <c:idx val="12"/>
              <c:tx>
                <c:rich>
                  <a:bodyPr/>
                  <a:lstStyle/>
                  <a:p>
                    <a:r>
                      <a:rPr lang="en-US" dirty="0"/>
                      <a:t>Trait B</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280D-DA41-BEC3-1C77E8ED0257}"/>
                </c:ext>
              </c:extLst>
            </c:dLbl>
            <c:dLbl>
              <c:idx val="13"/>
              <c:tx>
                <c:rich>
                  <a:bodyPr/>
                  <a:lstStyle/>
                  <a:p>
                    <a:r>
                      <a:rPr lang="en-US" dirty="0"/>
                      <a:t>Attribute A</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280D-DA41-BEC3-1C77E8ED025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Sheet1!$A$2:$A$15</c:f>
              <c:numCache>
                <c:formatCode>0%</c:formatCode>
                <c:ptCount val="14"/>
                <c:pt idx="0">
                  <c:v>0.37</c:v>
                </c:pt>
                <c:pt idx="1">
                  <c:v>0.22</c:v>
                </c:pt>
                <c:pt idx="2">
                  <c:v>0.15</c:v>
                </c:pt>
                <c:pt idx="3">
                  <c:v>0.83</c:v>
                </c:pt>
                <c:pt idx="4">
                  <c:v>0.22</c:v>
                </c:pt>
                <c:pt idx="5">
                  <c:v>0.15</c:v>
                </c:pt>
                <c:pt idx="6">
                  <c:v>0.17</c:v>
                </c:pt>
                <c:pt idx="7">
                  <c:v>0.9</c:v>
                </c:pt>
                <c:pt idx="8">
                  <c:v>0.12</c:v>
                </c:pt>
                <c:pt idx="9">
                  <c:v>0.4</c:v>
                </c:pt>
                <c:pt idx="10">
                  <c:v>0.22</c:v>
                </c:pt>
                <c:pt idx="11">
                  <c:v>0.08</c:v>
                </c:pt>
                <c:pt idx="12">
                  <c:v>0.04</c:v>
                </c:pt>
                <c:pt idx="13" formatCode="0.00%">
                  <c:v>0.64700000000000002</c:v>
                </c:pt>
              </c:numCache>
            </c:numRef>
          </c:xVal>
          <c:yVal>
            <c:numRef>
              <c:f>Sheet1!$B$2:$B$15</c:f>
              <c:numCache>
                <c:formatCode>0%</c:formatCode>
                <c:ptCount val="14"/>
                <c:pt idx="0">
                  <c:v>0.39</c:v>
                </c:pt>
                <c:pt idx="1">
                  <c:v>0.55000000000000004</c:v>
                </c:pt>
                <c:pt idx="2">
                  <c:v>0.22</c:v>
                </c:pt>
                <c:pt idx="3">
                  <c:v>0.55000000000000004</c:v>
                </c:pt>
                <c:pt idx="4">
                  <c:v>0.45</c:v>
                </c:pt>
                <c:pt idx="5">
                  <c:v>0.09</c:v>
                </c:pt>
                <c:pt idx="6">
                  <c:v>0.14000000000000001</c:v>
                </c:pt>
                <c:pt idx="7">
                  <c:v>0.15</c:v>
                </c:pt>
                <c:pt idx="8">
                  <c:v>0.3</c:v>
                </c:pt>
                <c:pt idx="9">
                  <c:v>0.14000000000000001</c:v>
                </c:pt>
                <c:pt idx="10">
                  <c:v>0.31</c:v>
                </c:pt>
                <c:pt idx="11">
                  <c:v>0.5</c:v>
                </c:pt>
                <c:pt idx="12">
                  <c:v>0.05</c:v>
                </c:pt>
                <c:pt idx="13" formatCode="0.00%">
                  <c:v>0.38750000000000001</c:v>
                </c:pt>
              </c:numCache>
            </c:numRef>
          </c:yVal>
          <c:bubbleSize>
            <c:numRef>
              <c:f>Sheet1!$C$2:$C$15</c:f>
              <c:numCache>
                <c:formatCode>General</c:formatCode>
                <c:ptCount val="14"/>
                <c:pt idx="0">
                  <c:v>7</c:v>
                </c:pt>
                <c:pt idx="1">
                  <c:v>4</c:v>
                </c:pt>
                <c:pt idx="2">
                  <c:v>4.9000000000000004</c:v>
                </c:pt>
                <c:pt idx="3">
                  <c:v>1</c:v>
                </c:pt>
                <c:pt idx="4">
                  <c:v>3.3</c:v>
                </c:pt>
                <c:pt idx="5">
                  <c:v>0.75</c:v>
                </c:pt>
                <c:pt idx="6">
                  <c:v>4</c:v>
                </c:pt>
                <c:pt idx="7">
                  <c:v>1</c:v>
                </c:pt>
                <c:pt idx="8">
                  <c:v>2.9</c:v>
                </c:pt>
                <c:pt idx="9">
                  <c:v>7.2</c:v>
                </c:pt>
                <c:pt idx="10">
                  <c:v>1</c:v>
                </c:pt>
                <c:pt idx="11">
                  <c:v>1</c:v>
                </c:pt>
                <c:pt idx="12">
                  <c:v>1</c:v>
                </c:pt>
                <c:pt idx="13">
                  <c:v>1.5</c:v>
                </c:pt>
              </c:numCache>
            </c:numRef>
          </c:bubbleSize>
          <c:bubble3D val="0"/>
          <c:extLst>
            <c:ext xmlns:c16="http://schemas.microsoft.com/office/drawing/2014/chart" uri="{C3380CC4-5D6E-409C-BE32-E72D297353CC}">
              <c16:uniqueId val="{00000000-280D-DA41-BEC3-1C77E8ED0257}"/>
            </c:ext>
          </c:extLst>
        </c:ser>
        <c:dLbls>
          <c:showLegendKey val="0"/>
          <c:showVal val="0"/>
          <c:showCatName val="0"/>
          <c:showSerName val="0"/>
          <c:showPercent val="0"/>
          <c:showBubbleSize val="0"/>
        </c:dLbls>
        <c:bubbleScale val="100"/>
        <c:showNegBubbles val="0"/>
        <c:axId val="2136272704"/>
        <c:axId val="2136299248"/>
      </c:bubbleChart>
      <c:valAx>
        <c:axId val="2136272704"/>
        <c:scaling>
          <c:orientation val="minMax"/>
          <c:max val="1"/>
          <c:min val="0"/>
        </c:scaling>
        <c:delete val="0"/>
        <c:axPos val="b"/>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accent2"/>
                </a:solidFill>
                <a:latin typeface="BentonSans" panose="02000503000000020004" pitchFamily="2" charset="0"/>
                <a:ea typeface="+mn-ea"/>
                <a:cs typeface="+mn-cs"/>
              </a:defRPr>
            </a:pPr>
            <a:endParaRPr lang="en-US"/>
          </a:p>
        </c:txPr>
        <c:crossAx val="2136299248"/>
        <c:crosses val="autoZero"/>
        <c:crossBetween val="midCat"/>
      </c:valAx>
      <c:valAx>
        <c:axId val="2136299248"/>
        <c:scaling>
          <c:orientation val="minMax"/>
          <c:min val="0"/>
        </c:scaling>
        <c:delete val="0"/>
        <c:axPos val="l"/>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accent2"/>
                </a:solidFill>
                <a:latin typeface="BentonSans" panose="02000503000000020004" pitchFamily="2" charset="0"/>
                <a:ea typeface="+mn-ea"/>
                <a:cs typeface="+mn-cs"/>
              </a:defRPr>
            </a:pPr>
            <a:endParaRPr lang="en-US"/>
          </a:p>
        </c:txPr>
        <c:crossAx val="21362727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Pt>
            <c:idx val="1"/>
            <c:marker>
              <c:symbol val="circle"/>
              <c:size val="5"/>
              <c:spPr>
                <a:solidFill>
                  <a:schemeClr val="accent4"/>
                </a:solidFill>
                <a:ln w="9525">
                  <a:solidFill>
                    <a:schemeClr val="accent4"/>
                  </a:solidFill>
                </a:ln>
                <a:effectLst/>
              </c:spPr>
            </c:marker>
            <c:bubble3D val="0"/>
            <c:extLst>
              <c:ext xmlns:c16="http://schemas.microsoft.com/office/drawing/2014/chart" uri="{C3380CC4-5D6E-409C-BE32-E72D297353CC}">
                <c16:uniqueId val="{00000000-3547-934D-9F85-8207F53AF07E}"/>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mn-lt"/>
                    <a:ea typeface="+mn-ea"/>
                    <a:cs typeface="+mn-cs"/>
                  </a:defRPr>
                </a:pPr>
                <a:endParaRPr lang="en-US"/>
              </a:p>
            </c:txPr>
            <c:dLblPos val="t"/>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September</c:v>
                </c:pt>
                <c:pt idx="1">
                  <c:v>October</c:v>
                </c:pt>
                <c:pt idx="2">
                  <c:v>November</c:v>
                </c:pt>
                <c:pt idx="3">
                  <c:v>December</c:v>
                </c:pt>
                <c:pt idx="4">
                  <c:v>January </c:v>
                </c:pt>
              </c:strCache>
            </c:strRef>
          </c:cat>
          <c:val>
            <c:numRef>
              <c:f>Sheet1!$B$2:$B$6</c:f>
              <c:numCache>
                <c:formatCode>0%</c:formatCode>
                <c:ptCount val="5"/>
                <c:pt idx="0">
                  <c:v>0.88</c:v>
                </c:pt>
                <c:pt idx="1">
                  <c:v>0.88</c:v>
                </c:pt>
                <c:pt idx="2">
                  <c:v>0.94</c:v>
                </c:pt>
                <c:pt idx="3">
                  <c:v>0.91</c:v>
                </c:pt>
                <c:pt idx="4">
                  <c:v>0.91</c:v>
                </c:pt>
              </c:numCache>
            </c:numRef>
          </c:val>
          <c:smooth val="0"/>
          <c:extLst>
            <c:ext xmlns:c16="http://schemas.microsoft.com/office/drawing/2014/chart" uri="{C3380CC4-5D6E-409C-BE32-E72D297353CC}">
              <c16:uniqueId val="{00000001-3547-934D-9F85-8207F53AF07E}"/>
            </c:ext>
          </c:extLst>
        </c:ser>
        <c:dLbls>
          <c:showLegendKey val="0"/>
          <c:showVal val="0"/>
          <c:showCatName val="0"/>
          <c:showSerName val="0"/>
          <c:showPercent val="0"/>
          <c:showBubbleSize val="0"/>
        </c:dLbls>
        <c:marker val="1"/>
        <c:smooth val="0"/>
        <c:axId val="2060613952"/>
        <c:axId val="2060615584"/>
      </c:lineChart>
      <c:catAx>
        <c:axId val="2060613952"/>
        <c:scaling>
          <c:orientation val="minMax"/>
        </c:scaling>
        <c:delete val="1"/>
        <c:axPos val="b"/>
        <c:numFmt formatCode="General" sourceLinked="1"/>
        <c:majorTickMark val="none"/>
        <c:minorTickMark val="none"/>
        <c:tickLblPos val="nextTo"/>
        <c:crossAx val="2060615584"/>
        <c:crosses val="autoZero"/>
        <c:auto val="1"/>
        <c:lblAlgn val="ctr"/>
        <c:lblOffset val="100"/>
        <c:noMultiLvlLbl val="0"/>
      </c:catAx>
      <c:valAx>
        <c:axId val="2060615584"/>
        <c:scaling>
          <c:orientation val="minMax"/>
          <c:max val="1"/>
          <c:min val="0"/>
        </c:scaling>
        <c:delete val="1"/>
        <c:axPos val="l"/>
        <c:numFmt formatCode="0%" sourceLinked="1"/>
        <c:majorTickMark val="none"/>
        <c:minorTickMark val="none"/>
        <c:tickLblPos val="nextTo"/>
        <c:crossAx val="2060613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mn-lt"/>
                    <a:ea typeface="+mn-ea"/>
                    <a:cs typeface="+mn-cs"/>
                  </a:defRPr>
                </a:pPr>
                <a:endParaRPr lang="en-US"/>
              </a:p>
            </c:txPr>
            <c:dLblPos val="t"/>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September</c:v>
                </c:pt>
                <c:pt idx="1">
                  <c:v>October</c:v>
                </c:pt>
                <c:pt idx="2">
                  <c:v>November</c:v>
                </c:pt>
                <c:pt idx="3">
                  <c:v>December</c:v>
                </c:pt>
                <c:pt idx="4">
                  <c:v>January </c:v>
                </c:pt>
              </c:strCache>
            </c:strRef>
          </c:cat>
          <c:val>
            <c:numRef>
              <c:f>Sheet1!$B$2:$B$6</c:f>
              <c:numCache>
                <c:formatCode>0%</c:formatCode>
                <c:ptCount val="5"/>
                <c:pt idx="0">
                  <c:v>0.46</c:v>
                </c:pt>
                <c:pt idx="1">
                  <c:v>0.43</c:v>
                </c:pt>
                <c:pt idx="2">
                  <c:v>0.43</c:v>
                </c:pt>
                <c:pt idx="3">
                  <c:v>0.41</c:v>
                </c:pt>
                <c:pt idx="4">
                  <c:v>0.39</c:v>
                </c:pt>
              </c:numCache>
            </c:numRef>
          </c:val>
          <c:smooth val="0"/>
          <c:extLst>
            <c:ext xmlns:c16="http://schemas.microsoft.com/office/drawing/2014/chart" uri="{C3380CC4-5D6E-409C-BE32-E72D297353CC}">
              <c16:uniqueId val="{00000000-223E-6649-ADA8-676AC2EE66C3}"/>
            </c:ext>
          </c:extLst>
        </c:ser>
        <c:dLbls>
          <c:showLegendKey val="0"/>
          <c:showVal val="0"/>
          <c:showCatName val="0"/>
          <c:showSerName val="0"/>
          <c:showPercent val="0"/>
          <c:showBubbleSize val="0"/>
        </c:dLbls>
        <c:marker val="1"/>
        <c:smooth val="0"/>
        <c:axId val="2060613952"/>
        <c:axId val="2060615584"/>
      </c:lineChart>
      <c:catAx>
        <c:axId val="2060613952"/>
        <c:scaling>
          <c:orientation val="minMax"/>
        </c:scaling>
        <c:delete val="1"/>
        <c:axPos val="b"/>
        <c:numFmt formatCode="General" sourceLinked="1"/>
        <c:majorTickMark val="none"/>
        <c:minorTickMark val="none"/>
        <c:tickLblPos val="nextTo"/>
        <c:crossAx val="2060615584"/>
        <c:crosses val="autoZero"/>
        <c:auto val="1"/>
        <c:lblAlgn val="ctr"/>
        <c:lblOffset val="100"/>
        <c:noMultiLvlLbl val="0"/>
      </c:catAx>
      <c:valAx>
        <c:axId val="2060615584"/>
        <c:scaling>
          <c:orientation val="minMax"/>
          <c:max val="1"/>
          <c:min val="0"/>
        </c:scaling>
        <c:delete val="1"/>
        <c:axPos val="l"/>
        <c:numFmt formatCode="0%" sourceLinked="1"/>
        <c:majorTickMark val="none"/>
        <c:minorTickMark val="none"/>
        <c:tickLblPos val="nextTo"/>
        <c:crossAx val="2060613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mn-lt"/>
                    <a:ea typeface="+mn-ea"/>
                    <a:cs typeface="+mn-cs"/>
                  </a:defRPr>
                </a:pPr>
                <a:endParaRPr lang="en-US"/>
              </a:p>
            </c:txPr>
            <c:dLblPos val="t"/>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September</c:v>
                </c:pt>
                <c:pt idx="1">
                  <c:v>October</c:v>
                </c:pt>
                <c:pt idx="2">
                  <c:v>November</c:v>
                </c:pt>
                <c:pt idx="3">
                  <c:v>December</c:v>
                </c:pt>
                <c:pt idx="4">
                  <c:v>January </c:v>
                </c:pt>
              </c:strCache>
            </c:strRef>
          </c:cat>
          <c:val>
            <c:numRef>
              <c:f>Sheet1!$B$2:$B$6</c:f>
              <c:numCache>
                <c:formatCode>0%</c:formatCode>
                <c:ptCount val="5"/>
                <c:pt idx="0">
                  <c:v>0.06</c:v>
                </c:pt>
                <c:pt idx="1">
                  <c:v>7.0000000000000007E-2</c:v>
                </c:pt>
                <c:pt idx="2">
                  <c:v>0.05</c:v>
                </c:pt>
                <c:pt idx="3">
                  <c:v>0.06</c:v>
                </c:pt>
                <c:pt idx="4">
                  <c:v>0.04</c:v>
                </c:pt>
              </c:numCache>
            </c:numRef>
          </c:val>
          <c:smooth val="0"/>
          <c:extLst>
            <c:ext xmlns:c16="http://schemas.microsoft.com/office/drawing/2014/chart" uri="{C3380CC4-5D6E-409C-BE32-E72D297353CC}">
              <c16:uniqueId val="{00000000-F7E5-2F4D-96B6-82EA42935657}"/>
            </c:ext>
          </c:extLst>
        </c:ser>
        <c:dLbls>
          <c:showLegendKey val="0"/>
          <c:showVal val="0"/>
          <c:showCatName val="0"/>
          <c:showSerName val="0"/>
          <c:showPercent val="0"/>
          <c:showBubbleSize val="0"/>
        </c:dLbls>
        <c:marker val="1"/>
        <c:smooth val="0"/>
        <c:axId val="2060613952"/>
        <c:axId val="2060615584"/>
      </c:lineChart>
      <c:catAx>
        <c:axId val="2060613952"/>
        <c:scaling>
          <c:orientation val="minMax"/>
        </c:scaling>
        <c:delete val="1"/>
        <c:axPos val="b"/>
        <c:numFmt formatCode="General" sourceLinked="1"/>
        <c:majorTickMark val="none"/>
        <c:minorTickMark val="none"/>
        <c:tickLblPos val="nextTo"/>
        <c:crossAx val="2060615584"/>
        <c:crosses val="autoZero"/>
        <c:auto val="1"/>
        <c:lblAlgn val="ctr"/>
        <c:lblOffset val="100"/>
        <c:noMultiLvlLbl val="0"/>
      </c:catAx>
      <c:valAx>
        <c:axId val="2060615584"/>
        <c:scaling>
          <c:orientation val="minMax"/>
          <c:max val="1"/>
          <c:min val="0"/>
        </c:scaling>
        <c:delete val="1"/>
        <c:axPos val="l"/>
        <c:numFmt formatCode="0%" sourceLinked="1"/>
        <c:majorTickMark val="none"/>
        <c:minorTickMark val="none"/>
        <c:tickLblPos val="nextTo"/>
        <c:crossAx val="2060613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mn-lt"/>
                    <a:ea typeface="+mn-ea"/>
                    <a:cs typeface="+mn-cs"/>
                  </a:defRPr>
                </a:pPr>
                <a:endParaRPr lang="en-US"/>
              </a:p>
            </c:txPr>
            <c:dLblPos val="t"/>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September</c:v>
                </c:pt>
                <c:pt idx="1">
                  <c:v>October</c:v>
                </c:pt>
                <c:pt idx="2">
                  <c:v>November</c:v>
                </c:pt>
                <c:pt idx="3">
                  <c:v>December</c:v>
                </c:pt>
                <c:pt idx="4">
                  <c:v>January </c:v>
                </c:pt>
              </c:strCache>
            </c:strRef>
          </c:cat>
          <c:val>
            <c:numRef>
              <c:f>Sheet1!$B$2:$B$6</c:f>
              <c:numCache>
                <c:formatCode>0%</c:formatCode>
                <c:ptCount val="5"/>
                <c:pt idx="0">
                  <c:v>0.42</c:v>
                </c:pt>
                <c:pt idx="1">
                  <c:v>0.43</c:v>
                </c:pt>
                <c:pt idx="2">
                  <c:v>0.41</c:v>
                </c:pt>
                <c:pt idx="3">
                  <c:v>0.4</c:v>
                </c:pt>
                <c:pt idx="4">
                  <c:v>0.32</c:v>
                </c:pt>
              </c:numCache>
            </c:numRef>
          </c:val>
          <c:smooth val="0"/>
          <c:extLst>
            <c:ext xmlns:c16="http://schemas.microsoft.com/office/drawing/2014/chart" uri="{C3380CC4-5D6E-409C-BE32-E72D297353CC}">
              <c16:uniqueId val="{00000000-6571-BB44-8F3A-2955F130C0FC}"/>
            </c:ext>
          </c:extLst>
        </c:ser>
        <c:dLbls>
          <c:showLegendKey val="0"/>
          <c:showVal val="0"/>
          <c:showCatName val="0"/>
          <c:showSerName val="0"/>
          <c:showPercent val="0"/>
          <c:showBubbleSize val="0"/>
        </c:dLbls>
        <c:marker val="1"/>
        <c:smooth val="0"/>
        <c:axId val="2060613952"/>
        <c:axId val="2060615584"/>
      </c:lineChart>
      <c:catAx>
        <c:axId val="2060613952"/>
        <c:scaling>
          <c:orientation val="minMax"/>
        </c:scaling>
        <c:delete val="1"/>
        <c:axPos val="b"/>
        <c:numFmt formatCode="General" sourceLinked="1"/>
        <c:majorTickMark val="none"/>
        <c:minorTickMark val="none"/>
        <c:tickLblPos val="nextTo"/>
        <c:crossAx val="2060615584"/>
        <c:crosses val="autoZero"/>
        <c:auto val="1"/>
        <c:lblAlgn val="ctr"/>
        <c:lblOffset val="100"/>
        <c:noMultiLvlLbl val="0"/>
      </c:catAx>
      <c:valAx>
        <c:axId val="2060615584"/>
        <c:scaling>
          <c:orientation val="minMax"/>
          <c:max val="1"/>
          <c:min val="0"/>
        </c:scaling>
        <c:delete val="1"/>
        <c:axPos val="l"/>
        <c:numFmt formatCode="0%" sourceLinked="1"/>
        <c:majorTickMark val="none"/>
        <c:minorTickMark val="none"/>
        <c:tickLblPos val="nextTo"/>
        <c:crossAx val="2060613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3381125866729349E-3"/>
          <c:y val="3.2352675934064932E-3"/>
          <c:w val="0.96852269432087301"/>
          <c:h val="0.99676482660006105"/>
        </c:manualLayout>
      </c:layout>
      <c:bubbleChart>
        <c:varyColors val="0"/>
        <c:ser>
          <c:idx val="0"/>
          <c:order val="0"/>
          <c:spPr>
            <a:solidFill>
              <a:srgbClr val="4267B2"/>
            </a:solidFill>
            <a:ln w="57150">
              <a:solidFill>
                <a:srgbClr val="4267B2"/>
              </a:solidFill>
            </a:ln>
          </c:spPr>
          <c:invertIfNegative val="0"/>
          <c:dPt>
            <c:idx val="0"/>
            <c:invertIfNegative val="0"/>
            <c:bubble3D val="0"/>
            <c:spPr>
              <a:solidFill>
                <a:srgbClr val="03B3F0"/>
              </a:solidFill>
              <a:ln w="57150">
                <a:solidFill>
                  <a:srgbClr val="03B3F0"/>
                </a:solidFill>
              </a:ln>
            </c:spPr>
            <c:extLst>
              <c:ext xmlns:c16="http://schemas.microsoft.com/office/drawing/2014/chart" uri="{C3380CC4-5D6E-409C-BE32-E72D297353CC}">
                <c16:uniqueId val="{00000001-001F-1940-938E-D10129CE73BE}"/>
              </c:ext>
            </c:extLst>
          </c:dPt>
          <c:dPt>
            <c:idx val="1"/>
            <c:invertIfNegative val="0"/>
            <c:bubble3D val="0"/>
            <c:spPr>
              <a:solidFill>
                <a:srgbClr val="03B3F0"/>
              </a:solidFill>
              <a:ln w="57150">
                <a:solidFill>
                  <a:srgbClr val="03B3F0"/>
                </a:solidFill>
              </a:ln>
            </c:spPr>
            <c:extLst>
              <c:ext xmlns:c16="http://schemas.microsoft.com/office/drawing/2014/chart" uri="{C3380CC4-5D6E-409C-BE32-E72D297353CC}">
                <c16:uniqueId val="{00000003-001F-1940-938E-D10129CE73BE}"/>
              </c:ext>
            </c:extLst>
          </c:dPt>
          <c:dPt>
            <c:idx val="2"/>
            <c:invertIfNegative val="0"/>
            <c:bubble3D val="0"/>
            <c:spPr>
              <a:solidFill>
                <a:srgbClr val="03B3F0"/>
              </a:solidFill>
              <a:ln w="57150">
                <a:solidFill>
                  <a:srgbClr val="03B3F0"/>
                </a:solidFill>
              </a:ln>
            </c:spPr>
            <c:extLst>
              <c:ext xmlns:c16="http://schemas.microsoft.com/office/drawing/2014/chart" uri="{C3380CC4-5D6E-409C-BE32-E72D297353CC}">
                <c16:uniqueId val="{00000005-001F-1940-938E-D10129CE73BE}"/>
              </c:ext>
            </c:extLst>
          </c:dPt>
          <c:dPt>
            <c:idx val="3"/>
            <c:invertIfNegative val="0"/>
            <c:bubble3D val="0"/>
            <c:spPr>
              <a:solidFill>
                <a:srgbClr val="03B3F0"/>
              </a:solidFill>
              <a:ln w="57150">
                <a:solidFill>
                  <a:srgbClr val="03B3F0"/>
                </a:solidFill>
              </a:ln>
            </c:spPr>
            <c:extLst>
              <c:ext xmlns:c16="http://schemas.microsoft.com/office/drawing/2014/chart" uri="{C3380CC4-5D6E-409C-BE32-E72D297353CC}">
                <c16:uniqueId val="{00000007-001F-1940-938E-D10129CE73BE}"/>
              </c:ext>
            </c:extLst>
          </c:dPt>
          <c:dPt>
            <c:idx val="4"/>
            <c:invertIfNegative val="0"/>
            <c:bubble3D val="0"/>
            <c:extLst>
              <c:ext xmlns:c16="http://schemas.microsoft.com/office/drawing/2014/chart" uri="{C3380CC4-5D6E-409C-BE32-E72D297353CC}">
                <c16:uniqueId val="{00000008-001F-1940-938E-D10129CE73BE}"/>
              </c:ext>
            </c:extLst>
          </c:dPt>
          <c:dPt>
            <c:idx val="5"/>
            <c:invertIfNegative val="0"/>
            <c:bubble3D val="0"/>
            <c:extLst>
              <c:ext xmlns:c16="http://schemas.microsoft.com/office/drawing/2014/chart" uri="{C3380CC4-5D6E-409C-BE32-E72D297353CC}">
                <c16:uniqueId val="{00000009-001F-1940-938E-D10129CE73BE}"/>
              </c:ext>
            </c:extLst>
          </c:dPt>
          <c:dPt>
            <c:idx val="30"/>
            <c:invertIfNegative val="0"/>
            <c:bubble3D val="0"/>
            <c:extLst>
              <c:ext xmlns:c16="http://schemas.microsoft.com/office/drawing/2014/chart" uri="{C3380CC4-5D6E-409C-BE32-E72D297353CC}">
                <c16:uniqueId val="{0000000A-001F-1940-938E-D10129CE73BE}"/>
              </c:ext>
            </c:extLst>
          </c:dPt>
          <c:dPt>
            <c:idx val="31"/>
            <c:invertIfNegative val="0"/>
            <c:bubble3D val="0"/>
            <c:extLst>
              <c:ext xmlns:c16="http://schemas.microsoft.com/office/drawing/2014/chart" uri="{C3380CC4-5D6E-409C-BE32-E72D297353CC}">
                <c16:uniqueId val="{0000000B-001F-1940-938E-D10129CE73BE}"/>
              </c:ext>
            </c:extLst>
          </c:dPt>
          <c:dPt>
            <c:idx val="32"/>
            <c:invertIfNegative val="0"/>
            <c:bubble3D val="0"/>
            <c:extLst>
              <c:ext xmlns:c16="http://schemas.microsoft.com/office/drawing/2014/chart" uri="{C3380CC4-5D6E-409C-BE32-E72D297353CC}">
                <c16:uniqueId val="{0000000C-001F-1940-938E-D10129CE73BE}"/>
              </c:ext>
            </c:extLst>
          </c:dPt>
          <c:dPt>
            <c:idx val="35"/>
            <c:invertIfNegative val="0"/>
            <c:bubble3D val="0"/>
            <c:extLst>
              <c:ext xmlns:c16="http://schemas.microsoft.com/office/drawing/2014/chart" uri="{C3380CC4-5D6E-409C-BE32-E72D297353CC}">
                <c16:uniqueId val="{0000000D-001F-1940-938E-D10129CE73BE}"/>
              </c:ext>
            </c:extLst>
          </c:dPt>
          <c:dPt>
            <c:idx val="36"/>
            <c:invertIfNegative val="0"/>
            <c:bubble3D val="0"/>
            <c:extLst>
              <c:ext xmlns:c16="http://schemas.microsoft.com/office/drawing/2014/chart" uri="{C3380CC4-5D6E-409C-BE32-E72D297353CC}">
                <c16:uniqueId val="{0000000E-001F-1940-938E-D10129CE73BE}"/>
              </c:ext>
            </c:extLst>
          </c:dPt>
          <c:dPt>
            <c:idx val="37"/>
            <c:invertIfNegative val="0"/>
            <c:bubble3D val="0"/>
            <c:extLst>
              <c:ext xmlns:c16="http://schemas.microsoft.com/office/drawing/2014/chart" uri="{C3380CC4-5D6E-409C-BE32-E72D297353CC}">
                <c16:uniqueId val="{0000000F-001F-1940-938E-D10129CE73BE}"/>
              </c:ext>
            </c:extLst>
          </c:dPt>
          <c:dPt>
            <c:idx val="38"/>
            <c:invertIfNegative val="0"/>
            <c:bubble3D val="0"/>
            <c:extLst>
              <c:ext xmlns:c16="http://schemas.microsoft.com/office/drawing/2014/chart" uri="{C3380CC4-5D6E-409C-BE32-E72D297353CC}">
                <c16:uniqueId val="{00000010-001F-1940-938E-D10129CE73BE}"/>
              </c:ext>
            </c:extLst>
          </c:dPt>
          <c:dPt>
            <c:idx val="39"/>
            <c:invertIfNegative val="0"/>
            <c:bubble3D val="0"/>
            <c:extLst>
              <c:ext xmlns:c16="http://schemas.microsoft.com/office/drawing/2014/chart" uri="{C3380CC4-5D6E-409C-BE32-E72D297353CC}">
                <c16:uniqueId val="{00000011-001F-1940-938E-D10129CE73BE}"/>
              </c:ext>
            </c:extLst>
          </c:dPt>
          <c:dPt>
            <c:idx val="40"/>
            <c:invertIfNegative val="0"/>
            <c:bubble3D val="0"/>
            <c:extLst>
              <c:ext xmlns:c16="http://schemas.microsoft.com/office/drawing/2014/chart" uri="{C3380CC4-5D6E-409C-BE32-E72D297353CC}">
                <c16:uniqueId val="{00000012-001F-1940-938E-D10129CE73BE}"/>
              </c:ext>
            </c:extLst>
          </c:dPt>
          <c:dLbls>
            <c:dLbl>
              <c:idx val="0"/>
              <c:tx>
                <c:rich>
                  <a:bodyPr/>
                  <a:lstStyle/>
                  <a:p>
                    <a:fld id="{EE073F40-47DE-9148-A133-B97EB03265FF}" type="CELLRANGE">
                      <a:rPr lang="en-US" sz="1000" dirty="0">
                        <a:latin typeface="BentonSans" panose="02000503000000020004" pitchFamily="2" charset="0"/>
                      </a:rPr>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01F-1940-938E-D10129CE73BE}"/>
                </c:ext>
              </c:extLst>
            </c:dLbl>
            <c:dLbl>
              <c:idx val="1"/>
              <c:tx>
                <c:rich>
                  <a:bodyPr/>
                  <a:lstStyle/>
                  <a:p>
                    <a:fld id="{C192180E-100B-5045-8166-581B437EAD88}"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001F-1940-938E-D10129CE73BE}"/>
                </c:ext>
              </c:extLst>
            </c:dLbl>
            <c:dLbl>
              <c:idx val="2"/>
              <c:tx>
                <c:rich>
                  <a:bodyPr/>
                  <a:lstStyle/>
                  <a:p>
                    <a:fld id="{7B85B55E-2EE5-EB40-8534-4A79E94CA343}"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001F-1940-938E-D10129CE73BE}"/>
                </c:ext>
              </c:extLst>
            </c:dLbl>
            <c:dLbl>
              <c:idx val="3"/>
              <c:tx>
                <c:rich>
                  <a:bodyPr/>
                  <a:lstStyle/>
                  <a:p>
                    <a:fld id="{310B8731-0A10-CB48-BAC1-BB41D3C405E2}"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001F-1940-938E-D10129CE73BE}"/>
                </c:ext>
              </c:extLst>
            </c:dLbl>
            <c:dLbl>
              <c:idx val="4"/>
              <c:tx>
                <c:rich>
                  <a:bodyPr/>
                  <a:lstStyle/>
                  <a:p>
                    <a:fld id="{A24B9F9F-65E9-204F-8AE2-7DEB0E7C4961}"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001F-1940-938E-D10129CE73BE}"/>
                </c:ext>
              </c:extLst>
            </c:dLbl>
            <c:dLbl>
              <c:idx val="34"/>
              <c:delete val="1"/>
              <c:extLst>
                <c:ext xmlns:c15="http://schemas.microsoft.com/office/drawing/2012/chart" uri="{CE6537A1-D6FC-4f65-9D91-7224C49458BB}"/>
                <c:ext xmlns:c16="http://schemas.microsoft.com/office/drawing/2014/chart" uri="{C3380CC4-5D6E-409C-BE32-E72D297353CC}">
                  <c16:uniqueId val="{00000013-001F-1940-938E-D10129CE73BE}"/>
                </c:ext>
              </c:extLst>
            </c:dLbl>
            <c:dLbl>
              <c:idx val="46"/>
              <c:delete val="1"/>
              <c:extLst>
                <c:ext xmlns:c15="http://schemas.microsoft.com/office/drawing/2012/chart" uri="{CE6537A1-D6FC-4f65-9D91-7224C49458BB}"/>
                <c:ext xmlns:c16="http://schemas.microsoft.com/office/drawing/2014/chart" uri="{C3380CC4-5D6E-409C-BE32-E72D297353CC}">
                  <c16:uniqueId val="{00000014-001F-1940-938E-D10129CE73BE}"/>
                </c:ext>
              </c:extLst>
            </c:dLbl>
            <c:dLbl>
              <c:idx val="48"/>
              <c:delete val="1"/>
              <c:extLst>
                <c:ext xmlns:c15="http://schemas.microsoft.com/office/drawing/2012/chart" uri="{CE6537A1-D6FC-4f65-9D91-7224C49458BB}"/>
                <c:ext xmlns:c16="http://schemas.microsoft.com/office/drawing/2014/chart" uri="{C3380CC4-5D6E-409C-BE32-E72D297353CC}">
                  <c16:uniqueId val="{00000015-001F-1940-938E-D10129CE73BE}"/>
                </c:ext>
              </c:extLst>
            </c:dLbl>
            <c:dLbl>
              <c:idx val="53"/>
              <c:delete val="1"/>
              <c:extLst>
                <c:ext xmlns:c15="http://schemas.microsoft.com/office/drawing/2012/chart" uri="{CE6537A1-D6FC-4f65-9D91-7224C49458BB}"/>
                <c:ext xmlns:c16="http://schemas.microsoft.com/office/drawing/2014/chart" uri="{C3380CC4-5D6E-409C-BE32-E72D297353CC}">
                  <c16:uniqueId val="{00000016-001F-1940-938E-D10129CE73BE}"/>
                </c:ext>
              </c:extLst>
            </c:dLbl>
            <c:dLbl>
              <c:idx val="60"/>
              <c:delete val="1"/>
              <c:extLst>
                <c:ext xmlns:c15="http://schemas.microsoft.com/office/drawing/2012/chart" uri="{CE6537A1-D6FC-4f65-9D91-7224C49458BB}"/>
                <c:ext xmlns:c16="http://schemas.microsoft.com/office/drawing/2014/chart" uri="{C3380CC4-5D6E-409C-BE32-E72D297353CC}">
                  <c16:uniqueId val="{00000017-001F-1940-938E-D10129CE73BE}"/>
                </c:ext>
              </c:extLst>
            </c:dLbl>
            <c:dLbl>
              <c:idx val="62"/>
              <c:delete val="1"/>
              <c:extLst>
                <c:ext xmlns:c15="http://schemas.microsoft.com/office/drawing/2012/chart" uri="{CE6537A1-D6FC-4f65-9D91-7224C49458BB}"/>
                <c:ext xmlns:c16="http://schemas.microsoft.com/office/drawing/2014/chart" uri="{C3380CC4-5D6E-409C-BE32-E72D297353CC}">
                  <c16:uniqueId val="{00000018-001F-1940-938E-D10129CE73BE}"/>
                </c:ext>
              </c:extLst>
            </c:dLbl>
            <c:dLbl>
              <c:idx val="69"/>
              <c:delete val="1"/>
              <c:extLst>
                <c:ext xmlns:c15="http://schemas.microsoft.com/office/drawing/2012/chart" uri="{CE6537A1-D6FC-4f65-9D91-7224C49458BB}"/>
                <c:ext xmlns:c16="http://schemas.microsoft.com/office/drawing/2014/chart" uri="{C3380CC4-5D6E-409C-BE32-E72D297353CC}">
                  <c16:uniqueId val="{00000019-001F-1940-938E-D10129CE73BE}"/>
                </c:ext>
              </c:extLst>
            </c:dLbl>
            <c:spPr>
              <a:noFill/>
              <a:ln>
                <a:noFill/>
              </a:ln>
              <a:effectLst/>
            </c:spPr>
            <c:txPr>
              <a:bodyPr wrap="square" lIns="38100" tIns="19050" rIns="38100" bIns="19050" anchor="ctr">
                <a:spAutoFit/>
              </a:bodyPr>
              <a:lstStyle/>
              <a:p>
                <a:pPr>
                  <a:defRPr sz="1000">
                    <a:solidFill>
                      <a:schemeClr val="tx1"/>
                    </a:solidFill>
                    <a:latin typeface="BentonSans" panose="02000503000000020004" pitchFamily="2" charset="0"/>
                  </a:defRPr>
                </a:pPr>
                <a:endParaRPr lang="en-US"/>
              </a:p>
            </c:txPr>
            <c:dLblPos val="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Tabelle1!$B$2:$B$6</c:f>
              <c:numCache>
                <c:formatCode>0.00</c:formatCode>
                <c:ptCount val="5"/>
                <c:pt idx="0">
                  <c:v>1</c:v>
                </c:pt>
                <c:pt idx="1">
                  <c:v>1</c:v>
                </c:pt>
                <c:pt idx="2">
                  <c:v>1</c:v>
                </c:pt>
                <c:pt idx="3">
                  <c:v>1</c:v>
                </c:pt>
                <c:pt idx="4">
                  <c:v>100</c:v>
                </c:pt>
              </c:numCache>
            </c:numRef>
          </c:xVal>
          <c:yVal>
            <c:numRef>
              <c:f>Tabelle1!$C$2:$C$6</c:f>
              <c:numCache>
                <c:formatCode>0.00</c:formatCode>
                <c:ptCount val="5"/>
                <c:pt idx="0">
                  <c:v>1</c:v>
                </c:pt>
                <c:pt idx="1">
                  <c:v>2</c:v>
                </c:pt>
                <c:pt idx="2">
                  <c:v>3</c:v>
                </c:pt>
                <c:pt idx="3">
                  <c:v>4</c:v>
                </c:pt>
                <c:pt idx="4">
                  <c:v>100</c:v>
                </c:pt>
              </c:numCache>
            </c:numRef>
          </c:yVal>
          <c:bubbleSize>
            <c:numRef>
              <c:f>Tabelle1!$D$2:$D$6</c:f>
              <c:numCache>
                <c:formatCode>0%</c:formatCode>
                <c:ptCount val="5"/>
                <c:pt idx="0">
                  <c:v>0.91</c:v>
                </c:pt>
                <c:pt idx="1">
                  <c:v>0.42</c:v>
                </c:pt>
                <c:pt idx="2">
                  <c:v>0.4</c:v>
                </c:pt>
                <c:pt idx="3">
                  <c:v>0.06</c:v>
                </c:pt>
                <c:pt idx="4">
                  <c:v>3</c:v>
                </c:pt>
              </c:numCache>
            </c:numRef>
          </c:bubbleSize>
          <c:bubble3D val="0"/>
          <c:extLst>
            <c:ext xmlns:c15="http://schemas.microsoft.com/office/drawing/2012/chart" uri="{02D57815-91ED-43cb-92C2-25804820EDAC}">
              <c15:datalabelsRange>
                <c15:f>Tabelle1!$D$2:$D$6</c15:f>
                <c15:dlblRangeCache>
                  <c:ptCount val="5"/>
                  <c:pt idx="0">
                    <c:v>91%</c:v>
                  </c:pt>
                  <c:pt idx="1">
                    <c:v>42%</c:v>
                  </c:pt>
                  <c:pt idx="2">
                    <c:v>40%</c:v>
                  </c:pt>
                  <c:pt idx="3">
                    <c:v>6%</c:v>
                  </c:pt>
                  <c:pt idx="4">
                    <c:v>300%</c:v>
                  </c:pt>
                </c15:dlblRangeCache>
              </c15:datalabelsRange>
            </c:ext>
            <c:ext xmlns:c16="http://schemas.microsoft.com/office/drawing/2014/chart" uri="{C3380CC4-5D6E-409C-BE32-E72D297353CC}">
              <c16:uniqueId val="{0000001A-001F-1940-938E-D10129CE73BE}"/>
            </c:ext>
          </c:extLst>
        </c:ser>
        <c:dLbls>
          <c:dLblPos val="ctr"/>
          <c:showLegendKey val="0"/>
          <c:showVal val="1"/>
          <c:showCatName val="0"/>
          <c:showSerName val="0"/>
          <c:showPercent val="0"/>
          <c:showBubbleSize val="0"/>
        </c:dLbls>
        <c:bubbleScale val="150"/>
        <c:showNegBubbles val="0"/>
        <c:axId val="42929968"/>
        <c:axId val="42923408"/>
      </c:bubbleChart>
      <c:valAx>
        <c:axId val="42929968"/>
        <c:scaling>
          <c:orientation val="minMax"/>
          <c:max val="4.5"/>
          <c:min val="0.5"/>
        </c:scaling>
        <c:delete val="1"/>
        <c:axPos val="t"/>
        <c:numFmt formatCode="0.00" sourceLinked="1"/>
        <c:majorTickMark val="out"/>
        <c:minorTickMark val="none"/>
        <c:tickLblPos val="nextTo"/>
        <c:crossAx val="42923408"/>
        <c:crosses val="autoZero"/>
        <c:crossBetween val="midCat"/>
        <c:majorUnit val="0.2"/>
        <c:minorUnit val="0.04"/>
      </c:valAx>
      <c:valAx>
        <c:axId val="42923408"/>
        <c:scaling>
          <c:orientation val="maxMin"/>
          <c:max val="10"/>
          <c:min val="0"/>
        </c:scaling>
        <c:delete val="1"/>
        <c:axPos val="l"/>
        <c:numFmt formatCode="0.00" sourceLinked="1"/>
        <c:majorTickMark val="out"/>
        <c:minorTickMark val="none"/>
        <c:tickLblPos val="nextTo"/>
        <c:crossAx val="42929968"/>
        <c:crosses val="autoZero"/>
        <c:crossBetween val="midCat"/>
      </c:valAx>
      <c:spPr>
        <a:noFill/>
        <a:ln w="25400">
          <a:noFill/>
        </a:ln>
      </c:spPr>
    </c:plotArea>
    <c:plotVisOnly val="1"/>
    <c:dispBlanksAs val="gap"/>
    <c:showDLblsOverMax val="0"/>
  </c:chart>
  <c:spPr>
    <a:ln>
      <a:noFill/>
    </a:ln>
  </c:spPr>
  <c:txPr>
    <a:bodyPr/>
    <a:lstStyle/>
    <a:p>
      <a:pPr>
        <a:defRPr lang="de-DE" sz="1200" b="0" i="0" u="none" strike="noStrike" kern="1200">
          <a:solidFill>
            <a:srgbClr val="33353A"/>
          </a:solidFill>
          <a:effectLst/>
          <a:latin typeface="Segoe UI Semibold" pitchFamily="34" charset="0"/>
          <a:ea typeface="+mn-ea"/>
          <a:cs typeface="+mn-cs"/>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43081174554892"/>
          <c:y val="0"/>
          <c:w val="0.54581088552826706"/>
          <c:h val="0.9635063763268451"/>
        </c:manualLayout>
      </c:layout>
      <c:doughnutChart>
        <c:varyColors val="1"/>
        <c:ser>
          <c:idx val="0"/>
          <c:order val="0"/>
          <c:tx>
            <c:strRef>
              <c:f>Sheet1!$B$1</c:f>
              <c:strCache>
                <c:ptCount val="1"/>
                <c:pt idx="0">
                  <c:v>Column1</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BEE4-BC4B-9BF8-65530013E8F6}"/>
              </c:ext>
            </c:extLst>
          </c:dPt>
          <c:dPt>
            <c:idx val="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3-BEE4-BC4B-9BF8-65530013E8F6}"/>
              </c:ext>
            </c:extLst>
          </c:dPt>
          <c:cat>
            <c:numRef>
              <c:f>Sheet1!$A$2:$A$3</c:f>
              <c:numCache>
                <c:formatCode>General</c:formatCode>
                <c:ptCount val="2"/>
              </c:numCache>
            </c:numRef>
          </c:cat>
          <c:val>
            <c:numRef>
              <c:f>Sheet1!$B$2:$B$3</c:f>
              <c:numCache>
                <c:formatCode>0.0%</c:formatCode>
                <c:ptCount val="2"/>
                <c:pt idx="0" formatCode="0%">
                  <c:v>0.4</c:v>
                </c:pt>
                <c:pt idx="1">
                  <c:v>0.6</c:v>
                </c:pt>
              </c:numCache>
            </c:numRef>
          </c:val>
          <c:extLst>
            <c:ext xmlns:c16="http://schemas.microsoft.com/office/drawing/2014/chart" uri="{C3380CC4-5D6E-409C-BE32-E72D297353CC}">
              <c16:uniqueId val="{00000004-BEE4-BC4B-9BF8-65530013E8F6}"/>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20524778152731"/>
          <c:y val="6.0237337298076302E-2"/>
          <c:w val="0.64558985160651505"/>
          <c:h val="0.87952532540384698"/>
        </c:manualLayout>
      </c:layout>
      <c:barChart>
        <c:barDir val="bar"/>
        <c:grouping val="clustered"/>
        <c:varyColors val="0"/>
        <c:ser>
          <c:idx val="0"/>
          <c:order val="0"/>
          <c:tx>
            <c:strRef>
              <c:f>Sheet1!$B$1</c:f>
              <c:strCache>
                <c:ptCount val="1"/>
                <c:pt idx="0">
                  <c:v>Series 1</c:v>
                </c:pt>
              </c:strCache>
            </c:strRef>
          </c:tx>
          <c:spPr>
            <a:solidFill>
              <a:schemeClr val="accent3">
                <a:lumMod val="60000"/>
                <a:lumOff val="40000"/>
              </a:schemeClr>
            </a:solidFill>
            <a:ln>
              <a:noFill/>
            </a:ln>
            <a:effectLst/>
          </c:spPr>
          <c:invertIfNegative val="0"/>
          <c:dLbls>
            <c:dLbl>
              <c:idx val="2"/>
              <c:layout>
                <c:manualLayout>
                  <c:x val="-2.88987812223456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E82-CA41-9355-F05724B576D2}"/>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BentonSans" panose="02000503000000020004"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Most Consider</c:v>
                </c:pt>
                <c:pt idx="1">
                  <c:v>Usage</c:v>
                </c:pt>
                <c:pt idx="2">
                  <c:v>Consider</c:v>
                </c:pt>
                <c:pt idx="3">
                  <c:v>Awareness</c:v>
                </c:pt>
              </c:strCache>
            </c:strRef>
          </c:cat>
          <c:val>
            <c:numRef>
              <c:f>Sheet1!$B$2:$B$5</c:f>
              <c:numCache>
                <c:formatCode>0%</c:formatCode>
                <c:ptCount val="4"/>
                <c:pt idx="0">
                  <c:v>0.26</c:v>
                </c:pt>
                <c:pt idx="1">
                  <c:v>0.33</c:v>
                </c:pt>
                <c:pt idx="2">
                  <c:v>0.56999999999999995</c:v>
                </c:pt>
                <c:pt idx="3">
                  <c:v>0.82</c:v>
                </c:pt>
              </c:numCache>
            </c:numRef>
          </c:val>
          <c:extLst>
            <c:ext xmlns:c16="http://schemas.microsoft.com/office/drawing/2014/chart" uri="{C3380CC4-5D6E-409C-BE32-E72D297353CC}">
              <c16:uniqueId val="{00000001-CE82-CA41-9355-F05724B576D2}"/>
            </c:ext>
          </c:extLst>
        </c:ser>
        <c:ser>
          <c:idx val="1"/>
          <c:order val="1"/>
          <c:tx>
            <c:strRef>
              <c:f>Sheet1!$C$1</c:f>
              <c:strCache>
                <c:ptCount val="1"/>
                <c:pt idx="0">
                  <c:v>Series 2</c:v>
                </c:pt>
              </c:strCache>
            </c:strRef>
          </c:tx>
          <c:spPr>
            <a:solidFill>
              <a:schemeClr val="accent3"/>
            </a:solidFill>
            <a:ln>
              <a:noFill/>
            </a:ln>
            <a:effectLst/>
          </c:spPr>
          <c:invertIfNegative val="0"/>
          <c:dLbls>
            <c:dLbl>
              <c:idx val="2"/>
              <c:layout>
                <c:manualLayout>
                  <c:x val="-8.9506172839506196E-2"/>
                  <c:y val="4.040024445194420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E82-CA41-9355-F05724B576D2}"/>
                </c:ext>
              </c:extLst>
            </c:dLbl>
            <c:dLbl>
              <c:idx val="3"/>
              <c:layout>
                <c:manualLayout>
                  <c:x val="-0.19522890945551999"/>
                  <c:y val="1.16710313056269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E82-CA41-9355-F05724B576D2}"/>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Most Consider</c:v>
                </c:pt>
                <c:pt idx="1">
                  <c:v>Usage</c:v>
                </c:pt>
                <c:pt idx="2">
                  <c:v>Consider</c:v>
                </c:pt>
                <c:pt idx="3">
                  <c:v>Awareness</c:v>
                </c:pt>
              </c:strCache>
            </c:strRef>
          </c:cat>
          <c:val>
            <c:numRef>
              <c:f>Sheet1!$C$2:$C$5</c:f>
              <c:numCache>
                <c:formatCode>General</c:formatCode>
                <c:ptCount val="4"/>
                <c:pt idx="3" formatCode="0%">
                  <c:v>0.43</c:v>
                </c:pt>
              </c:numCache>
            </c:numRef>
          </c:val>
          <c:extLst>
            <c:ext xmlns:c16="http://schemas.microsoft.com/office/drawing/2014/chart" uri="{C3380CC4-5D6E-409C-BE32-E72D297353CC}">
              <c16:uniqueId val="{00000003-CE82-CA41-9355-F05724B576D2}"/>
            </c:ext>
          </c:extLst>
        </c:ser>
        <c:dLbls>
          <c:showLegendKey val="0"/>
          <c:showVal val="0"/>
          <c:showCatName val="0"/>
          <c:showSerName val="0"/>
          <c:showPercent val="0"/>
          <c:showBubbleSize val="0"/>
        </c:dLbls>
        <c:gapWidth val="66"/>
        <c:overlap val="100"/>
        <c:axId val="2130417280"/>
        <c:axId val="2130420688"/>
      </c:barChart>
      <c:catAx>
        <c:axId val="2130417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BentonSans" panose="02000503000000020004" pitchFamily="2" charset="0"/>
                <a:ea typeface="+mn-ea"/>
                <a:cs typeface="+mn-cs"/>
              </a:defRPr>
            </a:pPr>
            <a:endParaRPr lang="en-US"/>
          </a:p>
        </c:txPr>
        <c:crossAx val="2130420688"/>
        <c:crosses val="autoZero"/>
        <c:auto val="1"/>
        <c:lblAlgn val="ctr"/>
        <c:lblOffset val="100"/>
        <c:noMultiLvlLbl val="0"/>
      </c:catAx>
      <c:valAx>
        <c:axId val="2130420688"/>
        <c:scaling>
          <c:orientation val="minMax"/>
        </c:scaling>
        <c:delete val="1"/>
        <c:axPos val="b"/>
        <c:numFmt formatCode="0%" sourceLinked="1"/>
        <c:majorTickMark val="none"/>
        <c:minorTickMark val="none"/>
        <c:tickLblPos val="nextTo"/>
        <c:crossAx val="213041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20524778152731"/>
          <c:y val="6.0237337298076302E-2"/>
          <c:w val="0.52735881973086696"/>
          <c:h val="0.87952532540384698"/>
        </c:manualLayout>
      </c:layout>
      <c:barChart>
        <c:barDir val="bar"/>
        <c:grouping val="clustered"/>
        <c:varyColors val="0"/>
        <c:ser>
          <c:idx val="0"/>
          <c:order val="0"/>
          <c:tx>
            <c:strRef>
              <c:f>Sheet1!$B$1</c:f>
              <c:strCache>
                <c:ptCount val="1"/>
                <c:pt idx="0">
                  <c:v>Series 1</c:v>
                </c:pt>
              </c:strCache>
            </c:strRef>
          </c:tx>
          <c:spPr>
            <a:solidFill>
              <a:schemeClr val="accent4">
                <a:lumMod val="60000"/>
                <a:lumOff val="40000"/>
              </a:schemeClr>
            </a:solidFill>
            <a:ln>
              <a:noFill/>
            </a:ln>
            <a:effectLst/>
          </c:spPr>
          <c:invertIfNegative val="0"/>
          <c:dLbls>
            <c:dLbl>
              <c:idx val="2"/>
              <c:layout>
                <c:manualLayout>
                  <c:x val="-2.88987812223456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C8A-C649-A891-09A88545AF3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BentonSans" panose="02000503000000020004"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Most Consider</c:v>
                </c:pt>
                <c:pt idx="1">
                  <c:v>Usage</c:v>
                </c:pt>
                <c:pt idx="2">
                  <c:v>Consider</c:v>
                </c:pt>
                <c:pt idx="3">
                  <c:v>Awareness</c:v>
                </c:pt>
              </c:strCache>
            </c:strRef>
          </c:cat>
          <c:val>
            <c:numRef>
              <c:f>Sheet1!$B$2:$B$5</c:f>
              <c:numCache>
                <c:formatCode>0%</c:formatCode>
                <c:ptCount val="4"/>
                <c:pt idx="0">
                  <c:v>0.02</c:v>
                </c:pt>
                <c:pt idx="1">
                  <c:v>0.06</c:v>
                </c:pt>
                <c:pt idx="2">
                  <c:v>0.13</c:v>
                </c:pt>
                <c:pt idx="3">
                  <c:v>0.2</c:v>
                </c:pt>
              </c:numCache>
            </c:numRef>
          </c:val>
          <c:extLst>
            <c:ext xmlns:c16="http://schemas.microsoft.com/office/drawing/2014/chart" uri="{C3380CC4-5D6E-409C-BE32-E72D297353CC}">
              <c16:uniqueId val="{00000001-1C8A-C649-A891-09A88545AF3F}"/>
            </c:ext>
          </c:extLst>
        </c:ser>
        <c:ser>
          <c:idx val="1"/>
          <c:order val="1"/>
          <c:tx>
            <c:strRef>
              <c:f>Sheet1!$C$1</c:f>
              <c:strCache>
                <c:ptCount val="1"/>
                <c:pt idx="0">
                  <c:v>Series 2</c:v>
                </c:pt>
              </c:strCache>
            </c:strRef>
          </c:tx>
          <c:spPr>
            <a:solidFill>
              <a:schemeClr val="accent4"/>
            </a:solidFill>
            <a:ln>
              <a:noFill/>
            </a:ln>
            <a:effectLst/>
          </c:spPr>
          <c:invertIfNegative val="0"/>
          <c:dLbls>
            <c:dLbl>
              <c:idx val="2"/>
              <c:layout>
                <c:manualLayout>
                  <c:x val="-8.9506172839506196E-2"/>
                  <c:y val="4.040024445194420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C8A-C649-A891-09A88545AF3F}"/>
                </c:ext>
              </c:extLst>
            </c:dLbl>
            <c:dLbl>
              <c:idx val="3"/>
              <c:layout>
                <c:manualLayout>
                  <c:x val="-8.5250541598966806E-2"/>
                  <c:y val="1.16710313056269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C8A-C649-A891-09A88545AF3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Most Consider</c:v>
                </c:pt>
                <c:pt idx="1">
                  <c:v>Usage</c:v>
                </c:pt>
                <c:pt idx="2">
                  <c:v>Consider</c:v>
                </c:pt>
                <c:pt idx="3">
                  <c:v>Awareness</c:v>
                </c:pt>
              </c:strCache>
            </c:strRef>
          </c:cat>
          <c:val>
            <c:numRef>
              <c:f>Sheet1!$C$2:$C$5</c:f>
              <c:numCache>
                <c:formatCode>General</c:formatCode>
                <c:ptCount val="4"/>
                <c:pt idx="3" formatCode="0%">
                  <c:v>0.05</c:v>
                </c:pt>
              </c:numCache>
            </c:numRef>
          </c:val>
          <c:extLst>
            <c:ext xmlns:c16="http://schemas.microsoft.com/office/drawing/2014/chart" uri="{C3380CC4-5D6E-409C-BE32-E72D297353CC}">
              <c16:uniqueId val="{00000003-1C8A-C649-A891-09A88545AF3F}"/>
            </c:ext>
          </c:extLst>
        </c:ser>
        <c:dLbls>
          <c:showLegendKey val="0"/>
          <c:showVal val="0"/>
          <c:showCatName val="0"/>
          <c:showSerName val="0"/>
          <c:showPercent val="0"/>
          <c:showBubbleSize val="0"/>
        </c:dLbls>
        <c:gapWidth val="66"/>
        <c:overlap val="100"/>
        <c:axId val="2132346176"/>
        <c:axId val="2132349584"/>
      </c:barChart>
      <c:catAx>
        <c:axId val="21323461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BentonSans" panose="02000503000000020004" pitchFamily="2" charset="0"/>
                <a:ea typeface="+mn-ea"/>
                <a:cs typeface="+mn-cs"/>
              </a:defRPr>
            </a:pPr>
            <a:endParaRPr lang="en-US"/>
          </a:p>
        </c:txPr>
        <c:crossAx val="2132349584"/>
        <c:crosses val="autoZero"/>
        <c:auto val="1"/>
        <c:lblAlgn val="ctr"/>
        <c:lblOffset val="100"/>
        <c:noMultiLvlLbl val="0"/>
      </c:catAx>
      <c:valAx>
        <c:axId val="2132349584"/>
        <c:scaling>
          <c:orientation val="minMax"/>
        </c:scaling>
        <c:delete val="1"/>
        <c:axPos val="b"/>
        <c:numFmt formatCode="0%" sourceLinked="1"/>
        <c:majorTickMark val="none"/>
        <c:minorTickMark val="none"/>
        <c:tickLblPos val="nextTo"/>
        <c:crossAx val="21323461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20524778152731"/>
          <c:y val="6.0237337298076302E-2"/>
          <c:w val="0.62656516893721603"/>
          <c:h val="0.87952532540384698"/>
        </c:manualLayout>
      </c:layout>
      <c:barChart>
        <c:barDir val="bar"/>
        <c:grouping val="clustered"/>
        <c:varyColors val="0"/>
        <c:ser>
          <c:idx val="0"/>
          <c:order val="0"/>
          <c:tx>
            <c:strRef>
              <c:f>Sheet1!$B$1</c:f>
              <c:strCache>
                <c:ptCount val="1"/>
                <c:pt idx="0">
                  <c:v>Series 1</c:v>
                </c:pt>
              </c:strCache>
            </c:strRef>
          </c:tx>
          <c:spPr>
            <a:solidFill>
              <a:schemeClr val="accent1">
                <a:lumMod val="60000"/>
                <a:lumOff val="40000"/>
              </a:schemeClr>
            </a:solidFill>
            <a:ln>
              <a:noFill/>
            </a:ln>
            <a:effectLst/>
          </c:spPr>
          <c:invertIfNegative val="0"/>
          <c:dLbls>
            <c:dLbl>
              <c:idx val="2"/>
              <c:layout>
                <c:manualLayout>
                  <c:x val="-2.88987812223456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878-6842-B144-D59C073B28B0}"/>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BentonSans" panose="02000503000000020004"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Most Consider</c:v>
                </c:pt>
                <c:pt idx="1">
                  <c:v>Usage</c:v>
                </c:pt>
                <c:pt idx="2">
                  <c:v>Consider</c:v>
                </c:pt>
                <c:pt idx="3">
                  <c:v>Awareness</c:v>
                </c:pt>
              </c:strCache>
            </c:strRef>
          </c:cat>
          <c:val>
            <c:numRef>
              <c:f>Sheet1!$B$2:$B$5</c:f>
              <c:numCache>
                <c:formatCode>0%</c:formatCode>
                <c:ptCount val="4"/>
                <c:pt idx="0">
                  <c:v>0.25</c:v>
                </c:pt>
                <c:pt idx="1">
                  <c:v>0.27</c:v>
                </c:pt>
                <c:pt idx="2">
                  <c:v>0.54</c:v>
                </c:pt>
                <c:pt idx="3">
                  <c:v>0.75</c:v>
                </c:pt>
              </c:numCache>
            </c:numRef>
          </c:val>
          <c:extLst>
            <c:ext xmlns:c16="http://schemas.microsoft.com/office/drawing/2014/chart" uri="{C3380CC4-5D6E-409C-BE32-E72D297353CC}">
              <c16:uniqueId val="{00000001-A878-6842-B144-D59C073B28B0}"/>
            </c:ext>
          </c:extLst>
        </c:ser>
        <c:ser>
          <c:idx val="1"/>
          <c:order val="1"/>
          <c:tx>
            <c:strRef>
              <c:f>Sheet1!$C$1</c:f>
              <c:strCache>
                <c:ptCount val="1"/>
                <c:pt idx="0">
                  <c:v>Series 2</c:v>
                </c:pt>
              </c:strCache>
            </c:strRef>
          </c:tx>
          <c:spPr>
            <a:solidFill>
              <a:schemeClr val="accent1"/>
            </a:solidFill>
            <a:ln>
              <a:noFill/>
            </a:ln>
            <a:effectLst/>
          </c:spPr>
          <c:invertIfNegative val="0"/>
          <c:dLbls>
            <c:dLbl>
              <c:idx val="2"/>
              <c:layout>
                <c:manualLayout>
                  <c:x val="-8.9506172839506196E-2"/>
                  <c:y val="4.040024445194420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878-6842-B144-D59C073B28B0}"/>
                </c:ext>
              </c:extLst>
            </c:dLbl>
            <c:dLbl>
              <c:idx val="3"/>
              <c:layout>
                <c:manualLayout>
                  <c:x val="-0.116508544091648"/>
                  <c:y val="1.16710313056269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878-6842-B144-D59C073B28B0}"/>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Most Consider</c:v>
                </c:pt>
                <c:pt idx="1">
                  <c:v>Usage</c:v>
                </c:pt>
                <c:pt idx="2">
                  <c:v>Consider</c:v>
                </c:pt>
                <c:pt idx="3">
                  <c:v>Awareness</c:v>
                </c:pt>
              </c:strCache>
            </c:strRef>
          </c:cat>
          <c:val>
            <c:numRef>
              <c:f>Sheet1!$C$2:$C$5</c:f>
              <c:numCache>
                <c:formatCode>General</c:formatCode>
                <c:ptCount val="4"/>
                <c:pt idx="3" formatCode="0%">
                  <c:v>0.19</c:v>
                </c:pt>
              </c:numCache>
            </c:numRef>
          </c:val>
          <c:extLst>
            <c:ext xmlns:c16="http://schemas.microsoft.com/office/drawing/2014/chart" uri="{C3380CC4-5D6E-409C-BE32-E72D297353CC}">
              <c16:uniqueId val="{00000003-A878-6842-B144-D59C073B28B0}"/>
            </c:ext>
          </c:extLst>
        </c:ser>
        <c:dLbls>
          <c:showLegendKey val="0"/>
          <c:showVal val="0"/>
          <c:showCatName val="0"/>
          <c:showSerName val="0"/>
          <c:showPercent val="0"/>
          <c:showBubbleSize val="0"/>
        </c:dLbls>
        <c:gapWidth val="66"/>
        <c:overlap val="100"/>
        <c:axId val="2132379536"/>
        <c:axId val="2132382944"/>
      </c:barChart>
      <c:catAx>
        <c:axId val="21323795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BentonSans" panose="02000503000000020004" pitchFamily="2" charset="0"/>
                <a:ea typeface="+mn-ea"/>
                <a:cs typeface="+mn-cs"/>
              </a:defRPr>
            </a:pPr>
            <a:endParaRPr lang="en-US"/>
          </a:p>
        </c:txPr>
        <c:crossAx val="2132382944"/>
        <c:crosses val="autoZero"/>
        <c:auto val="1"/>
        <c:lblAlgn val="ctr"/>
        <c:lblOffset val="100"/>
        <c:noMultiLvlLbl val="0"/>
      </c:catAx>
      <c:valAx>
        <c:axId val="2132382944"/>
        <c:scaling>
          <c:orientation val="minMax"/>
        </c:scaling>
        <c:delete val="1"/>
        <c:axPos val="b"/>
        <c:numFmt formatCode="0%" sourceLinked="1"/>
        <c:majorTickMark val="none"/>
        <c:minorTickMark val="none"/>
        <c:tickLblPos val="nextTo"/>
        <c:crossAx val="21323795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542979002624412E-3"/>
          <c:y val="9.3825316451414384E-2"/>
          <c:w val="0.9786543960779599"/>
          <c:h val="0.87952532540384698"/>
        </c:manualLayout>
      </c:layout>
      <c:barChart>
        <c:barDir val="bar"/>
        <c:grouping val="clustered"/>
        <c:varyColors val="0"/>
        <c:ser>
          <c:idx val="0"/>
          <c:order val="0"/>
          <c:tx>
            <c:strRef>
              <c:f>Sheet1!$B$1</c:f>
              <c:strCache>
                <c:ptCount val="1"/>
                <c:pt idx="0">
                  <c:v>Series 1</c:v>
                </c:pt>
              </c:strCache>
            </c:strRef>
          </c:tx>
          <c:spPr>
            <a:solidFill>
              <a:schemeClr val="accent2"/>
            </a:solidFill>
            <a:ln>
              <a:noFill/>
            </a:ln>
            <a:effectLst/>
          </c:spPr>
          <c:invertIfNegative val="0"/>
          <c:dPt>
            <c:idx val="1"/>
            <c:invertIfNegative val="0"/>
            <c:bubble3D val="0"/>
            <c:spPr>
              <a:solidFill>
                <a:schemeClr val="accent2">
                  <a:lumMod val="75000"/>
                  <a:lumOff val="25000"/>
                </a:schemeClr>
              </a:solidFill>
              <a:ln>
                <a:noFill/>
              </a:ln>
              <a:effectLst/>
            </c:spPr>
            <c:extLst>
              <c:ext xmlns:c16="http://schemas.microsoft.com/office/drawing/2014/chart" uri="{C3380CC4-5D6E-409C-BE32-E72D297353CC}">
                <c16:uniqueId val="{00000001-6316-9743-B276-347DBD516C21}"/>
              </c:ext>
            </c:extLst>
          </c:dPt>
          <c:dPt>
            <c:idx val="2"/>
            <c:invertIfNegative val="0"/>
            <c:bubble3D val="0"/>
            <c:spPr>
              <a:solidFill>
                <a:schemeClr val="accent2">
                  <a:lumMod val="50000"/>
                  <a:lumOff val="50000"/>
                </a:schemeClr>
              </a:solidFill>
              <a:ln>
                <a:noFill/>
              </a:ln>
              <a:effectLst/>
            </c:spPr>
            <c:extLst>
              <c:ext xmlns:c16="http://schemas.microsoft.com/office/drawing/2014/chart" uri="{C3380CC4-5D6E-409C-BE32-E72D297353CC}">
                <c16:uniqueId val="{00000003-6316-9743-B276-347DBD516C21}"/>
              </c:ext>
            </c:extLst>
          </c:dPt>
          <c:dPt>
            <c:idx val="3"/>
            <c:invertIfNegative val="0"/>
            <c:bubble3D val="0"/>
            <c:spPr>
              <a:solidFill>
                <a:schemeClr val="accent2">
                  <a:lumMod val="25000"/>
                  <a:lumOff val="75000"/>
                </a:schemeClr>
              </a:solidFill>
              <a:ln>
                <a:noFill/>
              </a:ln>
              <a:effectLst/>
            </c:spPr>
            <c:extLst>
              <c:ext xmlns:c16="http://schemas.microsoft.com/office/drawing/2014/chart" uri="{C3380CC4-5D6E-409C-BE32-E72D297353CC}">
                <c16:uniqueId val="{00000005-6316-9743-B276-347DBD516C21}"/>
              </c:ext>
            </c:extLst>
          </c:dPt>
          <c:dLbls>
            <c:dLbl>
              <c:idx val="2"/>
              <c:layout>
                <c:manualLayout>
                  <c:x val="-2.88987812223456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316-9743-B276-347DBD516C21}"/>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BentonSans" panose="02000503000000020004"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Awareness</c:v>
                </c:pt>
                <c:pt idx="1">
                  <c:v>Familiarity</c:v>
                </c:pt>
                <c:pt idx="2">
                  <c:v>Prior Usage </c:v>
                </c:pt>
                <c:pt idx="3">
                  <c:v>Future Consideration</c:v>
                </c:pt>
              </c:strCache>
            </c:strRef>
          </c:cat>
          <c:val>
            <c:numRef>
              <c:f>Sheet1!$B$2:$B$5</c:f>
              <c:numCache>
                <c:formatCode>0%</c:formatCode>
                <c:ptCount val="4"/>
                <c:pt idx="0">
                  <c:v>0.46859903381642515</c:v>
                </c:pt>
                <c:pt idx="1">
                  <c:v>0.17632850241545894</c:v>
                </c:pt>
                <c:pt idx="2">
                  <c:v>0.14251207729468598</c:v>
                </c:pt>
                <c:pt idx="3">
                  <c:v>0.19082125603864733</c:v>
                </c:pt>
              </c:numCache>
            </c:numRef>
          </c:val>
          <c:extLst>
            <c:ext xmlns:c16="http://schemas.microsoft.com/office/drawing/2014/chart" uri="{C3380CC4-5D6E-409C-BE32-E72D297353CC}">
              <c16:uniqueId val="{00000006-6316-9743-B276-347DBD516C21}"/>
            </c:ext>
          </c:extLst>
        </c:ser>
        <c:dLbls>
          <c:showLegendKey val="0"/>
          <c:showVal val="0"/>
          <c:showCatName val="0"/>
          <c:showSerName val="0"/>
          <c:showPercent val="0"/>
          <c:showBubbleSize val="0"/>
        </c:dLbls>
        <c:gapWidth val="66"/>
        <c:overlap val="100"/>
        <c:axId val="2132346176"/>
        <c:axId val="2132349584"/>
      </c:barChart>
      <c:catAx>
        <c:axId val="2132346176"/>
        <c:scaling>
          <c:orientation val="maxMin"/>
        </c:scaling>
        <c:delete val="1"/>
        <c:axPos val="l"/>
        <c:numFmt formatCode="General" sourceLinked="1"/>
        <c:majorTickMark val="none"/>
        <c:minorTickMark val="none"/>
        <c:tickLblPos val="nextTo"/>
        <c:crossAx val="2132349584"/>
        <c:crosses val="autoZero"/>
        <c:auto val="1"/>
        <c:lblAlgn val="ctr"/>
        <c:lblOffset val="100"/>
        <c:noMultiLvlLbl val="0"/>
      </c:catAx>
      <c:valAx>
        <c:axId val="2132349584"/>
        <c:scaling>
          <c:orientation val="minMax"/>
          <c:max val="1"/>
          <c:min val="0"/>
        </c:scaling>
        <c:delete val="1"/>
        <c:axPos val="t"/>
        <c:numFmt formatCode="0%" sourceLinked="1"/>
        <c:majorTickMark val="out"/>
        <c:minorTickMark val="none"/>
        <c:tickLblPos val="nextTo"/>
        <c:crossAx val="21323461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542979002624412E-3"/>
          <c:y val="9.3825316451414384E-2"/>
          <c:w val="0.9786543960779599"/>
          <c:h val="0.87952532540384698"/>
        </c:manualLayout>
      </c:layout>
      <c:barChart>
        <c:barDir val="bar"/>
        <c:grouping val="clustered"/>
        <c:varyColors val="0"/>
        <c:ser>
          <c:idx val="0"/>
          <c:order val="0"/>
          <c:tx>
            <c:strRef>
              <c:f>Sheet1!$B$1</c:f>
              <c:strCache>
                <c:ptCount val="1"/>
                <c:pt idx="0">
                  <c:v>Series 1</c:v>
                </c:pt>
              </c:strCache>
            </c:strRef>
          </c:tx>
          <c:spPr>
            <a:solidFill>
              <a:schemeClr val="accent2"/>
            </a:solidFill>
            <a:ln>
              <a:noFill/>
            </a:ln>
            <a:effectLst/>
          </c:spPr>
          <c:invertIfNegative val="0"/>
          <c:dPt>
            <c:idx val="1"/>
            <c:invertIfNegative val="0"/>
            <c:bubble3D val="0"/>
            <c:spPr>
              <a:solidFill>
                <a:schemeClr val="accent2">
                  <a:lumMod val="75000"/>
                  <a:lumOff val="25000"/>
                </a:schemeClr>
              </a:solidFill>
              <a:ln>
                <a:noFill/>
              </a:ln>
              <a:effectLst/>
            </c:spPr>
            <c:extLst>
              <c:ext xmlns:c16="http://schemas.microsoft.com/office/drawing/2014/chart" uri="{C3380CC4-5D6E-409C-BE32-E72D297353CC}">
                <c16:uniqueId val="{00000001-E613-B046-B4F7-1E7648ECC2F9}"/>
              </c:ext>
            </c:extLst>
          </c:dPt>
          <c:dPt>
            <c:idx val="2"/>
            <c:invertIfNegative val="0"/>
            <c:bubble3D val="0"/>
            <c:spPr>
              <a:solidFill>
                <a:schemeClr val="accent2">
                  <a:lumMod val="50000"/>
                  <a:lumOff val="50000"/>
                </a:schemeClr>
              </a:solidFill>
              <a:ln>
                <a:noFill/>
              </a:ln>
              <a:effectLst/>
            </c:spPr>
            <c:extLst>
              <c:ext xmlns:c16="http://schemas.microsoft.com/office/drawing/2014/chart" uri="{C3380CC4-5D6E-409C-BE32-E72D297353CC}">
                <c16:uniqueId val="{00000003-E613-B046-B4F7-1E7648ECC2F9}"/>
              </c:ext>
            </c:extLst>
          </c:dPt>
          <c:dPt>
            <c:idx val="3"/>
            <c:invertIfNegative val="0"/>
            <c:bubble3D val="0"/>
            <c:spPr>
              <a:solidFill>
                <a:schemeClr val="accent2">
                  <a:lumMod val="25000"/>
                  <a:lumOff val="75000"/>
                </a:schemeClr>
              </a:solidFill>
              <a:ln>
                <a:noFill/>
              </a:ln>
              <a:effectLst/>
            </c:spPr>
            <c:extLst>
              <c:ext xmlns:c16="http://schemas.microsoft.com/office/drawing/2014/chart" uri="{C3380CC4-5D6E-409C-BE32-E72D297353CC}">
                <c16:uniqueId val="{00000005-E613-B046-B4F7-1E7648ECC2F9}"/>
              </c:ext>
            </c:extLst>
          </c:dPt>
          <c:dLbls>
            <c:dLbl>
              <c:idx val="2"/>
              <c:layout>
                <c:manualLayout>
                  <c:x val="-2.88987812223456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613-B046-B4F7-1E7648ECC2F9}"/>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BentonSans" panose="02000503000000020004"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Awareness</c:v>
                </c:pt>
                <c:pt idx="1">
                  <c:v>Familiarity</c:v>
                </c:pt>
                <c:pt idx="2">
                  <c:v>Prior Usage </c:v>
                </c:pt>
                <c:pt idx="3">
                  <c:v>Future Consideration</c:v>
                </c:pt>
              </c:strCache>
            </c:strRef>
          </c:cat>
          <c:val>
            <c:numRef>
              <c:f>Sheet1!$B$2:$B$5</c:f>
              <c:numCache>
                <c:formatCode>0%</c:formatCode>
                <c:ptCount val="4"/>
                <c:pt idx="0">
                  <c:v>0.41787439613526572</c:v>
                </c:pt>
                <c:pt idx="1">
                  <c:v>0.21256038647342995</c:v>
                </c:pt>
                <c:pt idx="2">
                  <c:v>0.14975845410628019</c:v>
                </c:pt>
                <c:pt idx="3">
                  <c:v>0.20531400966183574</c:v>
                </c:pt>
              </c:numCache>
            </c:numRef>
          </c:val>
          <c:extLst>
            <c:ext xmlns:c16="http://schemas.microsoft.com/office/drawing/2014/chart" uri="{C3380CC4-5D6E-409C-BE32-E72D297353CC}">
              <c16:uniqueId val="{00000006-E613-B046-B4F7-1E7648ECC2F9}"/>
            </c:ext>
          </c:extLst>
        </c:ser>
        <c:dLbls>
          <c:showLegendKey val="0"/>
          <c:showVal val="0"/>
          <c:showCatName val="0"/>
          <c:showSerName val="0"/>
          <c:showPercent val="0"/>
          <c:showBubbleSize val="0"/>
        </c:dLbls>
        <c:gapWidth val="66"/>
        <c:overlap val="100"/>
        <c:axId val="2132346176"/>
        <c:axId val="2132349584"/>
      </c:barChart>
      <c:catAx>
        <c:axId val="2132346176"/>
        <c:scaling>
          <c:orientation val="maxMin"/>
        </c:scaling>
        <c:delete val="1"/>
        <c:axPos val="l"/>
        <c:numFmt formatCode="General" sourceLinked="1"/>
        <c:majorTickMark val="none"/>
        <c:minorTickMark val="none"/>
        <c:tickLblPos val="nextTo"/>
        <c:crossAx val="2132349584"/>
        <c:crosses val="autoZero"/>
        <c:auto val="1"/>
        <c:lblAlgn val="ctr"/>
        <c:lblOffset val="100"/>
        <c:noMultiLvlLbl val="0"/>
      </c:catAx>
      <c:valAx>
        <c:axId val="2132349584"/>
        <c:scaling>
          <c:orientation val="minMax"/>
          <c:max val="1"/>
          <c:min val="0"/>
        </c:scaling>
        <c:delete val="1"/>
        <c:axPos val="t"/>
        <c:numFmt formatCode="0%" sourceLinked="1"/>
        <c:majorTickMark val="out"/>
        <c:minorTickMark val="none"/>
        <c:tickLblPos val="nextTo"/>
        <c:crossAx val="21323461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542979002624412E-3"/>
          <c:y val="9.3825316451414384E-2"/>
          <c:w val="0.9786543960779599"/>
          <c:h val="0.87952532540384698"/>
        </c:manualLayout>
      </c:layout>
      <c:barChart>
        <c:barDir val="bar"/>
        <c:grouping val="clustered"/>
        <c:varyColors val="0"/>
        <c:ser>
          <c:idx val="0"/>
          <c:order val="0"/>
          <c:tx>
            <c:strRef>
              <c:f>Sheet1!$B$1</c:f>
              <c:strCache>
                <c:ptCount val="1"/>
                <c:pt idx="0">
                  <c:v>Series 1</c:v>
                </c:pt>
              </c:strCache>
            </c:strRef>
          </c:tx>
          <c:spPr>
            <a:solidFill>
              <a:schemeClr val="accent2"/>
            </a:solidFill>
            <a:ln>
              <a:noFill/>
            </a:ln>
            <a:effectLst/>
          </c:spPr>
          <c:invertIfNegative val="0"/>
          <c:dPt>
            <c:idx val="1"/>
            <c:invertIfNegative val="0"/>
            <c:bubble3D val="0"/>
            <c:spPr>
              <a:solidFill>
                <a:schemeClr val="accent2">
                  <a:lumMod val="75000"/>
                  <a:lumOff val="25000"/>
                </a:schemeClr>
              </a:solidFill>
              <a:ln>
                <a:noFill/>
              </a:ln>
              <a:effectLst/>
            </c:spPr>
            <c:extLst>
              <c:ext xmlns:c16="http://schemas.microsoft.com/office/drawing/2014/chart" uri="{C3380CC4-5D6E-409C-BE32-E72D297353CC}">
                <c16:uniqueId val="{00000001-189D-E949-A1B3-92215924088D}"/>
              </c:ext>
            </c:extLst>
          </c:dPt>
          <c:dPt>
            <c:idx val="2"/>
            <c:invertIfNegative val="0"/>
            <c:bubble3D val="0"/>
            <c:spPr>
              <a:solidFill>
                <a:schemeClr val="accent2">
                  <a:lumMod val="50000"/>
                  <a:lumOff val="50000"/>
                </a:schemeClr>
              </a:solidFill>
              <a:ln>
                <a:noFill/>
              </a:ln>
              <a:effectLst/>
            </c:spPr>
            <c:extLst>
              <c:ext xmlns:c16="http://schemas.microsoft.com/office/drawing/2014/chart" uri="{C3380CC4-5D6E-409C-BE32-E72D297353CC}">
                <c16:uniqueId val="{00000003-189D-E949-A1B3-92215924088D}"/>
              </c:ext>
            </c:extLst>
          </c:dPt>
          <c:dPt>
            <c:idx val="3"/>
            <c:invertIfNegative val="0"/>
            <c:bubble3D val="0"/>
            <c:spPr>
              <a:solidFill>
                <a:schemeClr val="accent2">
                  <a:lumMod val="25000"/>
                  <a:lumOff val="75000"/>
                </a:schemeClr>
              </a:solidFill>
              <a:ln>
                <a:noFill/>
              </a:ln>
              <a:effectLst/>
            </c:spPr>
            <c:extLst>
              <c:ext xmlns:c16="http://schemas.microsoft.com/office/drawing/2014/chart" uri="{C3380CC4-5D6E-409C-BE32-E72D297353CC}">
                <c16:uniqueId val="{00000005-189D-E949-A1B3-92215924088D}"/>
              </c:ext>
            </c:extLst>
          </c:dPt>
          <c:dLbls>
            <c:dLbl>
              <c:idx val="2"/>
              <c:layout>
                <c:manualLayout>
                  <c:x val="-2.88987812223456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89D-E949-A1B3-92215924088D}"/>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BentonSans" panose="02000503000000020004"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Awareness</c:v>
                </c:pt>
                <c:pt idx="1">
                  <c:v>Familiarity</c:v>
                </c:pt>
                <c:pt idx="2">
                  <c:v>Prior Usage </c:v>
                </c:pt>
                <c:pt idx="3">
                  <c:v>Future Consideration</c:v>
                </c:pt>
              </c:strCache>
            </c:strRef>
          </c:cat>
          <c:val>
            <c:numRef>
              <c:f>Sheet1!$B$2:$B$5</c:f>
              <c:numCache>
                <c:formatCode>0%</c:formatCode>
                <c:ptCount val="4"/>
                <c:pt idx="0">
                  <c:v>0.29710144927536231</c:v>
                </c:pt>
                <c:pt idx="1">
                  <c:v>0.17149758454106281</c:v>
                </c:pt>
                <c:pt idx="2">
                  <c:v>8.4541062801932368E-2</c:v>
                </c:pt>
                <c:pt idx="3">
                  <c:v>0.11594202898550725</c:v>
                </c:pt>
              </c:numCache>
            </c:numRef>
          </c:val>
          <c:extLst>
            <c:ext xmlns:c16="http://schemas.microsoft.com/office/drawing/2014/chart" uri="{C3380CC4-5D6E-409C-BE32-E72D297353CC}">
              <c16:uniqueId val="{00000006-189D-E949-A1B3-92215924088D}"/>
            </c:ext>
          </c:extLst>
        </c:ser>
        <c:dLbls>
          <c:showLegendKey val="0"/>
          <c:showVal val="0"/>
          <c:showCatName val="0"/>
          <c:showSerName val="0"/>
          <c:showPercent val="0"/>
          <c:showBubbleSize val="0"/>
        </c:dLbls>
        <c:gapWidth val="66"/>
        <c:overlap val="100"/>
        <c:axId val="2132346176"/>
        <c:axId val="2132349584"/>
      </c:barChart>
      <c:catAx>
        <c:axId val="2132346176"/>
        <c:scaling>
          <c:orientation val="maxMin"/>
        </c:scaling>
        <c:delete val="1"/>
        <c:axPos val="l"/>
        <c:numFmt formatCode="General" sourceLinked="1"/>
        <c:majorTickMark val="none"/>
        <c:minorTickMark val="none"/>
        <c:tickLblPos val="nextTo"/>
        <c:crossAx val="2132349584"/>
        <c:crosses val="autoZero"/>
        <c:auto val="1"/>
        <c:lblAlgn val="ctr"/>
        <c:lblOffset val="100"/>
        <c:noMultiLvlLbl val="0"/>
      </c:catAx>
      <c:valAx>
        <c:axId val="2132349584"/>
        <c:scaling>
          <c:orientation val="minMax"/>
          <c:max val="1"/>
          <c:min val="0"/>
        </c:scaling>
        <c:delete val="1"/>
        <c:axPos val="t"/>
        <c:numFmt formatCode="0%" sourceLinked="1"/>
        <c:majorTickMark val="out"/>
        <c:minorTickMark val="none"/>
        <c:tickLblPos val="nextTo"/>
        <c:crossAx val="21323461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542979002624412E-3"/>
          <c:y val="9.3825316451414384E-2"/>
          <c:w val="0.9786543960779599"/>
          <c:h val="0.87952532540384698"/>
        </c:manualLayout>
      </c:layout>
      <c:barChart>
        <c:barDir val="bar"/>
        <c:grouping val="clustered"/>
        <c:varyColors val="0"/>
        <c:ser>
          <c:idx val="0"/>
          <c:order val="0"/>
          <c:tx>
            <c:strRef>
              <c:f>Sheet1!$B$1</c:f>
              <c:strCache>
                <c:ptCount val="1"/>
                <c:pt idx="0">
                  <c:v>Series 1</c:v>
                </c:pt>
              </c:strCache>
            </c:strRef>
          </c:tx>
          <c:spPr>
            <a:solidFill>
              <a:schemeClr val="accent2"/>
            </a:solidFill>
            <a:ln>
              <a:noFill/>
            </a:ln>
            <a:effectLst/>
          </c:spPr>
          <c:invertIfNegative val="0"/>
          <c:dPt>
            <c:idx val="1"/>
            <c:invertIfNegative val="0"/>
            <c:bubble3D val="0"/>
            <c:spPr>
              <a:solidFill>
                <a:schemeClr val="accent2">
                  <a:lumMod val="75000"/>
                  <a:lumOff val="25000"/>
                </a:schemeClr>
              </a:solidFill>
              <a:ln>
                <a:noFill/>
              </a:ln>
              <a:effectLst/>
            </c:spPr>
            <c:extLst>
              <c:ext xmlns:c16="http://schemas.microsoft.com/office/drawing/2014/chart" uri="{C3380CC4-5D6E-409C-BE32-E72D297353CC}">
                <c16:uniqueId val="{00000001-9338-6F4B-A49E-9692471B79C8}"/>
              </c:ext>
            </c:extLst>
          </c:dPt>
          <c:dPt>
            <c:idx val="2"/>
            <c:invertIfNegative val="0"/>
            <c:bubble3D val="0"/>
            <c:spPr>
              <a:solidFill>
                <a:schemeClr val="accent2">
                  <a:lumMod val="50000"/>
                  <a:lumOff val="50000"/>
                </a:schemeClr>
              </a:solidFill>
              <a:ln>
                <a:noFill/>
              </a:ln>
              <a:effectLst/>
            </c:spPr>
            <c:extLst>
              <c:ext xmlns:c16="http://schemas.microsoft.com/office/drawing/2014/chart" uri="{C3380CC4-5D6E-409C-BE32-E72D297353CC}">
                <c16:uniqueId val="{00000003-9338-6F4B-A49E-9692471B79C8}"/>
              </c:ext>
            </c:extLst>
          </c:dPt>
          <c:dPt>
            <c:idx val="3"/>
            <c:invertIfNegative val="0"/>
            <c:bubble3D val="0"/>
            <c:spPr>
              <a:solidFill>
                <a:schemeClr val="accent2">
                  <a:lumMod val="25000"/>
                  <a:lumOff val="75000"/>
                </a:schemeClr>
              </a:solidFill>
              <a:ln>
                <a:noFill/>
              </a:ln>
              <a:effectLst/>
            </c:spPr>
            <c:extLst>
              <c:ext xmlns:c16="http://schemas.microsoft.com/office/drawing/2014/chart" uri="{C3380CC4-5D6E-409C-BE32-E72D297353CC}">
                <c16:uniqueId val="{00000005-9338-6F4B-A49E-9692471B79C8}"/>
              </c:ext>
            </c:extLst>
          </c:dPt>
          <c:dLbls>
            <c:dLbl>
              <c:idx val="2"/>
              <c:layout>
                <c:manualLayout>
                  <c:x val="-2.88987812223456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338-6F4B-A49E-9692471B79C8}"/>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BentonSans" panose="02000503000000020004"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Awareness</c:v>
                </c:pt>
                <c:pt idx="1">
                  <c:v>Familiarity</c:v>
                </c:pt>
                <c:pt idx="2">
                  <c:v>Prior Usage </c:v>
                </c:pt>
                <c:pt idx="3">
                  <c:v>Future Consideration</c:v>
                </c:pt>
              </c:strCache>
            </c:strRef>
          </c:cat>
          <c:val>
            <c:numRef>
              <c:f>Sheet1!$B$2:$B$5</c:f>
              <c:numCache>
                <c:formatCode>0%</c:formatCode>
                <c:ptCount val="4"/>
                <c:pt idx="0">
                  <c:v>0.2922705314009662</c:v>
                </c:pt>
                <c:pt idx="1">
                  <c:v>0.10386473429951691</c:v>
                </c:pt>
                <c:pt idx="2">
                  <c:v>7.4879227053140096E-2</c:v>
                </c:pt>
                <c:pt idx="3">
                  <c:v>9.1787439613526575E-2</c:v>
                </c:pt>
              </c:numCache>
            </c:numRef>
          </c:val>
          <c:extLst>
            <c:ext xmlns:c16="http://schemas.microsoft.com/office/drawing/2014/chart" uri="{C3380CC4-5D6E-409C-BE32-E72D297353CC}">
              <c16:uniqueId val="{00000006-9338-6F4B-A49E-9692471B79C8}"/>
            </c:ext>
          </c:extLst>
        </c:ser>
        <c:dLbls>
          <c:showLegendKey val="0"/>
          <c:showVal val="0"/>
          <c:showCatName val="0"/>
          <c:showSerName val="0"/>
          <c:showPercent val="0"/>
          <c:showBubbleSize val="0"/>
        </c:dLbls>
        <c:gapWidth val="66"/>
        <c:overlap val="100"/>
        <c:axId val="2132346176"/>
        <c:axId val="2132349584"/>
      </c:barChart>
      <c:catAx>
        <c:axId val="2132346176"/>
        <c:scaling>
          <c:orientation val="maxMin"/>
        </c:scaling>
        <c:delete val="1"/>
        <c:axPos val="l"/>
        <c:numFmt formatCode="General" sourceLinked="1"/>
        <c:majorTickMark val="none"/>
        <c:minorTickMark val="none"/>
        <c:tickLblPos val="nextTo"/>
        <c:crossAx val="2132349584"/>
        <c:crosses val="autoZero"/>
        <c:auto val="1"/>
        <c:lblAlgn val="ctr"/>
        <c:lblOffset val="100"/>
        <c:noMultiLvlLbl val="0"/>
      </c:catAx>
      <c:valAx>
        <c:axId val="2132349584"/>
        <c:scaling>
          <c:orientation val="minMax"/>
          <c:max val="1"/>
          <c:min val="0"/>
        </c:scaling>
        <c:delete val="1"/>
        <c:axPos val="t"/>
        <c:numFmt formatCode="0%" sourceLinked="1"/>
        <c:majorTickMark val="out"/>
        <c:minorTickMark val="none"/>
        <c:tickLblPos val="nextTo"/>
        <c:crossAx val="21323461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BentonSans" panose="02000503000000020004" pitchFamily="2" charset="0"/>
                <a:ea typeface="+mn-ea"/>
                <a:cs typeface="+mn-cs"/>
              </a:defRPr>
            </a:pPr>
            <a:r>
              <a:rPr lang="en-US" sz="1600" dirty="0">
                <a:solidFill>
                  <a:schemeClr val="tx1"/>
                </a:solidFill>
                <a:latin typeface="BentonSans" panose="02000503000000020004" pitchFamily="2" charset="0"/>
              </a:rPr>
              <a:t>Group A</a:t>
            </a:r>
          </a:p>
        </c:rich>
      </c:tx>
      <c:layout>
        <c:manualLayout>
          <c:xMode val="edge"/>
          <c:yMode val="edge"/>
          <c:x val="0.421209380406603"/>
          <c:y val="2.3588555153944899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BentonSans" panose="02000503000000020004" pitchFamily="2" charset="0"/>
              <a:ea typeface="+mn-ea"/>
              <a:cs typeface="+mn-cs"/>
            </a:defRPr>
          </a:pPr>
          <a:endParaRPr lang="en-US"/>
        </a:p>
      </c:txPr>
    </c:title>
    <c:autoTitleDeleted val="0"/>
    <c:plotArea>
      <c:layout>
        <c:manualLayout>
          <c:layoutTarget val="inner"/>
          <c:xMode val="edge"/>
          <c:yMode val="edge"/>
          <c:x val="0.18278499436123"/>
          <c:y val="0.199222452505884"/>
          <c:w val="0.64763454179900604"/>
          <c:h val="0.80969179278098502"/>
        </c:manualLayout>
      </c:layout>
      <c:doughnutChart>
        <c:varyColors val="1"/>
        <c:ser>
          <c:idx val="0"/>
          <c:order val="0"/>
          <c:tx>
            <c:strRef>
              <c:f>Sheet1!$B$1</c:f>
              <c:strCache>
                <c:ptCount val="1"/>
                <c:pt idx="0">
                  <c:v>Sales</c:v>
                </c:pt>
              </c:strCache>
            </c:strRef>
          </c:tx>
          <c:dPt>
            <c:idx val="0"/>
            <c:bubble3D val="0"/>
            <c:spPr>
              <a:solidFill>
                <a:schemeClr val="accent4"/>
              </a:solidFill>
              <a:ln w="19050">
                <a:solidFill>
                  <a:schemeClr val="lt1"/>
                </a:solidFill>
              </a:ln>
              <a:effectLst/>
            </c:spPr>
            <c:extLst>
              <c:ext xmlns:c16="http://schemas.microsoft.com/office/drawing/2014/chart" uri="{C3380CC4-5D6E-409C-BE32-E72D297353CC}">
                <c16:uniqueId val="{00000001-C094-B042-8F3C-FE8DA6197C9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094-B042-8F3C-FE8DA6197C9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094-B042-8F3C-FE8DA6197C95}"/>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7-C094-B042-8F3C-FE8DA6197C95}"/>
              </c:ext>
            </c:extLst>
          </c:dPt>
          <c:dLbls>
            <c:dLbl>
              <c:idx val="0"/>
              <c:tx>
                <c:rich>
                  <a:bodyPr/>
                  <a:lstStyle/>
                  <a:p>
                    <a:fld id="{13763E65-10E0-F14D-AA66-F5AE52E138BE}" type="CATEGORYNAME">
                      <a:rPr lang="en-US" sz="1400"/>
                      <a:pPr/>
                      <a:t>[CATEGORY NAME]</a:t>
                    </a:fld>
                    <a:endParaRPr lang="en-US" baseline="0" dirty="0"/>
                  </a:p>
                  <a:p>
                    <a:fld id="{37EEC4BA-3F6D-164D-8627-DD05A34146A0}" type="VALUE">
                      <a:rPr lang="en-US"/>
                      <a:pPr/>
                      <a:t>[VALUE]</a:t>
                    </a:fld>
                    <a:endParaRPr lang="en-US"/>
                  </a:p>
                </c:rich>
              </c:tx>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C094-B042-8F3C-FE8DA6197C95}"/>
                </c:ext>
              </c:extLst>
            </c:dLbl>
            <c:dLbl>
              <c:idx val="1"/>
              <c:tx>
                <c:rich>
                  <a:bodyPr/>
                  <a:lstStyle/>
                  <a:p>
                    <a:fld id="{A3DBB4C4-5785-5E4D-9C36-28E872C1AA58}" type="CATEGORYNAME">
                      <a:rPr lang="en-US" sz="1400"/>
                      <a:pPr/>
                      <a:t>[CATEGORY NAME]</a:t>
                    </a:fld>
                    <a:endParaRPr lang="en-US" baseline="0" dirty="0"/>
                  </a:p>
                  <a:p>
                    <a:fld id="{9A9883FC-42C5-0F48-BA5B-E0575AA6DCA1}" type="VALUE">
                      <a:rPr lang="en-US"/>
                      <a:pPr/>
                      <a:t>[VALUE]</a:t>
                    </a:fld>
                    <a:endParaRPr lang="en-US"/>
                  </a:p>
                </c:rich>
              </c:tx>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C094-B042-8F3C-FE8DA6197C95}"/>
                </c:ext>
              </c:extLst>
            </c:dLbl>
            <c:dLbl>
              <c:idx val="2"/>
              <c:tx>
                <c:rich>
                  <a:bodyPr/>
                  <a:lstStyle/>
                  <a:p>
                    <a:fld id="{E4799203-E56C-A84C-B5D3-2201F186C24F}" type="CATEGORYNAME">
                      <a:rPr lang="en-US" sz="1400"/>
                      <a:pPr/>
                      <a:t>[CATEGORY NAME]</a:t>
                    </a:fld>
                    <a:endParaRPr lang="en-US" baseline="0" dirty="0"/>
                  </a:p>
                  <a:p>
                    <a:fld id="{EE865815-F90A-394E-A2D6-412A66756097}" type="VALUE">
                      <a:rPr lang="en-US"/>
                      <a:pPr/>
                      <a:t>[VALUE]</a:t>
                    </a:fld>
                    <a:endParaRPr lang="en-US"/>
                  </a:p>
                </c:rich>
              </c:tx>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5-C094-B042-8F3C-FE8DA6197C95}"/>
                </c:ext>
              </c:extLst>
            </c:dLbl>
            <c:dLbl>
              <c:idx val="3"/>
              <c:tx>
                <c:rich>
                  <a:bodyPr/>
                  <a:lstStyle/>
                  <a:p>
                    <a:fld id="{9E356D3F-9C26-614D-8D86-8C4ABF9698CC}" type="CATEGORYNAME">
                      <a:rPr lang="en-US" sz="1400"/>
                      <a:pPr/>
                      <a:t>[CATEGORY NAME]</a:t>
                    </a:fld>
                    <a:endParaRPr lang="en-US" baseline="0" dirty="0"/>
                  </a:p>
                  <a:p>
                    <a:fld id="{DC055C02-D3E5-B648-9770-4B5ECFB2AF95}" type="VALUE">
                      <a:rPr lang="en-US"/>
                      <a:pPr/>
                      <a:t>[VALUE]</a:t>
                    </a:fld>
                    <a:endParaRPr lang="en-US"/>
                  </a:p>
                </c:rich>
              </c:tx>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7-C094-B042-8F3C-FE8DA6197C9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BentonSans" panose="02000503000000020004" pitchFamily="2" charset="0"/>
                    <a:ea typeface="+mn-ea"/>
                    <a:cs typeface="+mn-cs"/>
                  </a:defRPr>
                </a:pPr>
                <a:endParaRPr lang="en-US"/>
              </a:p>
            </c:txP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Type A</c:v>
                </c:pt>
                <c:pt idx="1">
                  <c:v>Type B</c:v>
                </c:pt>
                <c:pt idx="2">
                  <c:v>Type C</c:v>
                </c:pt>
                <c:pt idx="3">
                  <c:v>Type D</c:v>
                </c:pt>
              </c:strCache>
            </c:strRef>
          </c:cat>
          <c:val>
            <c:numRef>
              <c:f>Sheet1!$B$2:$B$5</c:f>
              <c:numCache>
                <c:formatCode>0%</c:formatCode>
                <c:ptCount val="4"/>
                <c:pt idx="0">
                  <c:v>0.24</c:v>
                </c:pt>
                <c:pt idx="1">
                  <c:v>0.26</c:v>
                </c:pt>
                <c:pt idx="2">
                  <c:v>0.21</c:v>
                </c:pt>
                <c:pt idx="3">
                  <c:v>0.3</c:v>
                </c:pt>
              </c:numCache>
            </c:numRef>
          </c:val>
          <c:extLst>
            <c:ext xmlns:c16="http://schemas.microsoft.com/office/drawing/2014/chart" uri="{C3380CC4-5D6E-409C-BE32-E72D297353CC}">
              <c16:uniqueId val="{00000000-CE85-E344-AE08-146CB75EFD3F}"/>
            </c:ext>
          </c:extLst>
        </c:ser>
        <c:dLbls>
          <c:showLegendKey val="0"/>
          <c:showVal val="1"/>
          <c:showCatName val="0"/>
          <c:showSerName val="0"/>
          <c:showPercent val="0"/>
          <c:showBubbleSize val="0"/>
          <c:showLeaderLines val="1"/>
        </c:dLbls>
        <c:firstSliceAng val="0"/>
        <c:holeSize val="4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BentonSans" panose="02000503000000020004" pitchFamily="2" charset="0"/>
                <a:ea typeface="+mn-ea"/>
                <a:cs typeface="+mn-cs"/>
              </a:defRPr>
            </a:pPr>
            <a:r>
              <a:rPr lang="en-US" sz="1600" dirty="0">
                <a:solidFill>
                  <a:schemeClr val="tx1"/>
                </a:solidFill>
                <a:latin typeface="BentonSans" panose="02000503000000020004" pitchFamily="2" charset="0"/>
              </a:rPr>
              <a:t>Group B</a:t>
            </a:r>
          </a:p>
        </c:rich>
      </c:tx>
      <c:layout>
        <c:manualLayout>
          <c:xMode val="edge"/>
          <c:yMode val="edge"/>
          <c:x val="0.421209380406603"/>
          <c:y val="2.3588555153944899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BentonSans" panose="02000503000000020004" pitchFamily="2" charset="0"/>
              <a:ea typeface="+mn-ea"/>
              <a:cs typeface="+mn-cs"/>
            </a:defRPr>
          </a:pPr>
          <a:endParaRPr lang="en-US"/>
        </a:p>
      </c:txPr>
    </c:title>
    <c:autoTitleDeleted val="0"/>
    <c:plotArea>
      <c:layout>
        <c:manualLayout>
          <c:layoutTarget val="inner"/>
          <c:xMode val="edge"/>
          <c:yMode val="edge"/>
          <c:x val="0.18278499436123"/>
          <c:y val="0.199222452505884"/>
          <c:w val="0.64763454179900604"/>
          <c:h val="0.80969179278098502"/>
        </c:manualLayout>
      </c:layout>
      <c:doughnutChart>
        <c:varyColors val="1"/>
        <c:ser>
          <c:idx val="0"/>
          <c:order val="0"/>
          <c:tx>
            <c:strRef>
              <c:f>Sheet1!$B$1</c:f>
              <c:strCache>
                <c:ptCount val="1"/>
                <c:pt idx="0">
                  <c:v>Sales</c:v>
                </c:pt>
              </c:strCache>
            </c:strRef>
          </c:tx>
          <c:dPt>
            <c:idx val="0"/>
            <c:bubble3D val="0"/>
            <c:spPr>
              <a:solidFill>
                <a:schemeClr val="accent4"/>
              </a:solidFill>
              <a:ln w="19050">
                <a:solidFill>
                  <a:schemeClr val="lt1"/>
                </a:solidFill>
              </a:ln>
              <a:effectLst/>
            </c:spPr>
            <c:extLst>
              <c:ext xmlns:c16="http://schemas.microsoft.com/office/drawing/2014/chart" uri="{C3380CC4-5D6E-409C-BE32-E72D297353CC}">
                <c16:uniqueId val="{00000001-11B5-C749-A6E9-EDB0690A96E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1B5-C749-A6E9-EDB0690A96E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1B5-C749-A6E9-EDB0690A96E2}"/>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7-11B5-C749-A6E9-EDB0690A96E2}"/>
              </c:ext>
            </c:extLst>
          </c:dPt>
          <c:dLbls>
            <c:dLbl>
              <c:idx val="0"/>
              <c:tx>
                <c:rich>
                  <a:bodyPr/>
                  <a:lstStyle/>
                  <a:p>
                    <a:fld id="{DF31BF7B-7483-0D4A-B20B-C3EAA22CAFA7}" type="CATEGORYNAME">
                      <a:rPr lang="en-US" sz="1400"/>
                      <a:pPr/>
                      <a:t>[CATEGORY NAME]</a:t>
                    </a:fld>
                    <a:r>
                      <a:rPr lang="en-US" baseline="0" dirty="0"/>
                      <a:t>
</a:t>
                    </a:r>
                    <a:fld id="{DCC64867-C457-254C-B7D6-D08A0DE3DC0A}" type="VALUE">
                      <a:rPr lang="en-US" baseline="0"/>
                      <a:pPr/>
                      <a:t>[VALUE]</a:t>
                    </a:fld>
                    <a:endParaRPr lang="en-US" baseline="0" dirty="0"/>
                  </a:p>
                </c:rich>
              </c:tx>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11B5-C749-A6E9-EDB0690A96E2}"/>
                </c:ext>
              </c:extLst>
            </c:dLbl>
            <c:dLbl>
              <c:idx val="1"/>
              <c:tx>
                <c:rich>
                  <a:bodyPr/>
                  <a:lstStyle/>
                  <a:p>
                    <a:fld id="{DD1EF9E2-7D75-1249-8EB5-11065D280290}" type="CATEGORYNAME">
                      <a:rPr lang="en-US" sz="1400"/>
                      <a:pPr/>
                      <a:t>[CATEGORY NAME]</a:t>
                    </a:fld>
                    <a:r>
                      <a:rPr lang="en-US" baseline="0" dirty="0"/>
                      <a:t>
</a:t>
                    </a:r>
                    <a:fld id="{2455554B-FCFE-AB47-AC4B-E416C679FBAA}" type="VALUE">
                      <a:rPr lang="en-US" baseline="0"/>
                      <a:pPr/>
                      <a:t>[VALUE]</a:t>
                    </a:fld>
                    <a:endParaRPr lang="en-US" baseline="0" dirty="0"/>
                  </a:p>
                </c:rich>
              </c:tx>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11B5-C749-A6E9-EDB0690A96E2}"/>
                </c:ext>
              </c:extLst>
            </c:dLbl>
            <c:dLbl>
              <c:idx val="2"/>
              <c:tx>
                <c:rich>
                  <a:bodyPr/>
                  <a:lstStyle/>
                  <a:p>
                    <a:fld id="{4828F1B5-0A44-0144-BB9A-E6FE444EFB1D}" type="CATEGORYNAME">
                      <a:rPr lang="en-US" sz="1400"/>
                      <a:pPr/>
                      <a:t>[CATEGORY NAME]</a:t>
                    </a:fld>
                    <a:r>
                      <a:rPr lang="en-US" baseline="0" dirty="0"/>
                      <a:t>
</a:t>
                    </a:r>
                    <a:fld id="{664E7966-74DD-654D-B911-CB26D749E215}" type="VALUE">
                      <a:rPr lang="en-US" baseline="0"/>
                      <a:pPr/>
                      <a:t>[VALUE]</a:t>
                    </a:fld>
                    <a:endParaRPr lang="en-US" baseline="0" dirty="0"/>
                  </a:p>
                </c:rich>
              </c:tx>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5-11B5-C749-A6E9-EDB0690A96E2}"/>
                </c:ext>
              </c:extLst>
            </c:dLbl>
            <c:dLbl>
              <c:idx val="3"/>
              <c:tx>
                <c:rich>
                  <a:bodyPr/>
                  <a:lstStyle/>
                  <a:p>
                    <a:fld id="{8935299F-1D47-7B4E-AA72-E828B6976051}" type="CATEGORYNAME">
                      <a:rPr lang="en-US" sz="1400"/>
                      <a:pPr/>
                      <a:t>[CATEGORY NAME]</a:t>
                    </a:fld>
                    <a:r>
                      <a:rPr lang="en-US" baseline="0" dirty="0"/>
                      <a:t>
</a:t>
                    </a:r>
                    <a:fld id="{9901667B-C35D-5645-AD97-B6BBD8EBA876}" type="VALUE">
                      <a:rPr lang="en-US" baseline="0"/>
                      <a:pPr/>
                      <a:t>[VALUE]</a:t>
                    </a:fld>
                    <a:endParaRPr lang="en-US" baseline="0" dirty="0"/>
                  </a:p>
                </c:rich>
              </c:tx>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7-11B5-C749-A6E9-EDB0690A96E2}"/>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BentonSans" panose="02000503000000020004" pitchFamily="2" charset="0"/>
                    <a:ea typeface="+mn-ea"/>
                    <a:cs typeface="+mn-cs"/>
                  </a:defRPr>
                </a:pPr>
                <a:endParaRPr lang="en-US"/>
              </a:p>
            </c:txP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Type A</c:v>
                </c:pt>
                <c:pt idx="1">
                  <c:v>Type B</c:v>
                </c:pt>
                <c:pt idx="2">
                  <c:v>Type C</c:v>
                </c:pt>
                <c:pt idx="3">
                  <c:v>Type D</c:v>
                </c:pt>
              </c:strCache>
            </c:strRef>
          </c:cat>
          <c:val>
            <c:numRef>
              <c:f>Sheet1!$B$2:$B$5</c:f>
              <c:numCache>
                <c:formatCode>0%</c:formatCode>
                <c:ptCount val="4"/>
                <c:pt idx="0">
                  <c:v>0.28999999999999998</c:v>
                </c:pt>
                <c:pt idx="1">
                  <c:v>0.36</c:v>
                </c:pt>
                <c:pt idx="2">
                  <c:v>0.2</c:v>
                </c:pt>
                <c:pt idx="3">
                  <c:v>0.15</c:v>
                </c:pt>
              </c:numCache>
            </c:numRef>
          </c:val>
          <c:extLst>
            <c:ext xmlns:c16="http://schemas.microsoft.com/office/drawing/2014/chart" uri="{C3380CC4-5D6E-409C-BE32-E72D297353CC}">
              <c16:uniqueId val="{00000008-11B5-C749-A6E9-EDB0690A96E2}"/>
            </c:ext>
          </c:extLst>
        </c:ser>
        <c:dLbls>
          <c:showLegendKey val="0"/>
          <c:showVal val="1"/>
          <c:showCatName val="0"/>
          <c:showSerName val="0"/>
          <c:showPercent val="0"/>
          <c:showBubbleSize val="0"/>
          <c:showLeaderLines val="1"/>
        </c:dLbls>
        <c:firstSliceAng val="0"/>
        <c:holeSize val="4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2779359661379"/>
          <c:y val="4.9942360215502198E-2"/>
          <c:w val="0.68855879005316101"/>
          <c:h val="0.92727766786716603"/>
        </c:manualLayout>
      </c:layout>
      <c:barChart>
        <c:barDir val="bar"/>
        <c:grouping val="clustered"/>
        <c:varyColors val="0"/>
        <c:ser>
          <c:idx val="0"/>
          <c:order val="0"/>
          <c:tx>
            <c:strRef>
              <c:f>Sheet1!$B$1</c:f>
              <c:strCache>
                <c:ptCount val="1"/>
                <c:pt idx="0">
                  <c:v>Series 1</c:v>
                </c:pt>
              </c:strCache>
            </c:strRef>
          </c:tx>
          <c:spPr>
            <a:solidFill>
              <a:schemeClr val="accent4"/>
            </a:solidFill>
            <a:ln>
              <a:noFill/>
            </a:ln>
            <a:effectLst/>
          </c:spPr>
          <c:invertIfNegative val="0"/>
          <c:dPt>
            <c:idx val="0"/>
            <c:invertIfNegative val="0"/>
            <c:bubble3D val="0"/>
            <c:spPr>
              <a:solidFill>
                <a:schemeClr val="accent4"/>
              </a:solidFill>
              <a:ln>
                <a:noFill/>
              </a:ln>
              <a:effectLst/>
            </c:spPr>
            <c:extLst>
              <c:ext xmlns:c16="http://schemas.microsoft.com/office/drawing/2014/chart" uri="{C3380CC4-5D6E-409C-BE32-E72D297353CC}">
                <c16:uniqueId val="{00000008-4E62-A542-9955-99A6656C699F}"/>
              </c:ext>
            </c:extLst>
          </c:dPt>
          <c:dPt>
            <c:idx val="1"/>
            <c:invertIfNegative val="0"/>
            <c:bubble3D val="0"/>
            <c:spPr>
              <a:solidFill>
                <a:schemeClr val="accent4"/>
              </a:solidFill>
              <a:ln>
                <a:noFill/>
              </a:ln>
              <a:effectLst/>
            </c:spPr>
            <c:extLst>
              <c:ext xmlns:c16="http://schemas.microsoft.com/office/drawing/2014/chart" uri="{C3380CC4-5D6E-409C-BE32-E72D297353CC}">
                <c16:uniqueId val="{00000007-4E62-A542-9955-99A6656C699F}"/>
              </c:ext>
            </c:extLst>
          </c:dPt>
          <c:dPt>
            <c:idx val="2"/>
            <c:invertIfNegative val="0"/>
            <c:bubble3D val="0"/>
            <c:spPr>
              <a:solidFill>
                <a:schemeClr val="accent4"/>
              </a:solidFill>
              <a:ln>
                <a:noFill/>
              </a:ln>
              <a:effectLst/>
            </c:spPr>
            <c:extLst>
              <c:ext xmlns:c16="http://schemas.microsoft.com/office/drawing/2014/chart" uri="{C3380CC4-5D6E-409C-BE32-E72D297353CC}">
                <c16:uniqueId val="{00000006-4E62-A542-9955-99A6656C699F}"/>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5-4E62-A542-9955-99A6656C699F}"/>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4-4E62-A542-9955-99A6656C699F}"/>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3-4E62-A542-9955-99A6656C699F}"/>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E62-A542-9955-99A6656C699F}"/>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E62-A542-9955-99A6656C699F}"/>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E62-A542-9955-99A6656C699F}"/>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E62-A542-9955-99A6656C699F}"/>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E62-A542-9955-99A6656C699F}"/>
                </c:ext>
              </c:extLst>
            </c:dLbl>
            <c:dLbl>
              <c:idx val="5"/>
              <c:layout>
                <c:manualLayout>
                  <c:x val="0"/>
                  <c:y val="0"/>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9-4E62-A542-9955-99A6656C699F}"/>
                </c:ext>
              </c:extLst>
            </c:dLbl>
            <c:dLbl>
              <c:idx val="6"/>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E62-A542-9955-99A6656C699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BentonSans" panose="02000503000000020004" pitchFamily="2" charset="0"/>
                    <a:ea typeface="+mn-ea"/>
                    <a:cs typeface="+mn-cs"/>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Answer A</c:v>
                </c:pt>
                <c:pt idx="1">
                  <c:v>Answer B</c:v>
                </c:pt>
                <c:pt idx="2">
                  <c:v>Answer C</c:v>
                </c:pt>
                <c:pt idx="3">
                  <c:v>Answer D</c:v>
                </c:pt>
                <c:pt idx="4">
                  <c:v>Answer E</c:v>
                </c:pt>
                <c:pt idx="5">
                  <c:v>Answer F</c:v>
                </c:pt>
              </c:strCache>
            </c:strRef>
          </c:cat>
          <c:val>
            <c:numRef>
              <c:f>Sheet1!$B$2:$B$7</c:f>
              <c:numCache>
                <c:formatCode>General</c:formatCode>
                <c:ptCount val="6"/>
                <c:pt idx="0">
                  <c:v>2.79</c:v>
                </c:pt>
                <c:pt idx="1">
                  <c:v>2.74</c:v>
                </c:pt>
                <c:pt idx="2">
                  <c:v>2.5499999999999998</c:v>
                </c:pt>
                <c:pt idx="3">
                  <c:v>2.06</c:v>
                </c:pt>
                <c:pt idx="4">
                  <c:v>2.0099999999999998</c:v>
                </c:pt>
                <c:pt idx="5">
                  <c:v>1.77</c:v>
                </c:pt>
              </c:numCache>
            </c:numRef>
          </c:val>
          <c:extLst>
            <c:ext xmlns:c16="http://schemas.microsoft.com/office/drawing/2014/chart" uri="{C3380CC4-5D6E-409C-BE32-E72D297353CC}">
              <c16:uniqueId val="{00000000-4E62-A542-9955-99A6656C699F}"/>
            </c:ext>
          </c:extLst>
        </c:ser>
        <c:dLbls>
          <c:showLegendKey val="0"/>
          <c:showVal val="1"/>
          <c:showCatName val="0"/>
          <c:showSerName val="0"/>
          <c:showPercent val="0"/>
          <c:showBubbleSize val="0"/>
        </c:dLbls>
        <c:gapWidth val="219"/>
        <c:axId val="2134248480"/>
        <c:axId val="2134633248"/>
      </c:barChart>
      <c:catAx>
        <c:axId val="213424848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BentonSans" panose="02000503000000020004" pitchFamily="2" charset="0"/>
                <a:ea typeface="+mn-ea"/>
                <a:cs typeface="+mn-cs"/>
              </a:defRPr>
            </a:pPr>
            <a:endParaRPr lang="en-US"/>
          </a:p>
        </c:txPr>
        <c:crossAx val="2134633248"/>
        <c:crosses val="autoZero"/>
        <c:auto val="1"/>
        <c:lblAlgn val="ctr"/>
        <c:lblOffset val="100"/>
        <c:noMultiLvlLbl val="0"/>
      </c:catAx>
      <c:valAx>
        <c:axId val="2134633248"/>
        <c:scaling>
          <c:orientation val="minMax"/>
        </c:scaling>
        <c:delete val="1"/>
        <c:axPos val="t"/>
        <c:numFmt formatCode="General" sourceLinked="1"/>
        <c:majorTickMark val="none"/>
        <c:minorTickMark val="none"/>
        <c:tickLblPos val="nextTo"/>
        <c:crossAx val="21342484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43081174554892"/>
          <c:y val="0"/>
          <c:w val="0.54581088552826706"/>
          <c:h val="0.9635063763268451"/>
        </c:manualLayout>
      </c:layout>
      <c:doughnutChart>
        <c:varyColors val="1"/>
        <c:ser>
          <c:idx val="0"/>
          <c:order val="0"/>
          <c:tx>
            <c:strRef>
              <c:f>Sheet1!$B$1</c:f>
              <c:strCache>
                <c:ptCount val="1"/>
                <c:pt idx="0">
                  <c:v>Column1</c:v>
                </c:pt>
              </c:strCache>
            </c:strRef>
          </c:tx>
          <c:dPt>
            <c:idx val="0"/>
            <c:bubble3D val="0"/>
            <c:spPr>
              <a:solidFill>
                <a:srgbClr val="22BDB9"/>
              </a:solidFill>
              <a:ln w="19050">
                <a:solidFill>
                  <a:schemeClr val="lt1"/>
                </a:solidFill>
              </a:ln>
              <a:effectLst/>
            </c:spPr>
            <c:extLst>
              <c:ext xmlns:c16="http://schemas.microsoft.com/office/drawing/2014/chart" uri="{C3380CC4-5D6E-409C-BE32-E72D297353CC}">
                <c16:uniqueId val="{00000001-8811-6C4E-895C-A03BF0A6A06A}"/>
              </c:ext>
            </c:extLst>
          </c:dPt>
          <c:dPt>
            <c:idx val="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3-8811-6C4E-895C-A03BF0A6A06A}"/>
              </c:ext>
            </c:extLst>
          </c:dPt>
          <c:cat>
            <c:numRef>
              <c:f>Sheet1!$A$2:$A$3</c:f>
              <c:numCache>
                <c:formatCode>General</c:formatCode>
                <c:ptCount val="2"/>
              </c:numCache>
            </c:numRef>
          </c:cat>
          <c:val>
            <c:numRef>
              <c:f>Sheet1!$B$2:$B$3</c:f>
              <c:numCache>
                <c:formatCode>0.0%</c:formatCode>
                <c:ptCount val="2"/>
                <c:pt idx="0" formatCode="0%">
                  <c:v>0.39</c:v>
                </c:pt>
                <c:pt idx="1">
                  <c:v>0.61</c:v>
                </c:pt>
              </c:numCache>
            </c:numRef>
          </c:val>
          <c:extLst>
            <c:ext xmlns:c16="http://schemas.microsoft.com/office/drawing/2014/chart" uri="{C3380CC4-5D6E-409C-BE32-E72D297353CC}">
              <c16:uniqueId val="{00000004-8811-6C4E-895C-A03BF0A6A06A}"/>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2679285931694"/>
          <c:y val="5.1795816599867893E-2"/>
          <c:w val="0.74963796432511998"/>
          <c:h val="0.94820418340013202"/>
        </c:manualLayout>
      </c:layout>
      <c:barChart>
        <c:barDir val="bar"/>
        <c:grouping val="clustered"/>
        <c:varyColors val="0"/>
        <c:ser>
          <c:idx val="0"/>
          <c:order val="0"/>
          <c:tx>
            <c:strRef>
              <c:f>Sheet1!$B$1</c:f>
              <c:strCache>
                <c:ptCount val="1"/>
                <c:pt idx="0">
                  <c:v>Series 1</c:v>
                </c:pt>
              </c:strCache>
            </c:strRef>
          </c:tx>
          <c:spPr>
            <a:solidFill>
              <a:schemeClr val="accent4"/>
            </a:solidFill>
            <a:ln>
              <a:noFill/>
            </a:ln>
            <a:effectLst/>
          </c:spPr>
          <c:invertIfNegative val="0"/>
          <c:dPt>
            <c:idx val="0"/>
            <c:invertIfNegative val="0"/>
            <c:bubble3D val="0"/>
            <c:spPr>
              <a:solidFill>
                <a:schemeClr val="accent4"/>
              </a:solidFill>
              <a:ln>
                <a:noFill/>
              </a:ln>
              <a:effectLst/>
            </c:spPr>
            <c:extLst>
              <c:ext xmlns:c16="http://schemas.microsoft.com/office/drawing/2014/chart" uri="{C3380CC4-5D6E-409C-BE32-E72D297353CC}">
                <c16:uniqueId val="{00000006-05CD-1F42-8C18-F05290D359FE}"/>
              </c:ext>
            </c:extLst>
          </c:dPt>
          <c:dPt>
            <c:idx val="1"/>
            <c:invertIfNegative val="0"/>
            <c:bubble3D val="0"/>
            <c:spPr>
              <a:solidFill>
                <a:schemeClr val="accent4"/>
              </a:solidFill>
              <a:ln>
                <a:noFill/>
              </a:ln>
              <a:effectLst/>
            </c:spPr>
            <c:extLst>
              <c:ext xmlns:c16="http://schemas.microsoft.com/office/drawing/2014/chart" uri="{C3380CC4-5D6E-409C-BE32-E72D297353CC}">
                <c16:uniqueId val="{00000005-05CD-1F42-8C18-F05290D359FE}"/>
              </c:ext>
            </c:extLst>
          </c:dPt>
          <c:dPt>
            <c:idx val="2"/>
            <c:invertIfNegative val="0"/>
            <c:bubble3D val="0"/>
            <c:spPr>
              <a:solidFill>
                <a:schemeClr val="accent4"/>
              </a:solidFill>
              <a:ln>
                <a:noFill/>
              </a:ln>
              <a:effectLst/>
            </c:spPr>
            <c:extLst>
              <c:ext xmlns:c16="http://schemas.microsoft.com/office/drawing/2014/chart" uri="{C3380CC4-5D6E-409C-BE32-E72D297353CC}">
                <c16:uniqueId val="{00000004-05CD-1F42-8C18-F05290D359FE}"/>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3-05CD-1F42-8C18-F05290D359FE}"/>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5CD-1F42-8C18-F05290D359FE}"/>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5CD-1F42-8C18-F05290D359FE}"/>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5CD-1F42-8C18-F05290D359FE}"/>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5CD-1F42-8C18-F05290D359FE}"/>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5CD-1F42-8C18-F05290D359FE}"/>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BentonSans" panose="02000503000000020004" pitchFamily="2" charset="0"/>
                    <a:ea typeface="+mn-ea"/>
                    <a:cs typeface="+mn-cs"/>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Not well at all</c:v>
                </c:pt>
                <c:pt idx="1">
                  <c:v>Slightly well</c:v>
                </c:pt>
                <c:pt idx="2">
                  <c:v>Moderately well</c:v>
                </c:pt>
                <c:pt idx="3">
                  <c:v>Very well</c:v>
                </c:pt>
                <c:pt idx="4">
                  <c:v>Extremely well</c:v>
                </c:pt>
                <c:pt idx="5">
                  <c:v>Top 2 Box (extremely/very well)</c:v>
                </c:pt>
              </c:strCache>
            </c:strRef>
          </c:cat>
          <c:val>
            <c:numRef>
              <c:f>Sheet1!$B$2:$B$7</c:f>
              <c:numCache>
                <c:formatCode>0%</c:formatCode>
                <c:ptCount val="6"/>
                <c:pt idx="0">
                  <c:v>2.69E-2</c:v>
                </c:pt>
                <c:pt idx="1">
                  <c:v>3.5900000000000001E-2</c:v>
                </c:pt>
                <c:pt idx="2">
                  <c:v>0.26029999999999998</c:v>
                </c:pt>
                <c:pt idx="3">
                  <c:v>0.36449999999999999</c:v>
                </c:pt>
                <c:pt idx="4">
                  <c:v>0.31240000000000001</c:v>
                </c:pt>
                <c:pt idx="5">
                  <c:v>0.67</c:v>
                </c:pt>
              </c:numCache>
            </c:numRef>
          </c:val>
          <c:extLst>
            <c:ext xmlns:c16="http://schemas.microsoft.com/office/drawing/2014/chart" uri="{C3380CC4-5D6E-409C-BE32-E72D297353CC}">
              <c16:uniqueId val="{00000000-05CD-1F42-8C18-F05290D359FE}"/>
            </c:ext>
          </c:extLst>
        </c:ser>
        <c:dLbls>
          <c:showLegendKey val="0"/>
          <c:showVal val="1"/>
          <c:showCatName val="0"/>
          <c:showSerName val="0"/>
          <c:showPercent val="0"/>
          <c:showBubbleSize val="0"/>
        </c:dLbls>
        <c:gapWidth val="182"/>
        <c:axId val="2134485168"/>
        <c:axId val="2131843072"/>
      </c:barChart>
      <c:catAx>
        <c:axId val="2134485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BentonSans" panose="02000503000000020004" pitchFamily="2" charset="0"/>
                <a:ea typeface="+mn-ea"/>
                <a:cs typeface="+mn-cs"/>
              </a:defRPr>
            </a:pPr>
            <a:endParaRPr lang="en-US"/>
          </a:p>
        </c:txPr>
        <c:crossAx val="2131843072"/>
        <c:crosses val="autoZero"/>
        <c:auto val="1"/>
        <c:lblAlgn val="ctr"/>
        <c:lblOffset val="100"/>
        <c:noMultiLvlLbl val="0"/>
      </c:catAx>
      <c:valAx>
        <c:axId val="2131843072"/>
        <c:scaling>
          <c:orientation val="minMax"/>
        </c:scaling>
        <c:delete val="1"/>
        <c:axPos val="b"/>
        <c:numFmt formatCode="0%" sourceLinked="1"/>
        <c:majorTickMark val="none"/>
        <c:minorTickMark val="none"/>
        <c:tickLblPos val="nextTo"/>
        <c:crossAx val="2134485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436375129768E-2"/>
          <c:y val="3.7948055983840698E-2"/>
          <c:w val="0.95512724974046403"/>
          <c:h val="0.71237655337121097"/>
        </c:manualLayout>
      </c:layout>
      <c:barChart>
        <c:barDir val="col"/>
        <c:grouping val="clustered"/>
        <c:varyColors val="0"/>
        <c:ser>
          <c:idx val="0"/>
          <c:order val="0"/>
          <c:tx>
            <c:strRef>
              <c:f>Sheet1!$B$1</c:f>
              <c:strCache>
                <c:ptCount val="1"/>
                <c:pt idx="0">
                  <c:v>Type 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2"/>
                    </a:solidFill>
                    <a:latin typeface="BentonSans" panose="02000503000000020004" pitchFamily="2" charset="0"/>
                    <a:ea typeface="+mn-ea"/>
                    <a:cs typeface="+mn-cs"/>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Answer A</c:v>
                </c:pt>
                <c:pt idx="1">
                  <c:v>Answer B</c:v>
                </c:pt>
                <c:pt idx="2">
                  <c:v>Answer C</c:v>
                </c:pt>
                <c:pt idx="3">
                  <c:v>Answer D</c:v>
                </c:pt>
                <c:pt idx="4">
                  <c:v>Answer E</c:v>
                </c:pt>
                <c:pt idx="5">
                  <c:v>Answer F</c:v>
                </c:pt>
              </c:strCache>
            </c:strRef>
          </c:cat>
          <c:val>
            <c:numRef>
              <c:f>Sheet1!$B$2:$B$7</c:f>
              <c:numCache>
                <c:formatCode>0%</c:formatCode>
                <c:ptCount val="6"/>
                <c:pt idx="0">
                  <c:v>0.32</c:v>
                </c:pt>
                <c:pt idx="1">
                  <c:v>0.46</c:v>
                </c:pt>
                <c:pt idx="2">
                  <c:v>0.72</c:v>
                </c:pt>
                <c:pt idx="3">
                  <c:v>0.7</c:v>
                </c:pt>
                <c:pt idx="4">
                  <c:v>0.5</c:v>
                </c:pt>
                <c:pt idx="5">
                  <c:v>0.7</c:v>
                </c:pt>
              </c:numCache>
            </c:numRef>
          </c:val>
          <c:extLst>
            <c:ext xmlns:c16="http://schemas.microsoft.com/office/drawing/2014/chart" uri="{C3380CC4-5D6E-409C-BE32-E72D297353CC}">
              <c16:uniqueId val="{00000000-758B-4443-BB29-871EAA12B753}"/>
            </c:ext>
          </c:extLst>
        </c:ser>
        <c:ser>
          <c:idx val="1"/>
          <c:order val="1"/>
          <c:tx>
            <c:strRef>
              <c:f>Sheet1!$C$1</c:f>
              <c:strCache>
                <c:ptCount val="1"/>
                <c:pt idx="0">
                  <c:v>Type B</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1"/>
                    </a:solidFill>
                    <a:latin typeface="BentonSans" panose="02000503000000020004"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Answer A</c:v>
                </c:pt>
                <c:pt idx="1">
                  <c:v>Answer B</c:v>
                </c:pt>
                <c:pt idx="2">
                  <c:v>Answer C</c:v>
                </c:pt>
                <c:pt idx="3">
                  <c:v>Answer D</c:v>
                </c:pt>
                <c:pt idx="4">
                  <c:v>Answer E</c:v>
                </c:pt>
                <c:pt idx="5">
                  <c:v>Answer F</c:v>
                </c:pt>
              </c:strCache>
            </c:strRef>
          </c:cat>
          <c:val>
            <c:numRef>
              <c:f>Sheet1!$C$2:$C$7</c:f>
              <c:numCache>
                <c:formatCode>0%</c:formatCode>
                <c:ptCount val="6"/>
                <c:pt idx="0">
                  <c:v>0.39118065433854898</c:v>
                </c:pt>
                <c:pt idx="1">
                  <c:v>0.29725609756097598</c:v>
                </c:pt>
                <c:pt idx="2">
                  <c:v>7.4736842105263199E-2</c:v>
                </c:pt>
                <c:pt idx="3">
                  <c:v>9.0588235294117594E-2</c:v>
                </c:pt>
                <c:pt idx="4">
                  <c:v>0.25603864734299497</c:v>
                </c:pt>
                <c:pt idx="5">
                  <c:v>0.162162162162162</c:v>
                </c:pt>
              </c:numCache>
            </c:numRef>
          </c:val>
          <c:extLst>
            <c:ext xmlns:c16="http://schemas.microsoft.com/office/drawing/2014/chart" uri="{C3380CC4-5D6E-409C-BE32-E72D297353CC}">
              <c16:uniqueId val="{00000001-758B-4443-BB29-871EAA12B753}"/>
            </c:ext>
          </c:extLst>
        </c:ser>
        <c:ser>
          <c:idx val="2"/>
          <c:order val="2"/>
          <c:tx>
            <c:strRef>
              <c:f>Sheet1!$D$1</c:f>
              <c:strCache>
                <c:ptCount val="1"/>
                <c:pt idx="0">
                  <c:v>Type C</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BentonSans" panose="02000503000000020004"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Answer A</c:v>
                </c:pt>
                <c:pt idx="1">
                  <c:v>Answer B</c:v>
                </c:pt>
                <c:pt idx="2">
                  <c:v>Answer C</c:v>
                </c:pt>
                <c:pt idx="3">
                  <c:v>Answer D</c:v>
                </c:pt>
                <c:pt idx="4">
                  <c:v>Answer E</c:v>
                </c:pt>
                <c:pt idx="5">
                  <c:v>Answer F</c:v>
                </c:pt>
              </c:strCache>
            </c:strRef>
          </c:cat>
          <c:val>
            <c:numRef>
              <c:f>Sheet1!$D$2:$D$7</c:f>
              <c:numCache>
                <c:formatCode>0%</c:formatCode>
                <c:ptCount val="6"/>
                <c:pt idx="0">
                  <c:v>0.28165007112375501</c:v>
                </c:pt>
                <c:pt idx="1">
                  <c:v>0.23323170731707299</c:v>
                </c:pt>
                <c:pt idx="2">
                  <c:v>0.19578947368421101</c:v>
                </c:pt>
                <c:pt idx="3">
                  <c:v>0.19764705882352901</c:v>
                </c:pt>
                <c:pt idx="4">
                  <c:v>0.21256038647343001</c:v>
                </c:pt>
                <c:pt idx="5">
                  <c:v>0.135135135135135</c:v>
                </c:pt>
              </c:numCache>
            </c:numRef>
          </c:val>
          <c:extLst>
            <c:ext xmlns:c16="http://schemas.microsoft.com/office/drawing/2014/chart" uri="{C3380CC4-5D6E-409C-BE32-E72D297353CC}">
              <c16:uniqueId val="{00000002-758B-4443-BB29-871EAA12B753}"/>
            </c:ext>
          </c:extLst>
        </c:ser>
        <c:dLbls>
          <c:showLegendKey val="0"/>
          <c:showVal val="1"/>
          <c:showCatName val="0"/>
          <c:showSerName val="0"/>
          <c:showPercent val="0"/>
          <c:showBubbleSize val="0"/>
        </c:dLbls>
        <c:gapWidth val="219"/>
        <c:overlap val="-27"/>
        <c:axId val="2121421024"/>
        <c:axId val="2130335872"/>
      </c:barChart>
      <c:catAx>
        <c:axId val="2121421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BentonSans" panose="02000503000000020004" pitchFamily="2" charset="0"/>
                <a:ea typeface="+mn-ea"/>
                <a:cs typeface="+mn-cs"/>
              </a:defRPr>
            </a:pPr>
            <a:endParaRPr lang="en-US"/>
          </a:p>
        </c:txPr>
        <c:crossAx val="2130335872"/>
        <c:crosses val="autoZero"/>
        <c:auto val="1"/>
        <c:lblAlgn val="ctr"/>
        <c:lblOffset val="100"/>
        <c:noMultiLvlLbl val="0"/>
      </c:catAx>
      <c:valAx>
        <c:axId val="2130335872"/>
        <c:scaling>
          <c:orientation val="minMax"/>
        </c:scaling>
        <c:delete val="1"/>
        <c:axPos val="l"/>
        <c:numFmt formatCode="0%" sourceLinked="1"/>
        <c:majorTickMark val="none"/>
        <c:minorTickMark val="none"/>
        <c:tickLblPos val="nextTo"/>
        <c:crossAx val="21214210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BentonSans" panose="02000503000000020004"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chemeClr val="accent1"/>
            </a:solidFill>
            <a:ln>
              <a:noFill/>
            </a:ln>
            <a:effectLst/>
          </c:spPr>
          <c:invertIfNegative val="0"/>
          <c:dPt>
            <c:idx val="1"/>
            <c:invertIfNegative val="0"/>
            <c:bubble3D val="0"/>
            <c:spPr>
              <a:solidFill>
                <a:schemeClr val="accent6"/>
              </a:solidFill>
              <a:ln>
                <a:noFill/>
              </a:ln>
              <a:effectLst/>
            </c:spPr>
            <c:extLst>
              <c:ext xmlns:c16="http://schemas.microsoft.com/office/drawing/2014/chart" uri="{C3380CC4-5D6E-409C-BE32-E72D297353CC}">
                <c16:uniqueId val="{00000003-A385-7749-BCF1-1192EA53CF42}"/>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4-A385-7749-BCF1-1192EA53CF42}"/>
              </c:ext>
            </c:extLst>
          </c:dPt>
          <c:dPt>
            <c:idx val="3"/>
            <c:invertIfNegative val="0"/>
            <c:bubble3D val="0"/>
            <c:spPr>
              <a:solidFill>
                <a:schemeClr val="accent3"/>
              </a:solidFill>
              <a:ln>
                <a:noFill/>
              </a:ln>
              <a:effectLst/>
            </c:spPr>
            <c:extLst>
              <c:ext xmlns:c16="http://schemas.microsoft.com/office/drawing/2014/chart" uri="{C3380CC4-5D6E-409C-BE32-E72D297353CC}">
                <c16:uniqueId val="{00000005-A385-7749-BCF1-1192EA53CF42}"/>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6-A385-7749-BCF1-1192EA53CF42}"/>
              </c:ext>
            </c:extLst>
          </c:dPt>
          <c:dLbls>
            <c:dLbl>
              <c:idx val="3"/>
              <c:layout>
                <c:manualLayout>
                  <c:x val="0"/>
                  <c:y val="0.12320322285248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385-7749-BCF1-1192EA53CF42}"/>
                </c:ext>
              </c:extLst>
            </c:dLbl>
            <c:dLbl>
              <c:idx val="4"/>
              <c:layout>
                <c:manualLayout>
                  <c:x val="0"/>
                  <c:y val="0.1102686191524720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385-7749-BCF1-1192EA53CF42}"/>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Topic A</c:v>
                </c:pt>
                <c:pt idx="1">
                  <c:v>Topic B</c:v>
                </c:pt>
                <c:pt idx="2">
                  <c:v>Topic C</c:v>
                </c:pt>
                <c:pt idx="3">
                  <c:v>Topic D</c:v>
                </c:pt>
                <c:pt idx="4">
                  <c:v>Topic E</c:v>
                </c:pt>
              </c:strCache>
            </c:strRef>
          </c:cat>
          <c:val>
            <c:numRef>
              <c:f>Sheet1!$B$2:$B$6</c:f>
              <c:numCache>
                <c:formatCode>0%</c:formatCode>
                <c:ptCount val="5"/>
                <c:pt idx="0">
                  <c:v>0.56999999999999995</c:v>
                </c:pt>
                <c:pt idx="1">
                  <c:v>0.22</c:v>
                </c:pt>
                <c:pt idx="2">
                  <c:v>0.1</c:v>
                </c:pt>
                <c:pt idx="3">
                  <c:v>0.09</c:v>
                </c:pt>
                <c:pt idx="4">
                  <c:v>0.08</c:v>
                </c:pt>
              </c:numCache>
            </c:numRef>
          </c:val>
          <c:extLst>
            <c:ext xmlns:c16="http://schemas.microsoft.com/office/drawing/2014/chart" uri="{C3380CC4-5D6E-409C-BE32-E72D297353CC}">
              <c16:uniqueId val="{00000000-A385-7749-BCF1-1192EA53CF42}"/>
            </c:ext>
          </c:extLst>
        </c:ser>
        <c:dLbls>
          <c:dLblPos val="ctr"/>
          <c:showLegendKey val="0"/>
          <c:showVal val="1"/>
          <c:showCatName val="0"/>
          <c:showSerName val="0"/>
          <c:showPercent val="0"/>
          <c:showBubbleSize val="0"/>
        </c:dLbls>
        <c:gapWidth val="219"/>
        <c:overlap val="-27"/>
        <c:axId val="-2146111280"/>
        <c:axId val="-2146114784"/>
      </c:barChart>
      <c:catAx>
        <c:axId val="-2146111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BentonSans" panose="02000503000000020004" pitchFamily="2" charset="0"/>
                <a:ea typeface="+mn-ea"/>
                <a:cs typeface="+mn-cs"/>
              </a:defRPr>
            </a:pPr>
            <a:endParaRPr lang="en-US"/>
          </a:p>
        </c:txPr>
        <c:crossAx val="-2146114784"/>
        <c:crosses val="autoZero"/>
        <c:auto val="1"/>
        <c:lblAlgn val="ctr"/>
        <c:lblOffset val="100"/>
        <c:noMultiLvlLbl val="0"/>
      </c:catAx>
      <c:valAx>
        <c:axId val="-2146114784"/>
        <c:scaling>
          <c:orientation val="minMax"/>
        </c:scaling>
        <c:delete val="1"/>
        <c:axPos val="l"/>
        <c:numFmt formatCode="0%" sourceLinked="1"/>
        <c:majorTickMark val="none"/>
        <c:minorTickMark val="none"/>
        <c:tickLblPos val="nextTo"/>
        <c:crossAx val="-2146111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4"/>
            </a:solidFill>
            <a:ln>
              <a:noFill/>
            </a:ln>
            <a:effectLst/>
          </c:spPr>
          <c:invertIfNegative val="0"/>
          <c:dPt>
            <c:idx val="0"/>
            <c:invertIfNegative val="0"/>
            <c:bubble3D val="0"/>
            <c:spPr>
              <a:solidFill>
                <a:schemeClr val="accent4"/>
              </a:solidFill>
              <a:ln>
                <a:noFill/>
              </a:ln>
              <a:effectLst/>
            </c:spPr>
            <c:extLst>
              <c:ext xmlns:c16="http://schemas.microsoft.com/office/drawing/2014/chart" uri="{C3380CC4-5D6E-409C-BE32-E72D297353CC}">
                <c16:uniqueId val="{00000001-F63E-D545-9A85-DEBC8C6A269A}"/>
              </c:ext>
            </c:extLst>
          </c:dPt>
          <c:dPt>
            <c:idx val="1"/>
            <c:invertIfNegative val="0"/>
            <c:bubble3D val="0"/>
            <c:spPr>
              <a:solidFill>
                <a:schemeClr val="accent4"/>
              </a:solidFill>
              <a:ln>
                <a:noFill/>
              </a:ln>
              <a:effectLst/>
            </c:spPr>
            <c:extLst>
              <c:ext xmlns:c16="http://schemas.microsoft.com/office/drawing/2014/chart" uri="{C3380CC4-5D6E-409C-BE32-E72D297353CC}">
                <c16:uniqueId val="{00000003-F63E-D545-9A85-DEBC8C6A269A}"/>
              </c:ext>
            </c:extLst>
          </c:dPt>
          <c:dPt>
            <c:idx val="2"/>
            <c:invertIfNegative val="0"/>
            <c:bubble3D val="0"/>
            <c:spPr>
              <a:solidFill>
                <a:schemeClr val="accent4"/>
              </a:solidFill>
              <a:ln>
                <a:noFill/>
              </a:ln>
              <a:effectLst/>
            </c:spPr>
            <c:extLst>
              <c:ext xmlns:c16="http://schemas.microsoft.com/office/drawing/2014/chart" uri="{C3380CC4-5D6E-409C-BE32-E72D297353CC}">
                <c16:uniqueId val="{00000005-F63E-D545-9A85-DEBC8C6A269A}"/>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7-F63E-D545-9A85-DEBC8C6A269A}"/>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9-F63E-D545-9A85-DEBC8C6A269A}"/>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F-F63E-D545-9A85-DEBC8C6A269A}"/>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E-F63E-D545-9A85-DEBC8C6A269A}"/>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D-F63E-D545-9A85-DEBC8C6A269A}"/>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C-F63E-D545-9A85-DEBC8C6A269A}"/>
              </c:ext>
            </c:extLst>
          </c:dPt>
          <c:dPt>
            <c:idx val="9"/>
            <c:invertIfNegative val="0"/>
            <c:bubble3D val="0"/>
            <c:spPr>
              <a:solidFill>
                <a:schemeClr val="accent4"/>
              </a:solidFill>
              <a:ln>
                <a:noFill/>
              </a:ln>
              <a:effectLst/>
            </c:spPr>
            <c:extLst>
              <c:ext xmlns:c16="http://schemas.microsoft.com/office/drawing/2014/chart" uri="{C3380CC4-5D6E-409C-BE32-E72D297353CC}">
                <c16:uniqueId val="{0000000B-F63E-D545-9A85-DEBC8C6A269A}"/>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BentonSans" panose="02000503000000020004"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Something else</c:v>
                </c:pt>
                <c:pt idx="1">
                  <c:v>Example 7</c:v>
                </c:pt>
                <c:pt idx="2">
                  <c:v>Example 6</c:v>
                </c:pt>
                <c:pt idx="3">
                  <c:v>Example 5</c:v>
                </c:pt>
                <c:pt idx="4">
                  <c:v>Example 4</c:v>
                </c:pt>
                <c:pt idx="5">
                  <c:v>Example 3</c:v>
                </c:pt>
                <c:pt idx="6">
                  <c:v>Example 2</c:v>
                </c:pt>
                <c:pt idx="7">
                  <c:v>Example 1</c:v>
                </c:pt>
                <c:pt idx="8">
                  <c:v>Example 0</c:v>
                </c:pt>
                <c:pt idx="9">
                  <c:v>Example 999</c:v>
                </c:pt>
              </c:strCache>
            </c:strRef>
          </c:cat>
          <c:val>
            <c:numRef>
              <c:f>Sheet1!$B$2:$B$11</c:f>
              <c:numCache>
                <c:formatCode>0%</c:formatCode>
                <c:ptCount val="10"/>
                <c:pt idx="0">
                  <c:v>2.3300000000000001E-2</c:v>
                </c:pt>
                <c:pt idx="1">
                  <c:v>0.20549999999999999</c:v>
                </c:pt>
                <c:pt idx="2">
                  <c:v>0.21190000000000001</c:v>
                </c:pt>
                <c:pt idx="3">
                  <c:v>0.21609999999999999</c:v>
                </c:pt>
                <c:pt idx="4">
                  <c:v>0.23519999999999999</c:v>
                </c:pt>
                <c:pt idx="5">
                  <c:v>0.24579999999999999</c:v>
                </c:pt>
                <c:pt idx="6">
                  <c:v>0.28179999999999999</c:v>
                </c:pt>
                <c:pt idx="7">
                  <c:v>0.29659999999999997</c:v>
                </c:pt>
                <c:pt idx="8">
                  <c:v>0.48309999999999997</c:v>
                </c:pt>
                <c:pt idx="9">
                  <c:v>0.51910000000000001</c:v>
                </c:pt>
              </c:numCache>
            </c:numRef>
          </c:val>
          <c:extLst>
            <c:ext xmlns:c16="http://schemas.microsoft.com/office/drawing/2014/chart" uri="{C3380CC4-5D6E-409C-BE32-E72D297353CC}">
              <c16:uniqueId val="{0000000A-F63E-D545-9A85-DEBC8C6A269A}"/>
            </c:ext>
          </c:extLst>
        </c:ser>
        <c:dLbls>
          <c:dLblPos val="inEnd"/>
          <c:showLegendKey val="0"/>
          <c:showVal val="1"/>
          <c:showCatName val="0"/>
          <c:showSerName val="0"/>
          <c:showPercent val="0"/>
          <c:showBubbleSize val="0"/>
        </c:dLbls>
        <c:gapWidth val="58"/>
        <c:axId val="2136167920"/>
        <c:axId val="2136164848"/>
      </c:barChart>
      <c:catAx>
        <c:axId val="2136167920"/>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000" b="0" i="0" u="none" strike="noStrike" kern="1200" baseline="0">
                <a:solidFill>
                  <a:schemeClr val="tx1"/>
                </a:solidFill>
                <a:latin typeface="BentonSans" panose="02000503000000020004" pitchFamily="2" charset="0"/>
                <a:ea typeface="+mn-ea"/>
                <a:cs typeface="+mn-cs"/>
              </a:defRPr>
            </a:pPr>
            <a:endParaRPr lang="en-US"/>
          </a:p>
        </c:txPr>
        <c:crossAx val="2136164848"/>
        <c:crosses val="autoZero"/>
        <c:auto val="1"/>
        <c:lblAlgn val="ctr"/>
        <c:lblOffset val="400"/>
        <c:noMultiLvlLbl val="0"/>
      </c:catAx>
      <c:valAx>
        <c:axId val="2136164848"/>
        <c:scaling>
          <c:orientation val="minMax"/>
        </c:scaling>
        <c:delete val="1"/>
        <c:axPos val="b"/>
        <c:numFmt formatCode="0%" sourceLinked="1"/>
        <c:majorTickMark val="none"/>
        <c:minorTickMark val="none"/>
        <c:tickLblPos val="nextTo"/>
        <c:crossAx val="2136167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934A-E54A-B5FA-4828829FD2E6}"/>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934A-E54A-B5FA-4828829FD2E6}"/>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934A-E54A-B5FA-4828829FD2E6}"/>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934A-E54A-B5FA-4828829FD2E6}"/>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9-934A-E54A-B5FA-4828829FD2E6}"/>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B-934A-E54A-B5FA-4828829FD2E6}"/>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934A-E54A-B5FA-4828829FD2E6}"/>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F-934A-E54A-B5FA-4828829FD2E6}"/>
              </c:ext>
            </c:extLst>
          </c:dPt>
          <c:dPt>
            <c:idx val="8"/>
            <c:invertIfNegative val="0"/>
            <c:bubble3D val="0"/>
            <c:spPr>
              <a:solidFill>
                <a:schemeClr val="accent1"/>
              </a:solidFill>
              <a:ln>
                <a:noFill/>
              </a:ln>
              <a:effectLst/>
            </c:spPr>
            <c:extLst>
              <c:ext xmlns:c16="http://schemas.microsoft.com/office/drawing/2014/chart" uri="{C3380CC4-5D6E-409C-BE32-E72D297353CC}">
                <c16:uniqueId val="{00000011-934A-E54A-B5FA-4828829FD2E6}"/>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3-934A-E54A-B5FA-4828829FD2E6}"/>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1"/>
                    </a:solidFill>
                    <a:latin typeface="BentonSans" panose="02000503000000020004"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Something else</c:v>
                </c:pt>
                <c:pt idx="1">
                  <c:v>Clothing design/tailoring</c:v>
                </c:pt>
                <c:pt idx="2">
                  <c:v>Catering/food services</c:v>
                </c:pt>
                <c:pt idx="3">
                  <c:v>Decorating/design</c:v>
                </c:pt>
                <c:pt idx="4">
                  <c:v>Floral design</c:v>
                </c:pt>
                <c:pt idx="5">
                  <c:v>Event/wedding planning</c:v>
                </c:pt>
                <c:pt idx="6">
                  <c:v>Videography</c:v>
                </c:pt>
                <c:pt idx="7">
                  <c:v>Photography</c:v>
                </c:pt>
                <c:pt idx="8">
                  <c:v>Live music performance</c:v>
                </c:pt>
                <c:pt idx="9">
                  <c:v>DJ</c:v>
                </c:pt>
              </c:strCache>
            </c:strRef>
          </c:cat>
          <c:val>
            <c:numRef>
              <c:f>Sheet1!$B$2:$B$11</c:f>
              <c:numCache>
                <c:formatCode>0%</c:formatCode>
                <c:ptCount val="10"/>
                <c:pt idx="0">
                  <c:v>7.0000000000000007E-2</c:v>
                </c:pt>
                <c:pt idx="1">
                  <c:v>0.22</c:v>
                </c:pt>
                <c:pt idx="2">
                  <c:v>0.4</c:v>
                </c:pt>
                <c:pt idx="3">
                  <c:v>0.28000000000000003</c:v>
                </c:pt>
                <c:pt idx="4">
                  <c:v>0.21</c:v>
                </c:pt>
                <c:pt idx="5">
                  <c:v>0.33</c:v>
                </c:pt>
                <c:pt idx="6">
                  <c:v>0.28999999999999998</c:v>
                </c:pt>
                <c:pt idx="7">
                  <c:v>0.5</c:v>
                </c:pt>
                <c:pt idx="8">
                  <c:v>0.26</c:v>
                </c:pt>
                <c:pt idx="9">
                  <c:v>0.26</c:v>
                </c:pt>
              </c:numCache>
            </c:numRef>
          </c:val>
          <c:extLst>
            <c:ext xmlns:c16="http://schemas.microsoft.com/office/drawing/2014/chart" uri="{C3380CC4-5D6E-409C-BE32-E72D297353CC}">
              <c16:uniqueId val="{00000014-934A-E54A-B5FA-4828829FD2E6}"/>
            </c:ext>
          </c:extLst>
        </c:ser>
        <c:dLbls>
          <c:dLblPos val="inEnd"/>
          <c:showLegendKey val="0"/>
          <c:showVal val="1"/>
          <c:showCatName val="0"/>
          <c:showSerName val="0"/>
          <c:showPercent val="0"/>
          <c:showBubbleSize val="0"/>
        </c:dLbls>
        <c:gapWidth val="58"/>
        <c:axId val="-2147196400"/>
        <c:axId val="-2147193680"/>
      </c:barChart>
      <c:catAx>
        <c:axId val="-2147196400"/>
        <c:scaling>
          <c:orientation val="minMax"/>
        </c:scaling>
        <c:delete val="1"/>
        <c:axPos val="l"/>
        <c:numFmt formatCode="General" sourceLinked="1"/>
        <c:majorTickMark val="none"/>
        <c:minorTickMark val="none"/>
        <c:tickLblPos val="nextTo"/>
        <c:crossAx val="-2147193680"/>
        <c:crosses val="autoZero"/>
        <c:auto val="1"/>
        <c:lblAlgn val="ctr"/>
        <c:lblOffset val="100"/>
        <c:noMultiLvlLbl val="0"/>
      </c:catAx>
      <c:valAx>
        <c:axId val="-2147193680"/>
        <c:scaling>
          <c:orientation val="minMax"/>
        </c:scaling>
        <c:delete val="1"/>
        <c:axPos val="b"/>
        <c:numFmt formatCode="0%" sourceLinked="1"/>
        <c:majorTickMark val="none"/>
        <c:minorTickMark val="none"/>
        <c:tickLblPos val="nextTo"/>
        <c:crossAx val="-21471964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9BA3-C447-8975-379308B40744}"/>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9BA3-C447-8975-379308B40744}"/>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9BA3-C447-8975-379308B40744}"/>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7-9BA3-C447-8975-379308B40744}"/>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9-9BA3-C447-8975-379308B40744}"/>
              </c:ext>
            </c:extLst>
          </c:dPt>
          <c:dPt>
            <c:idx val="5"/>
            <c:invertIfNegative val="0"/>
            <c:bubble3D val="0"/>
            <c:spPr>
              <a:solidFill>
                <a:schemeClr val="accent2"/>
              </a:solidFill>
              <a:ln>
                <a:noFill/>
              </a:ln>
              <a:effectLst/>
            </c:spPr>
            <c:extLst>
              <c:ext xmlns:c16="http://schemas.microsoft.com/office/drawing/2014/chart" uri="{C3380CC4-5D6E-409C-BE32-E72D297353CC}">
                <c16:uniqueId val="{0000000B-9BA3-C447-8975-379308B40744}"/>
              </c:ext>
            </c:extLst>
          </c:dPt>
          <c:dPt>
            <c:idx val="6"/>
            <c:invertIfNegative val="0"/>
            <c:bubble3D val="0"/>
            <c:spPr>
              <a:solidFill>
                <a:schemeClr val="accent2"/>
              </a:solidFill>
              <a:ln>
                <a:noFill/>
              </a:ln>
              <a:effectLst/>
            </c:spPr>
            <c:extLst>
              <c:ext xmlns:c16="http://schemas.microsoft.com/office/drawing/2014/chart" uri="{C3380CC4-5D6E-409C-BE32-E72D297353CC}">
                <c16:uniqueId val="{0000000D-9BA3-C447-8975-379308B40744}"/>
              </c:ext>
            </c:extLst>
          </c:dPt>
          <c:dPt>
            <c:idx val="7"/>
            <c:invertIfNegative val="0"/>
            <c:bubble3D val="0"/>
            <c:spPr>
              <a:solidFill>
                <a:schemeClr val="accent2"/>
              </a:solidFill>
              <a:ln>
                <a:noFill/>
              </a:ln>
              <a:effectLst/>
            </c:spPr>
            <c:extLst>
              <c:ext xmlns:c16="http://schemas.microsoft.com/office/drawing/2014/chart" uri="{C3380CC4-5D6E-409C-BE32-E72D297353CC}">
                <c16:uniqueId val="{0000000F-9BA3-C447-8975-379308B40744}"/>
              </c:ext>
            </c:extLst>
          </c:dPt>
          <c:dPt>
            <c:idx val="8"/>
            <c:invertIfNegative val="0"/>
            <c:bubble3D val="0"/>
            <c:spPr>
              <a:solidFill>
                <a:schemeClr val="accent2"/>
              </a:solidFill>
              <a:ln>
                <a:noFill/>
              </a:ln>
              <a:effectLst/>
            </c:spPr>
            <c:extLst>
              <c:ext xmlns:c16="http://schemas.microsoft.com/office/drawing/2014/chart" uri="{C3380CC4-5D6E-409C-BE32-E72D297353CC}">
                <c16:uniqueId val="{00000011-9BA3-C447-8975-379308B40744}"/>
              </c:ext>
            </c:extLst>
          </c:dPt>
          <c:dPt>
            <c:idx val="9"/>
            <c:invertIfNegative val="0"/>
            <c:bubble3D val="0"/>
            <c:spPr>
              <a:solidFill>
                <a:schemeClr val="accent2"/>
              </a:solidFill>
              <a:ln>
                <a:noFill/>
              </a:ln>
              <a:effectLst/>
            </c:spPr>
            <c:extLst>
              <c:ext xmlns:c16="http://schemas.microsoft.com/office/drawing/2014/chart" uri="{C3380CC4-5D6E-409C-BE32-E72D297353CC}">
                <c16:uniqueId val="{00000013-9BA3-C447-8975-379308B40744}"/>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2"/>
                    </a:solidFill>
                    <a:latin typeface="BentonSans" panose="02000503000000020004"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Something else</c:v>
                </c:pt>
                <c:pt idx="1">
                  <c:v>Clothing design/tailoring</c:v>
                </c:pt>
                <c:pt idx="2">
                  <c:v>Catering/food services</c:v>
                </c:pt>
                <c:pt idx="3">
                  <c:v>Decorating/design</c:v>
                </c:pt>
                <c:pt idx="4">
                  <c:v>Floral design</c:v>
                </c:pt>
                <c:pt idx="5">
                  <c:v>Event/wedding planning</c:v>
                </c:pt>
                <c:pt idx="6">
                  <c:v>Videography</c:v>
                </c:pt>
                <c:pt idx="7">
                  <c:v>Photography</c:v>
                </c:pt>
                <c:pt idx="8">
                  <c:v>Live music performance</c:v>
                </c:pt>
                <c:pt idx="9">
                  <c:v>DJ</c:v>
                </c:pt>
              </c:strCache>
            </c:strRef>
          </c:cat>
          <c:val>
            <c:numRef>
              <c:f>Sheet1!$B$2:$B$11</c:f>
              <c:numCache>
                <c:formatCode>0%</c:formatCode>
                <c:ptCount val="10"/>
                <c:pt idx="0">
                  <c:v>2.3300000000000001E-2</c:v>
                </c:pt>
                <c:pt idx="1">
                  <c:v>0.20549999999999999</c:v>
                </c:pt>
                <c:pt idx="2">
                  <c:v>0.48309999999999997</c:v>
                </c:pt>
                <c:pt idx="3">
                  <c:v>0.24579999999999999</c:v>
                </c:pt>
                <c:pt idx="4">
                  <c:v>0.23519999999999999</c:v>
                </c:pt>
                <c:pt idx="5">
                  <c:v>0.29659999999999997</c:v>
                </c:pt>
                <c:pt idx="6">
                  <c:v>0.21190000000000001</c:v>
                </c:pt>
                <c:pt idx="7">
                  <c:v>0.51910000000000001</c:v>
                </c:pt>
                <c:pt idx="8">
                  <c:v>0.21609999999999999</c:v>
                </c:pt>
                <c:pt idx="9">
                  <c:v>0.28179999999999999</c:v>
                </c:pt>
              </c:numCache>
            </c:numRef>
          </c:val>
          <c:extLst>
            <c:ext xmlns:c16="http://schemas.microsoft.com/office/drawing/2014/chart" uri="{C3380CC4-5D6E-409C-BE32-E72D297353CC}">
              <c16:uniqueId val="{00000014-9BA3-C447-8975-379308B40744}"/>
            </c:ext>
          </c:extLst>
        </c:ser>
        <c:dLbls>
          <c:dLblPos val="inEnd"/>
          <c:showLegendKey val="0"/>
          <c:showVal val="1"/>
          <c:showCatName val="0"/>
          <c:showSerName val="0"/>
          <c:showPercent val="0"/>
          <c:showBubbleSize val="0"/>
        </c:dLbls>
        <c:gapWidth val="58"/>
        <c:axId val="2137021360"/>
        <c:axId val="2137106720"/>
      </c:barChart>
      <c:catAx>
        <c:axId val="2137021360"/>
        <c:scaling>
          <c:orientation val="minMax"/>
        </c:scaling>
        <c:delete val="1"/>
        <c:axPos val="l"/>
        <c:numFmt formatCode="General" sourceLinked="1"/>
        <c:majorTickMark val="none"/>
        <c:minorTickMark val="none"/>
        <c:tickLblPos val="nextTo"/>
        <c:crossAx val="2137106720"/>
        <c:crosses val="autoZero"/>
        <c:auto val="1"/>
        <c:lblAlgn val="ctr"/>
        <c:lblOffset val="100"/>
        <c:noMultiLvlLbl val="0"/>
      </c:catAx>
      <c:valAx>
        <c:axId val="2137106720"/>
        <c:scaling>
          <c:orientation val="minMax"/>
        </c:scaling>
        <c:delete val="1"/>
        <c:axPos val="b"/>
        <c:numFmt formatCode="0%" sourceLinked="1"/>
        <c:majorTickMark val="none"/>
        <c:minorTickMark val="none"/>
        <c:tickLblPos val="nextTo"/>
        <c:crossAx val="2137021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3"/>
            </a:solidFill>
            <a:ln>
              <a:noFill/>
            </a:ln>
            <a:effectLst/>
          </c:spPr>
          <c:invertIfNegative val="0"/>
          <c:dPt>
            <c:idx val="0"/>
            <c:invertIfNegative val="0"/>
            <c:bubble3D val="0"/>
            <c:spPr>
              <a:solidFill>
                <a:schemeClr val="accent3"/>
              </a:solidFill>
              <a:ln>
                <a:noFill/>
              </a:ln>
              <a:effectLst/>
            </c:spPr>
            <c:extLst>
              <c:ext xmlns:c16="http://schemas.microsoft.com/office/drawing/2014/chart" uri="{C3380CC4-5D6E-409C-BE32-E72D297353CC}">
                <c16:uniqueId val="{00000001-E6A1-EE41-80AB-3B89731B1C70}"/>
              </c:ext>
            </c:extLst>
          </c:dPt>
          <c:dPt>
            <c:idx val="1"/>
            <c:invertIfNegative val="0"/>
            <c:bubble3D val="0"/>
            <c:spPr>
              <a:solidFill>
                <a:schemeClr val="accent3"/>
              </a:solidFill>
              <a:ln>
                <a:noFill/>
              </a:ln>
              <a:effectLst/>
            </c:spPr>
            <c:extLst>
              <c:ext xmlns:c16="http://schemas.microsoft.com/office/drawing/2014/chart" uri="{C3380CC4-5D6E-409C-BE32-E72D297353CC}">
                <c16:uniqueId val="{00000003-E6A1-EE41-80AB-3B89731B1C70}"/>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5-E6A1-EE41-80AB-3B89731B1C70}"/>
              </c:ext>
            </c:extLst>
          </c:dPt>
          <c:dPt>
            <c:idx val="3"/>
            <c:invertIfNegative val="0"/>
            <c:bubble3D val="0"/>
            <c:spPr>
              <a:solidFill>
                <a:schemeClr val="accent3"/>
              </a:solidFill>
              <a:ln>
                <a:noFill/>
              </a:ln>
              <a:effectLst/>
            </c:spPr>
            <c:extLst>
              <c:ext xmlns:c16="http://schemas.microsoft.com/office/drawing/2014/chart" uri="{C3380CC4-5D6E-409C-BE32-E72D297353CC}">
                <c16:uniqueId val="{00000007-E6A1-EE41-80AB-3B89731B1C70}"/>
              </c:ext>
            </c:extLst>
          </c:dPt>
          <c:dPt>
            <c:idx val="4"/>
            <c:invertIfNegative val="0"/>
            <c:bubble3D val="0"/>
            <c:spPr>
              <a:solidFill>
                <a:schemeClr val="accent3"/>
              </a:solidFill>
              <a:ln>
                <a:noFill/>
              </a:ln>
              <a:effectLst/>
            </c:spPr>
            <c:extLst>
              <c:ext xmlns:c16="http://schemas.microsoft.com/office/drawing/2014/chart" uri="{C3380CC4-5D6E-409C-BE32-E72D297353CC}">
                <c16:uniqueId val="{00000009-E6A1-EE41-80AB-3B89731B1C70}"/>
              </c:ext>
            </c:extLst>
          </c:dPt>
          <c:dPt>
            <c:idx val="5"/>
            <c:invertIfNegative val="0"/>
            <c:bubble3D val="0"/>
            <c:spPr>
              <a:solidFill>
                <a:schemeClr val="accent3"/>
              </a:solidFill>
              <a:ln>
                <a:noFill/>
              </a:ln>
              <a:effectLst/>
            </c:spPr>
            <c:extLst>
              <c:ext xmlns:c16="http://schemas.microsoft.com/office/drawing/2014/chart" uri="{C3380CC4-5D6E-409C-BE32-E72D297353CC}">
                <c16:uniqueId val="{0000000B-E6A1-EE41-80AB-3B89731B1C70}"/>
              </c:ext>
            </c:extLst>
          </c:dPt>
          <c:dPt>
            <c:idx val="6"/>
            <c:invertIfNegative val="0"/>
            <c:bubble3D val="0"/>
            <c:spPr>
              <a:solidFill>
                <a:schemeClr val="accent3"/>
              </a:solidFill>
              <a:ln>
                <a:noFill/>
              </a:ln>
              <a:effectLst/>
            </c:spPr>
            <c:extLst>
              <c:ext xmlns:c16="http://schemas.microsoft.com/office/drawing/2014/chart" uri="{C3380CC4-5D6E-409C-BE32-E72D297353CC}">
                <c16:uniqueId val="{0000000D-E6A1-EE41-80AB-3B89731B1C70}"/>
              </c:ext>
            </c:extLst>
          </c:dPt>
          <c:dPt>
            <c:idx val="7"/>
            <c:invertIfNegative val="0"/>
            <c:bubble3D val="0"/>
            <c:spPr>
              <a:solidFill>
                <a:schemeClr val="accent3"/>
              </a:solidFill>
              <a:ln>
                <a:noFill/>
              </a:ln>
              <a:effectLst/>
            </c:spPr>
            <c:extLst>
              <c:ext xmlns:c16="http://schemas.microsoft.com/office/drawing/2014/chart" uri="{C3380CC4-5D6E-409C-BE32-E72D297353CC}">
                <c16:uniqueId val="{0000000F-E6A1-EE41-80AB-3B89731B1C70}"/>
              </c:ext>
            </c:extLst>
          </c:dPt>
          <c:dPt>
            <c:idx val="8"/>
            <c:invertIfNegative val="0"/>
            <c:bubble3D val="0"/>
            <c:spPr>
              <a:solidFill>
                <a:schemeClr val="accent3"/>
              </a:solidFill>
              <a:ln>
                <a:noFill/>
              </a:ln>
              <a:effectLst/>
            </c:spPr>
            <c:extLst>
              <c:ext xmlns:c16="http://schemas.microsoft.com/office/drawing/2014/chart" uri="{C3380CC4-5D6E-409C-BE32-E72D297353CC}">
                <c16:uniqueId val="{00000011-E6A1-EE41-80AB-3B89731B1C70}"/>
              </c:ext>
            </c:extLst>
          </c:dPt>
          <c:dPt>
            <c:idx val="9"/>
            <c:invertIfNegative val="0"/>
            <c:bubble3D val="0"/>
            <c:spPr>
              <a:solidFill>
                <a:schemeClr val="accent3"/>
              </a:solidFill>
              <a:ln>
                <a:noFill/>
              </a:ln>
              <a:effectLst/>
            </c:spPr>
            <c:extLst>
              <c:ext xmlns:c16="http://schemas.microsoft.com/office/drawing/2014/chart" uri="{C3380CC4-5D6E-409C-BE32-E72D297353CC}">
                <c16:uniqueId val="{00000013-E6A1-EE41-80AB-3B89731B1C70}"/>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3"/>
                    </a:solidFill>
                    <a:latin typeface="BentonSans" panose="02000503000000020004"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Something else</c:v>
                </c:pt>
                <c:pt idx="1">
                  <c:v>Clothing design/tailoring</c:v>
                </c:pt>
                <c:pt idx="2">
                  <c:v>Catering/food services</c:v>
                </c:pt>
                <c:pt idx="3">
                  <c:v>Decorating/design</c:v>
                </c:pt>
                <c:pt idx="4">
                  <c:v>Floral design</c:v>
                </c:pt>
                <c:pt idx="5">
                  <c:v>Event/wedding planning</c:v>
                </c:pt>
                <c:pt idx="6">
                  <c:v>Videography</c:v>
                </c:pt>
                <c:pt idx="7">
                  <c:v>Photography</c:v>
                </c:pt>
                <c:pt idx="8">
                  <c:v>Live music performance</c:v>
                </c:pt>
                <c:pt idx="9">
                  <c:v>DJ</c:v>
                </c:pt>
              </c:strCache>
            </c:strRef>
          </c:cat>
          <c:val>
            <c:numRef>
              <c:f>Sheet1!$B$2:$B$11</c:f>
              <c:numCache>
                <c:formatCode>0%</c:formatCode>
                <c:ptCount val="10"/>
                <c:pt idx="0">
                  <c:v>2.3300000000000001E-2</c:v>
                </c:pt>
                <c:pt idx="1">
                  <c:v>0.20549999999999999</c:v>
                </c:pt>
                <c:pt idx="2">
                  <c:v>0.48309999999999997</c:v>
                </c:pt>
                <c:pt idx="3">
                  <c:v>0.24579999999999999</c:v>
                </c:pt>
                <c:pt idx="4">
                  <c:v>0.23519999999999999</c:v>
                </c:pt>
                <c:pt idx="5">
                  <c:v>0.29659999999999997</c:v>
                </c:pt>
                <c:pt idx="6">
                  <c:v>0.21190000000000001</c:v>
                </c:pt>
                <c:pt idx="7">
                  <c:v>0.51910000000000001</c:v>
                </c:pt>
                <c:pt idx="8">
                  <c:v>0.21609999999999999</c:v>
                </c:pt>
                <c:pt idx="9">
                  <c:v>0.28179999999999999</c:v>
                </c:pt>
              </c:numCache>
            </c:numRef>
          </c:val>
          <c:extLst>
            <c:ext xmlns:c16="http://schemas.microsoft.com/office/drawing/2014/chart" uri="{C3380CC4-5D6E-409C-BE32-E72D297353CC}">
              <c16:uniqueId val="{00000014-E6A1-EE41-80AB-3B89731B1C70}"/>
            </c:ext>
          </c:extLst>
        </c:ser>
        <c:dLbls>
          <c:dLblPos val="inEnd"/>
          <c:showLegendKey val="0"/>
          <c:showVal val="1"/>
          <c:showCatName val="0"/>
          <c:showSerName val="0"/>
          <c:showPercent val="0"/>
          <c:showBubbleSize val="0"/>
        </c:dLbls>
        <c:gapWidth val="58"/>
        <c:axId val="2137157072"/>
        <c:axId val="2137142432"/>
      </c:barChart>
      <c:catAx>
        <c:axId val="2137157072"/>
        <c:scaling>
          <c:orientation val="minMax"/>
        </c:scaling>
        <c:delete val="1"/>
        <c:axPos val="l"/>
        <c:numFmt formatCode="General" sourceLinked="1"/>
        <c:majorTickMark val="none"/>
        <c:minorTickMark val="none"/>
        <c:tickLblPos val="nextTo"/>
        <c:crossAx val="2137142432"/>
        <c:crosses val="autoZero"/>
        <c:auto val="1"/>
        <c:lblAlgn val="ctr"/>
        <c:lblOffset val="100"/>
        <c:noMultiLvlLbl val="0"/>
      </c:catAx>
      <c:valAx>
        <c:axId val="2137142432"/>
        <c:scaling>
          <c:orientation val="minMax"/>
        </c:scaling>
        <c:delete val="1"/>
        <c:axPos val="b"/>
        <c:numFmt formatCode="0%" sourceLinked="1"/>
        <c:majorTickMark val="none"/>
        <c:minorTickMark val="none"/>
        <c:tickLblPos val="nextTo"/>
        <c:crossAx val="21371570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BentonSans" panose="02000503000000020004" pitchFamily="2" charset="0"/>
                    <a:ea typeface="+mn-ea"/>
                    <a:cs typeface="+mn-cs"/>
                  </a:defRPr>
                </a:pPr>
                <a:endParaRPr lang="en-US"/>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Informative</c:v>
                </c:pt>
                <c:pt idx="1">
                  <c:v>Professional</c:v>
                </c:pt>
                <c:pt idx="2">
                  <c:v>Useful</c:v>
                </c:pt>
                <c:pt idx="3">
                  <c:v>Helpful</c:v>
                </c:pt>
                <c:pt idx="4">
                  <c:v>Trustworthy</c:v>
                </c:pt>
                <c:pt idx="5">
                  <c:v>Fast</c:v>
                </c:pt>
                <c:pt idx="6">
                  <c:v>Reliable</c:v>
                </c:pt>
                <c:pt idx="7">
                  <c:v>Easy</c:v>
                </c:pt>
              </c:strCache>
            </c:strRef>
          </c:cat>
          <c:val>
            <c:numRef>
              <c:f>Sheet1!$B$2:$B$9</c:f>
              <c:numCache>
                <c:formatCode>0%</c:formatCode>
                <c:ptCount val="8"/>
                <c:pt idx="0">
                  <c:v>0.05</c:v>
                </c:pt>
                <c:pt idx="1">
                  <c:v>0.08</c:v>
                </c:pt>
                <c:pt idx="2">
                  <c:v>0.11</c:v>
                </c:pt>
                <c:pt idx="3">
                  <c:v>0.11</c:v>
                </c:pt>
                <c:pt idx="4">
                  <c:v>0.15</c:v>
                </c:pt>
                <c:pt idx="5">
                  <c:v>0.15</c:v>
                </c:pt>
                <c:pt idx="6">
                  <c:v>0.23</c:v>
                </c:pt>
                <c:pt idx="7">
                  <c:v>0.34</c:v>
                </c:pt>
              </c:numCache>
            </c:numRef>
          </c:val>
          <c:extLst>
            <c:ext xmlns:c16="http://schemas.microsoft.com/office/drawing/2014/chart" uri="{C3380CC4-5D6E-409C-BE32-E72D297353CC}">
              <c16:uniqueId val="{00000000-2406-564F-BAE6-C7B082A5B5A0}"/>
            </c:ext>
          </c:extLst>
        </c:ser>
        <c:dLbls>
          <c:showLegendKey val="0"/>
          <c:showVal val="0"/>
          <c:showCatName val="0"/>
          <c:showSerName val="0"/>
          <c:showPercent val="0"/>
          <c:showBubbleSize val="0"/>
        </c:dLbls>
        <c:gapWidth val="219"/>
        <c:axId val="2138765152"/>
        <c:axId val="2138772544"/>
      </c:barChart>
      <c:catAx>
        <c:axId val="21387651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BentonSans" panose="02000503000000020004" pitchFamily="2" charset="0"/>
                <a:ea typeface="+mn-ea"/>
                <a:cs typeface="+mn-cs"/>
              </a:defRPr>
            </a:pPr>
            <a:endParaRPr lang="en-US"/>
          </a:p>
        </c:txPr>
        <c:crossAx val="2138772544"/>
        <c:crosses val="autoZero"/>
        <c:auto val="1"/>
        <c:lblAlgn val="ctr"/>
        <c:lblOffset val="100"/>
        <c:noMultiLvlLbl val="0"/>
      </c:catAx>
      <c:valAx>
        <c:axId val="2138772544"/>
        <c:scaling>
          <c:orientation val="minMax"/>
        </c:scaling>
        <c:delete val="1"/>
        <c:axPos val="b"/>
        <c:numFmt formatCode="0%" sourceLinked="1"/>
        <c:majorTickMark val="none"/>
        <c:minorTickMark val="none"/>
        <c:tickLblPos val="nextTo"/>
        <c:crossAx val="21387651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1"/>
                    </a:solidFill>
                    <a:latin typeface="BentonSans" panose="02000503000000020004" pitchFamily="2" charset="0"/>
                    <a:ea typeface="+mn-ea"/>
                    <a:cs typeface="+mn-cs"/>
                  </a:defRPr>
                </a:pPr>
                <a:endParaRPr lang="en-US"/>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Informative</c:v>
                </c:pt>
                <c:pt idx="1">
                  <c:v>Professional</c:v>
                </c:pt>
                <c:pt idx="2">
                  <c:v>Useful</c:v>
                </c:pt>
                <c:pt idx="3">
                  <c:v>Helpful</c:v>
                </c:pt>
                <c:pt idx="4">
                  <c:v>Trustworthy</c:v>
                </c:pt>
                <c:pt idx="5">
                  <c:v>Fast</c:v>
                </c:pt>
                <c:pt idx="6">
                  <c:v>Reliable</c:v>
                </c:pt>
                <c:pt idx="7">
                  <c:v>Easy</c:v>
                </c:pt>
              </c:strCache>
            </c:strRef>
          </c:cat>
          <c:val>
            <c:numRef>
              <c:f>Sheet1!$B$2:$B$9</c:f>
              <c:numCache>
                <c:formatCode>0%</c:formatCode>
                <c:ptCount val="8"/>
                <c:pt idx="0">
                  <c:v>0.02</c:v>
                </c:pt>
                <c:pt idx="1">
                  <c:v>0.09</c:v>
                </c:pt>
                <c:pt idx="2">
                  <c:v>0.09</c:v>
                </c:pt>
                <c:pt idx="3">
                  <c:v>0.12</c:v>
                </c:pt>
                <c:pt idx="4">
                  <c:v>0.13</c:v>
                </c:pt>
                <c:pt idx="5">
                  <c:v>0.22</c:v>
                </c:pt>
                <c:pt idx="6">
                  <c:v>0.28999999999999998</c:v>
                </c:pt>
                <c:pt idx="7">
                  <c:v>0.3</c:v>
                </c:pt>
              </c:numCache>
            </c:numRef>
          </c:val>
          <c:extLst>
            <c:ext xmlns:c16="http://schemas.microsoft.com/office/drawing/2014/chart" uri="{C3380CC4-5D6E-409C-BE32-E72D297353CC}">
              <c16:uniqueId val="{00000000-A4BD-674B-A7B8-AC52580E35DC}"/>
            </c:ext>
          </c:extLst>
        </c:ser>
        <c:dLbls>
          <c:showLegendKey val="0"/>
          <c:showVal val="0"/>
          <c:showCatName val="0"/>
          <c:showSerName val="0"/>
          <c:showPercent val="0"/>
          <c:showBubbleSize val="0"/>
        </c:dLbls>
        <c:gapWidth val="219"/>
        <c:axId val="2137336816"/>
        <c:axId val="2137329984"/>
      </c:barChart>
      <c:catAx>
        <c:axId val="21373368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BentonSans" panose="02000503000000020004" pitchFamily="2" charset="0"/>
                <a:ea typeface="+mn-ea"/>
                <a:cs typeface="+mn-cs"/>
              </a:defRPr>
            </a:pPr>
            <a:endParaRPr lang="en-US"/>
          </a:p>
        </c:txPr>
        <c:crossAx val="2137329984"/>
        <c:crosses val="autoZero"/>
        <c:auto val="1"/>
        <c:lblAlgn val="ctr"/>
        <c:lblOffset val="100"/>
        <c:noMultiLvlLbl val="0"/>
      </c:catAx>
      <c:valAx>
        <c:axId val="2137329984"/>
        <c:scaling>
          <c:orientation val="minMax"/>
        </c:scaling>
        <c:delete val="1"/>
        <c:axPos val="b"/>
        <c:numFmt formatCode="0%" sourceLinked="1"/>
        <c:majorTickMark val="none"/>
        <c:minorTickMark val="none"/>
        <c:tickLblPos val="nextTo"/>
        <c:crossAx val="21373368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62374123338E-2"/>
          <c:y val="9.6045232698279803E-2"/>
          <c:w val="0.94752517533239999"/>
          <c:h val="0.83730817594496598"/>
        </c:manualLayout>
      </c:layout>
      <c:barChart>
        <c:barDir val="bar"/>
        <c:grouping val="percentStacked"/>
        <c:varyColors val="0"/>
        <c:ser>
          <c:idx val="0"/>
          <c:order val="0"/>
          <c:tx>
            <c:strRef>
              <c:f>Sheet1!$B$1</c:f>
              <c:strCache>
                <c:ptCount val="1"/>
                <c:pt idx="0">
                  <c:v>One of the worst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0%</c:formatCode>
                <c:ptCount val="1"/>
                <c:pt idx="0">
                  <c:v>3.0800000000000001E-2</c:v>
                </c:pt>
              </c:numCache>
            </c:numRef>
          </c:val>
          <c:extLst>
            <c:ext xmlns:c16="http://schemas.microsoft.com/office/drawing/2014/chart" uri="{C3380CC4-5D6E-409C-BE32-E72D297353CC}">
              <c16:uniqueId val="{00000000-78E5-FC41-8E0A-050BCA75859A}"/>
            </c:ext>
          </c:extLst>
        </c:ser>
        <c:ser>
          <c:idx val="1"/>
          <c:order val="1"/>
          <c:tx>
            <c:strRef>
              <c:f>Sheet1!$C$1</c:f>
              <c:strCache>
                <c:ptCount val="1"/>
                <c:pt idx="0">
                  <c:v>Below average</c:v>
                </c:pt>
              </c:strCache>
            </c:strRef>
          </c:tx>
          <c:spPr>
            <a:solidFill>
              <a:schemeClr val="accent2"/>
            </a:solidFill>
            <a:ln>
              <a:noFill/>
            </a:ln>
            <a:effectLst/>
          </c:spPr>
          <c:invertIfNegative val="0"/>
          <c:dLbls>
            <c:delete val="1"/>
          </c:dLbls>
          <c:cat>
            <c:strRef>
              <c:f>Sheet1!$A$2</c:f>
              <c:strCache>
                <c:ptCount val="1"/>
                <c:pt idx="0">
                  <c:v>Category 1</c:v>
                </c:pt>
              </c:strCache>
            </c:strRef>
          </c:cat>
          <c:val>
            <c:numRef>
              <c:f>Sheet1!$C$2</c:f>
              <c:numCache>
                <c:formatCode>0%</c:formatCode>
                <c:ptCount val="1"/>
                <c:pt idx="0">
                  <c:v>1.54E-2</c:v>
                </c:pt>
              </c:numCache>
            </c:numRef>
          </c:val>
          <c:extLst>
            <c:ext xmlns:c16="http://schemas.microsoft.com/office/drawing/2014/chart" uri="{C3380CC4-5D6E-409C-BE32-E72D297353CC}">
              <c16:uniqueId val="{00000001-78E5-FC41-8E0A-050BCA75859A}"/>
            </c:ext>
          </c:extLst>
        </c:ser>
        <c:ser>
          <c:idx val="2"/>
          <c:order val="2"/>
          <c:tx>
            <c:strRef>
              <c:f>Sheet1!$D$1</c:f>
              <c:strCache>
                <c:ptCount val="1"/>
                <c:pt idx="0">
                  <c:v>Average</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0%</c:formatCode>
                <c:ptCount val="1"/>
                <c:pt idx="0">
                  <c:v>0.27689999999999998</c:v>
                </c:pt>
              </c:numCache>
            </c:numRef>
          </c:val>
          <c:extLst>
            <c:ext xmlns:c16="http://schemas.microsoft.com/office/drawing/2014/chart" uri="{C3380CC4-5D6E-409C-BE32-E72D297353CC}">
              <c16:uniqueId val="{00000002-78E5-FC41-8E0A-050BCA75859A}"/>
            </c:ext>
          </c:extLst>
        </c:ser>
        <c:ser>
          <c:idx val="3"/>
          <c:order val="3"/>
          <c:tx>
            <c:strRef>
              <c:f>Sheet1!$E$1</c:f>
              <c:strCache>
                <c:ptCount val="1"/>
                <c:pt idx="0">
                  <c:v>Above average</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0%</c:formatCode>
                <c:ptCount val="1"/>
                <c:pt idx="0">
                  <c:v>0.2923</c:v>
                </c:pt>
              </c:numCache>
            </c:numRef>
          </c:val>
          <c:extLst>
            <c:ext xmlns:c16="http://schemas.microsoft.com/office/drawing/2014/chart" uri="{C3380CC4-5D6E-409C-BE32-E72D297353CC}">
              <c16:uniqueId val="{00000003-78E5-FC41-8E0A-050BCA75859A}"/>
            </c:ext>
          </c:extLst>
        </c:ser>
        <c:ser>
          <c:idx val="4"/>
          <c:order val="4"/>
          <c:tx>
            <c:strRef>
              <c:f>Sheet1!$F$1</c:f>
              <c:strCache>
                <c:ptCount val="1"/>
                <c:pt idx="0">
                  <c:v>One of the best</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Sheet1!$F$2</c:f>
              <c:numCache>
                <c:formatCode>0%</c:formatCode>
                <c:ptCount val="1"/>
                <c:pt idx="0">
                  <c:v>0.3846</c:v>
                </c:pt>
              </c:numCache>
            </c:numRef>
          </c:val>
          <c:extLst>
            <c:ext xmlns:c16="http://schemas.microsoft.com/office/drawing/2014/chart" uri="{C3380CC4-5D6E-409C-BE32-E72D297353CC}">
              <c16:uniqueId val="{00000004-78E5-FC41-8E0A-050BCA75859A}"/>
            </c:ext>
          </c:extLst>
        </c:ser>
        <c:dLbls>
          <c:dLblPos val="ctr"/>
          <c:showLegendKey val="0"/>
          <c:showVal val="1"/>
          <c:showCatName val="0"/>
          <c:showSerName val="0"/>
          <c:showPercent val="0"/>
          <c:showBubbleSize val="0"/>
        </c:dLbls>
        <c:gapWidth val="150"/>
        <c:overlap val="100"/>
        <c:axId val="2138201184"/>
        <c:axId val="2138198240"/>
      </c:barChart>
      <c:catAx>
        <c:axId val="2138201184"/>
        <c:scaling>
          <c:orientation val="minMax"/>
        </c:scaling>
        <c:delete val="1"/>
        <c:axPos val="l"/>
        <c:numFmt formatCode="General" sourceLinked="1"/>
        <c:majorTickMark val="none"/>
        <c:minorTickMark val="none"/>
        <c:tickLblPos val="nextTo"/>
        <c:crossAx val="2138198240"/>
        <c:crosses val="autoZero"/>
        <c:auto val="1"/>
        <c:lblAlgn val="ctr"/>
        <c:lblOffset val="100"/>
        <c:noMultiLvlLbl val="0"/>
      </c:catAx>
      <c:valAx>
        <c:axId val="2138198240"/>
        <c:scaling>
          <c:orientation val="minMax"/>
        </c:scaling>
        <c:delete val="1"/>
        <c:axPos val="b"/>
        <c:numFmt formatCode="0%" sourceLinked="1"/>
        <c:majorTickMark val="none"/>
        <c:minorTickMark val="none"/>
        <c:tickLblPos val="nextTo"/>
        <c:crossAx val="2138201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bg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43081174554892"/>
          <c:y val="0"/>
          <c:w val="0.54581088552826706"/>
          <c:h val="0.9635063763268451"/>
        </c:manualLayout>
      </c:layout>
      <c:doughnutChart>
        <c:varyColors val="1"/>
        <c:ser>
          <c:idx val="0"/>
          <c:order val="0"/>
          <c:tx>
            <c:strRef>
              <c:f>Sheet1!$B$1</c:f>
              <c:strCache>
                <c:ptCount val="1"/>
                <c:pt idx="0">
                  <c:v>Column1</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C133-1F47-9C37-3DFC4752A873}"/>
              </c:ext>
            </c:extLst>
          </c:dPt>
          <c:dPt>
            <c:idx val="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3-C133-1F47-9C37-3DFC4752A873}"/>
              </c:ext>
            </c:extLst>
          </c:dPt>
          <c:cat>
            <c:numRef>
              <c:f>Sheet1!$A$2:$A$3</c:f>
              <c:numCache>
                <c:formatCode>General</c:formatCode>
                <c:ptCount val="2"/>
              </c:numCache>
            </c:numRef>
          </c:cat>
          <c:val>
            <c:numRef>
              <c:f>Sheet1!$B$2:$B$3</c:f>
              <c:numCache>
                <c:formatCode>0.0%</c:formatCode>
                <c:ptCount val="2"/>
                <c:pt idx="0" formatCode="0%">
                  <c:v>0.69</c:v>
                </c:pt>
                <c:pt idx="1">
                  <c:v>0.31000000000000005</c:v>
                </c:pt>
              </c:numCache>
            </c:numRef>
          </c:val>
          <c:extLst>
            <c:ext xmlns:c16="http://schemas.microsoft.com/office/drawing/2014/chart" uri="{C3380CC4-5D6E-409C-BE32-E72D297353CC}">
              <c16:uniqueId val="{00000004-C133-1F47-9C37-3DFC4752A873}"/>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Extremely dissatisfied</c:v>
                </c:pt>
              </c:strCache>
            </c:strRef>
          </c:tx>
          <c:spPr>
            <a:solidFill>
              <a:schemeClr val="accent1"/>
            </a:solidFill>
            <a:ln>
              <a:noFill/>
            </a:ln>
            <a:effectLst/>
          </c:spPr>
          <c:invertIfNegative val="0"/>
          <c:dLbls>
            <c:dLbl>
              <c:idx val="0"/>
              <c:layout>
                <c:manualLayout>
                  <c:x val="4.7704386061454499E-3"/>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5B1-DB44-AFF6-6F2FCD76EBFB}"/>
                </c:ext>
              </c:extLst>
            </c:dLbl>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0%</c:formatCode>
                <c:ptCount val="1"/>
                <c:pt idx="0">
                  <c:v>2.5999999999999999E-2</c:v>
                </c:pt>
              </c:numCache>
            </c:numRef>
          </c:val>
          <c:extLst>
            <c:ext xmlns:c16="http://schemas.microsoft.com/office/drawing/2014/chart" uri="{C3380CC4-5D6E-409C-BE32-E72D297353CC}">
              <c16:uniqueId val="{00000000-65B1-DB44-AFF6-6F2FCD76EBFB}"/>
            </c:ext>
          </c:extLst>
        </c:ser>
        <c:ser>
          <c:idx val="1"/>
          <c:order val="1"/>
          <c:tx>
            <c:strRef>
              <c:f>Sheet1!$C$1</c:f>
              <c:strCache>
                <c:ptCount val="1"/>
                <c:pt idx="0">
                  <c:v>Somewhat dissatisfied</c:v>
                </c:pt>
              </c:strCache>
            </c:strRef>
          </c:tx>
          <c:spPr>
            <a:solidFill>
              <a:schemeClr val="accent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5-65B1-DB44-AFF6-6F2FCD76EBFB}"/>
              </c:ext>
            </c:extLst>
          </c:dPt>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0%</c:formatCode>
                <c:ptCount val="1"/>
                <c:pt idx="0">
                  <c:v>5.8400000000000001E-2</c:v>
                </c:pt>
              </c:numCache>
            </c:numRef>
          </c:val>
          <c:extLst>
            <c:ext xmlns:c16="http://schemas.microsoft.com/office/drawing/2014/chart" uri="{C3380CC4-5D6E-409C-BE32-E72D297353CC}">
              <c16:uniqueId val="{00000001-65B1-DB44-AFF6-6F2FCD76EBFB}"/>
            </c:ext>
          </c:extLst>
        </c:ser>
        <c:ser>
          <c:idx val="2"/>
          <c:order val="2"/>
          <c:tx>
            <c:strRef>
              <c:f>Sheet1!$D$1</c:f>
              <c:strCache>
                <c:ptCount val="1"/>
                <c:pt idx="0">
                  <c:v>Neither satisfied nor dissatisfied</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0%</c:formatCode>
                <c:ptCount val="1"/>
                <c:pt idx="0">
                  <c:v>8.4400000000000003E-2</c:v>
                </c:pt>
              </c:numCache>
            </c:numRef>
          </c:val>
          <c:extLst>
            <c:ext xmlns:c16="http://schemas.microsoft.com/office/drawing/2014/chart" uri="{C3380CC4-5D6E-409C-BE32-E72D297353CC}">
              <c16:uniqueId val="{00000002-65B1-DB44-AFF6-6F2FCD76EBFB}"/>
            </c:ext>
          </c:extLst>
        </c:ser>
        <c:ser>
          <c:idx val="3"/>
          <c:order val="3"/>
          <c:tx>
            <c:strRef>
              <c:f>Sheet1!$E$1</c:f>
              <c:strCache>
                <c:ptCount val="1"/>
                <c:pt idx="0">
                  <c:v>Somewhat satisfied</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0%</c:formatCode>
                <c:ptCount val="1"/>
                <c:pt idx="0">
                  <c:v>0.31169999999999998</c:v>
                </c:pt>
              </c:numCache>
            </c:numRef>
          </c:val>
          <c:extLst>
            <c:ext xmlns:c16="http://schemas.microsoft.com/office/drawing/2014/chart" uri="{C3380CC4-5D6E-409C-BE32-E72D297353CC}">
              <c16:uniqueId val="{00000003-65B1-DB44-AFF6-6F2FCD76EBFB}"/>
            </c:ext>
          </c:extLst>
        </c:ser>
        <c:ser>
          <c:idx val="4"/>
          <c:order val="4"/>
          <c:tx>
            <c:strRef>
              <c:f>Sheet1!$F$1</c:f>
              <c:strCache>
                <c:ptCount val="1"/>
                <c:pt idx="0">
                  <c:v>Extremely satisfied</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Sheet1!$F$2</c:f>
              <c:numCache>
                <c:formatCode>0%</c:formatCode>
                <c:ptCount val="1"/>
                <c:pt idx="0">
                  <c:v>0.51949999999999996</c:v>
                </c:pt>
              </c:numCache>
            </c:numRef>
          </c:val>
          <c:extLst>
            <c:ext xmlns:c16="http://schemas.microsoft.com/office/drawing/2014/chart" uri="{C3380CC4-5D6E-409C-BE32-E72D297353CC}">
              <c16:uniqueId val="{00000004-65B1-DB44-AFF6-6F2FCD76EBFB}"/>
            </c:ext>
          </c:extLst>
        </c:ser>
        <c:dLbls>
          <c:dLblPos val="ctr"/>
          <c:showLegendKey val="0"/>
          <c:showVal val="1"/>
          <c:showCatName val="0"/>
          <c:showSerName val="0"/>
          <c:showPercent val="0"/>
          <c:showBubbleSize val="0"/>
        </c:dLbls>
        <c:gapWidth val="150"/>
        <c:overlap val="100"/>
        <c:axId val="-2145600496"/>
        <c:axId val="2137294896"/>
      </c:barChart>
      <c:catAx>
        <c:axId val="-2145600496"/>
        <c:scaling>
          <c:orientation val="minMax"/>
        </c:scaling>
        <c:delete val="1"/>
        <c:axPos val="l"/>
        <c:numFmt formatCode="General" sourceLinked="1"/>
        <c:majorTickMark val="none"/>
        <c:minorTickMark val="none"/>
        <c:tickLblPos val="nextTo"/>
        <c:crossAx val="2137294896"/>
        <c:crosses val="autoZero"/>
        <c:auto val="1"/>
        <c:lblAlgn val="ctr"/>
        <c:lblOffset val="100"/>
        <c:noMultiLvlLbl val="0"/>
      </c:catAx>
      <c:valAx>
        <c:axId val="2137294896"/>
        <c:scaling>
          <c:orientation val="minMax"/>
        </c:scaling>
        <c:delete val="1"/>
        <c:axPos val="b"/>
        <c:numFmt formatCode="0%" sourceLinked="1"/>
        <c:majorTickMark val="none"/>
        <c:minorTickMark val="none"/>
        <c:tickLblPos val="nextTo"/>
        <c:crossAx val="-2145600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bg1"/>
          </a:solidFill>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62374123338E-2"/>
          <c:y val="9.6045232698279803E-2"/>
          <c:w val="0.94752517533239999"/>
          <c:h val="0.83730817594496598"/>
        </c:manualLayout>
      </c:layout>
      <c:barChart>
        <c:barDir val="bar"/>
        <c:grouping val="percentStacked"/>
        <c:varyColors val="0"/>
        <c:ser>
          <c:idx val="0"/>
          <c:order val="0"/>
          <c:tx>
            <c:strRef>
              <c:f>Sheet1!$B$1</c:f>
              <c:strCache>
                <c:ptCount val="1"/>
                <c:pt idx="0">
                  <c:v>Extremely dissatisfied</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0%</c:formatCode>
                <c:ptCount val="1"/>
                <c:pt idx="0">
                  <c:v>6.1499999999999999E-2</c:v>
                </c:pt>
              </c:numCache>
            </c:numRef>
          </c:val>
          <c:extLst>
            <c:ext xmlns:c16="http://schemas.microsoft.com/office/drawing/2014/chart" uri="{C3380CC4-5D6E-409C-BE32-E72D297353CC}">
              <c16:uniqueId val="{00000000-02DC-E84A-9D21-D4EC0DB51D1B}"/>
            </c:ext>
          </c:extLst>
        </c:ser>
        <c:ser>
          <c:idx val="1"/>
          <c:order val="1"/>
          <c:tx>
            <c:strRef>
              <c:f>Sheet1!$C$1</c:f>
              <c:strCache>
                <c:ptCount val="1"/>
                <c:pt idx="0">
                  <c:v>Somewhat dissatisfied</c:v>
                </c:pt>
              </c:strCache>
            </c:strRef>
          </c:tx>
          <c:spPr>
            <a:solidFill>
              <a:schemeClr val="accent2"/>
            </a:solidFill>
            <a:ln>
              <a:noFill/>
            </a:ln>
            <a:effectLst/>
          </c:spPr>
          <c:invertIfNegative val="0"/>
          <c:dLbls>
            <c:delete val="1"/>
          </c:dLbls>
          <c:cat>
            <c:strRef>
              <c:f>Sheet1!$A$2</c:f>
              <c:strCache>
                <c:ptCount val="1"/>
                <c:pt idx="0">
                  <c:v>Category 1</c:v>
                </c:pt>
              </c:strCache>
            </c:strRef>
          </c:cat>
          <c:val>
            <c:numRef>
              <c:f>Sheet1!$C$2</c:f>
              <c:numCache>
                <c:formatCode>0%</c:formatCode>
                <c:ptCount val="1"/>
                <c:pt idx="0">
                  <c:v>0</c:v>
                </c:pt>
              </c:numCache>
            </c:numRef>
          </c:val>
          <c:extLst>
            <c:ext xmlns:c16="http://schemas.microsoft.com/office/drawing/2014/chart" uri="{C3380CC4-5D6E-409C-BE32-E72D297353CC}">
              <c16:uniqueId val="{00000001-02DC-E84A-9D21-D4EC0DB51D1B}"/>
            </c:ext>
          </c:extLst>
        </c:ser>
        <c:ser>
          <c:idx val="2"/>
          <c:order val="2"/>
          <c:tx>
            <c:strRef>
              <c:f>Sheet1!$D$1</c:f>
              <c:strCache>
                <c:ptCount val="1"/>
                <c:pt idx="0">
                  <c:v>Neither satisfied nor dissatisfied</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0%</c:formatCode>
                <c:ptCount val="1"/>
                <c:pt idx="0">
                  <c:v>0.13850000000000001</c:v>
                </c:pt>
              </c:numCache>
            </c:numRef>
          </c:val>
          <c:extLst>
            <c:ext xmlns:c16="http://schemas.microsoft.com/office/drawing/2014/chart" uri="{C3380CC4-5D6E-409C-BE32-E72D297353CC}">
              <c16:uniqueId val="{00000002-02DC-E84A-9D21-D4EC0DB51D1B}"/>
            </c:ext>
          </c:extLst>
        </c:ser>
        <c:ser>
          <c:idx val="3"/>
          <c:order val="3"/>
          <c:tx>
            <c:strRef>
              <c:f>Sheet1!$E$1</c:f>
              <c:strCache>
                <c:ptCount val="1"/>
                <c:pt idx="0">
                  <c:v>Somewhat satisfied</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0%</c:formatCode>
                <c:ptCount val="1"/>
                <c:pt idx="0">
                  <c:v>0.3231</c:v>
                </c:pt>
              </c:numCache>
            </c:numRef>
          </c:val>
          <c:extLst>
            <c:ext xmlns:c16="http://schemas.microsoft.com/office/drawing/2014/chart" uri="{C3380CC4-5D6E-409C-BE32-E72D297353CC}">
              <c16:uniqueId val="{00000003-02DC-E84A-9D21-D4EC0DB51D1B}"/>
            </c:ext>
          </c:extLst>
        </c:ser>
        <c:ser>
          <c:idx val="4"/>
          <c:order val="4"/>
          <c:tx>
            <c:strRef>
              <c:f>Sheet1!$F$1</c:f>
              <c:strCache>
                <c:ptCount val="1"/>
                <c:pt idx="0">
                  <c:v>Extremely satisfied</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Sheet1!$F$2</c:f>
              <c:numCache>
                <c:formatCode>0%</c:formatCode>
                <c:ptCount val="1"/>
                <c:pt idx="0">
                  <c:v>0.47689999999999999</c:v>
                </c:pt>
              </c:numCache>
            </c:numRef>
          </c:val>
          <c:extLst>
            <c:ext xmlns:c16="http://schemas.microsoft.com/office/drawing/2014/chart" uri="{C3380CC4-5D6E-409C-BE32-E72D297353CC}">
              <c16:uniqueId val="{00000004-02DC-E84A-9D21-D4EC0DB51D1B}"/>
            </c:ext>
          </c:extLst>
        </c:ser>
        <c:dLbls>
          <c:dLblPos val="ctr"/>
          <c:showLegendKey val="0"/>
          <c:showVal val="1"/>
          <c:showCatName val="0"/>
          <c:showSerName val="0"/>
          <c:showPercent val="0"/>
          <c:showBubbleSize val="0"/>
        </c:dLbls>
        <c:gapWidth val="150"/>
        <c:overlap val="100"/>
        <c:axId val="2134506640"/>
        <c:axId val="-2147020352"/>
      </c:barChart>
      <c:catAx>
        <c:axId val="2134506640"/>
        <c:scaling>
          <c:orientation val="minMax"/>
        </c:scaling>
        <c:delete val="1"/>
        <c:axPos val="l"/>
        <c:numFmt formatCode="General" sourceLinked="1"/>
        <c:majorTickMark val="none"/>
        <c:minorTickMark val="none"/>
        <c:tickLblPos val="nextTo"/>
        <c:crossAx val="-2147020352"/>
        <c:crosses val="autoZero"/>
        <c:auto val="1"/>
        <c:lblAlgn val="ctr"/>
        <c:lblOffset val="100"/>
        <c:noMultiLvlLbl val="0"/>
      </c:catAx>
      <c:valAx>
        <c:axId val="-2147020352"/>
        <c:scaling>
          <c:orientation val="minMax"/>
        </c:scaling>
        <c:delete val="1"/>
        <c:axPos val="b"/>
        <c:numFmt formatCode="0%" sourceLinked="1"/>
        <c:majorTickMark val="none"/>
        <c:minorTickMark val="none"/>
        <c:tickLblPos val="nextTo"/>
        <c:crossAx val="21345066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bg1"/>
          </a:solidFill>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One of the worst</c:v>
                </c:pt>
              </c:strCache>
            </c:strRef>
          </c:tx>
          <c:spPr>
            <a:solidFill>
              <a:schemeClr val="accent1"/>
            </a:solidFill>
            <a:ln>
              <a:noFill/>
            </a:ln>
            <a:effectLst/>
          </c:spPr>
          <c:invertIfNegative val="0"/>
          <c:dLbls>
            <c:delete val="1"/>
          </c:dLbls>
          <c:cat>
            <c:strRef>
              <c:f>Sheet1!$A$2</c:f>
              <c:strCache>
                <c:ptCount val="1"/>
                <c:pt idx="0">
                  <c:v>Category 1</c:v>
                </c:pt>
              </c:strCache>
            </c:strRef>
          </c:cat>
          <c:val>
            <c:numRef>
              <c:f>Sheet1!$B$2</c:f>
              <c:numCache>
                <c:formatCode>0%</c:formatCode>
                <c:ptCount val="1"/>
                <c:pt idx="0">
                  <c:v>1.35E-2</c:v>
                </c:pt>
              </c:numCache>
            </c:numRef>
          </c:val>
          <c:extLst>
            <c:ext xmlns:c16="http://schemas.microsoft.com/office/drawing/2014/chart" uri="{C3380CC4-5D6E-409C-BE32-E72D297353CC}">
              <c16:uniqueId val="{00000001-C064-AB4A-AD07-8004A8DA2F3D}"/>
            </c:ext>
          </c:extLst>
        </c:ser>
        <c:ser>
          <c:idx val="1"/>
          <c:order val="1"/>
          <c:tx>
            <c:strRef>
              <c:f>Sheet1!$C$1</c:f>
              <c:strCache>
                <c:ptCount val="1"/>
                <c:pt idx="0">
                  <c:v>Below average</c:v>
                </c:pt>
              </c:strCache>
            </c:strRef>
          </c:tx>
          <c:spPr>
            <a:solidFill>
              <a:schemeClr val="accent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3-C064-AB4A-AD07-8004A8DA2F3D}"/>
              </c:ext>
            </c:extLst>
          </c:dPt>
          <c:dLbls>
            <c:dLbl>
              <c:idx val="0"/>
              <c:layout>
                <c:manualLayout>
                  <c:x val="-5.4660644250989899E-18"/>
                  <c:y val="8.0658734165960106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064-AB4A-AD07-8004A8DA2F3D}"/>
                </c:ext>
              </c:extLst>
            </c:dLbl>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0%</c:formatCode>
                <c:ptCount val="1"/>
                <c:pt idx="0">
                  <c:v>2.7E-2</c:v>
                </c:pt>
              </c:numCache>
            </c:numRef>
          </c:val>
          <c:extLst>
            <c:ext xmlns:c16="http://schemas.microsoft.com/office/drawing/2014/chart" uri="{C3380CC4-5D6E-409C-BE32-E72D297353CC}">
              <c16:uniqueId val="{00000004-C064-AB4A-AD07-8004A8DA2F3D}"/>
            </c:ext>
          </c:extLst>
        </c:ser>
        <c:ser>
          <c:idx val="2"/>
          <c:order val="2"/>
          <c:tx>
            <c:strRef>
              <c:f>Sheet1!$D$1</c:f>
              <c:strCache>
                <c:ptCount val="1"/>
                <c:pt idx="0">
                  <c:v>Average</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0%</c:formatCode>
                <c:ptCount val="1"/>
                <c:pt idx="0">
                  <c:v>0.17910000000000001</c:v>
                </c:pt>
              </c:numCache>
            </c:numRef>
          </c:val>
          <c:extLst>
            <c:ext xmlns:c16="http://schemas.microsoft.com/office/drawing/2014/chart" uri="{C3380CC4-5D6E-409C-BE32-E72D297353CC}">
              <c16:uniqueId val="{00000005-C064-AB4A-AD07-8004A8DA2F3D}"/>
            </c:ext>
          </c:extLst>
        </c:ser>
        <c:ser>
          <c:idx val="3"/>
          <c:order val="3"/>
          <c:tx>
            <c:strRef>
              <c:f>Sheet1!$E$1</c:f>
              <c:strCache>
                <c:ptCount val="1"/>
                <c:pt idx="0">
                  <c:v>Above average</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0%</c:formatCode>
                <c:ptCount val="1"/>
                <c:pt idx="0">
                  <c:v>0.34460000000000002</c:v>
                </c:pt>
              </c:numCache>
            </c:numRef>
          </c:val>
          <c:extLst>
            <c:ext xmlns:c16="http://schemas.microsoft.com/office/drawing/2014/chart" uri="{C3380CC4-5D6E-409C-BE32-E72D297353CC}">
              <c16:uniqueId val="{00000006-C064-AB4A-AD07-8004A8DA2F3D}"/>
            </c:ext>
          </c:extLst>
        </c:ser>
        <c:ser>
          <c:idx val="4"/>
          <c:order val="4"/>
          <c:tx>
            <c:strRef>
              <c:f>Sheet1!$F$1</c:f>
              <c:strCache>
                <c:ptCount val="1"/>
                <c:pt idx="0">
                  <c:v>One of the best</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Sheet1!$F$2</c:f>
              <c:numCache>
                <c:formatCode>0%</c:formatCode>
                <c:ptCount val="1"/>
                <c:pt idx="0">
                  <c:v>0.43580000000000002</c:v>
                </c:pt>
              </c:numCache>
            </c:numRef>
          </c:val>
          <c:extLst>
            <c:ext xmlns:c16="http://schemas.microsoft.com/office/drawing/2014/chart" uri="{C3380CC4-5D6E-409C-BE32-E72D297353CC}">
              <c16:uniqueId val="{00000007-C064-AB4A-AD07-8004A8DA2F3D}"/>
            </c:ext>
          </c:extLst>
        </c:ser>
        <c:dLbls>
          <c:dLblPos val="ctr"/>
          <c:showLegendKey val="0"/>
          <c:showVal val="1"/>
          <c:showCatName val="0"/>
          <c:showSerName val="0"/>
          <c:showPercent val="0"/>
          <c:showBubbleSize val="0"/>
        </c:dLbls>
        <c:gapWidth val="150"/>
        <c:overlap val="100"/>
        <c:axId val="2137204768"/>
        <c:axId val="2137463168"/>
      </c:barChart>
      <c:catAx>
        <c:axId val="2137204768"/>
        <c:scaling>
          <c:orientation val="minMax"/>
        </c:scaling>
        <c:delete val="1"/>
        <c:axPos val="l"/>
        <c:numFmt formatCode="General" sourceLinked="1"/>
        <c:majorTickMark val="none"/>
        <c:minorTickMark val="none"/>
        <c:tickLblPos val="nextTo"/>
        <c:crossAx val="2137463168"/>
        <c:crosses val="autoZero"/>
        <c:auto val="1"/>
        <c:lblAlgn val="ctr"/>
        <c:lblOffset val="100"/>
        <c:noMultiLvlLbl val="0"/>
      </c:catAx>
      <c:valAx>
        <c:axId val="2137463168"/>
        <c:scaling>
          <c:orientation val="minMax"/>
        </c:scaling>
        <c:delete val="1"/>
        <c:axPos val="b"/>
        <c:numFmt formatCode="0%" sourceLinked="1"/>
        <c:majorTickMark val="none"/>
        <c:minorTickMark val="none"/>
        <c:tickLblPos val="nextTo"/>
        <c:crossAx val="21372047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bg1"/>
          </a:solidFill>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5704949833917002"/>
          <c:y val="0.10984594775619599"/>
          <c:w val="0.52933242676141801"/>
          <c:h val="0.85201238324780704"/>
        </c:manualLayout>
      </c:layout>
      <c:barChart>
        <c:barDir val="bar"/>
        <c:grouping val="percentStacked"/>
        <c:varyColors val="0"/>
        <c:ser>
          <c:idx val="0"/>
          <c:order val="0"/>
          <c:tx>
            <c:strRef>
              <c:f>Sheet1!$B$1</c:f>
              <c:strCache>
                <c:ptCount val="1"/>
                <c:pt idx="0">
                  <c:v>I already use this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BentonSans" panose="02000503000000020004"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Item N</c:v>
                </c:pt>
                <c:pt idx="1">
                  <c:v>Item M</c:v>
                </c:pt>
                <c:pt idx="2">
                  <c:v>Item L</c:v>
                </c:pt>
                <c:pt idx="3">
                  <c:v>Item K</c:v>
                </c:pt>
                <c:pt idx="4">
                  <c:v>Item J</c:v>
                </c:pt>
                <c:pt idx="5">
                  <c:v>Item I</c:v>
                </c:pt>
                <c:pt idx="6">
                  <c:v>Item H</c:v>
                </c:pt>
                <c:pt idx="7">
                  <c:v>Item G</c:v>
                </c:pt>
                <c:pt idx="8">
                  <c:v>Item F</c:v>
                </c:pt>
                <c:pt idx="9">
                  <c:v>Item E</c:v>
                </c:pt>
                <c:pt idx="10">
                  <c:v>Item D</c:v>
                </c:pt>
                <c:pt idx="11">
                  <c:v>Item C</c:v>
                </c:pt>
              </c:strCache>
            </c:strRef>
          </c:cat>
          <c:val>
            <c:numRef>
              <c:f>Sheet1!$B$2:$B$13</c:f>
              <c:numCache>
                <c:formatCode>0%</c:formatCode>
                <c:ptCount val="12"/>
                <c:pt idx="0">
                  <c:v>1.3299999999999999E-2</c:v>
                </c:pt>
                <c:pt idx="1">
                  <c:v>2.3300000000000001E-2</c:v>
                </c:pt>
                <c:pt idx="2">
                  <c:v>2.8299999999999999E-2</c:v>
                </c:pt>
                <c:pt idx="3">
                  <c:v>3.49E-2</c:v>
                </c:pt>
                <c:pt idx="4">
                  <c:v>4.6600000000000003E-2</c:v>
                </c:pt>
                <c:pt idx="5">
                  <c:v>5.4899999999999997E-2</c:v>
                </c:pt>
                <c:pt idx="6">
                  <c:v>5.9900000000000002E-2</c:v>
                </c:pt>
                <c:pt idx="7">
                  <c:v>0.10979999999999999</c:v>
                </c:pt>
                <c:pt idx="8">
                  <c:v>0.1148</c:v>
                </c:pt>
                <c:pt idx="9">
                  <c:v>0.21299999999999999</c:v>
                </c:pt>
                <c:pt idx="10">
                  <c:v>0.2346</c:v>
                </c:pt>
                <c:pt idx="11">
                  <c:v>0.23960000000000001</c:v>
                </c:pt>
              </c:numCache>
            </c:numRef>
          </c:val>
          <c:extLst>
            <c:ext xmlns:c16="http://schemas.microsoft.com/office/drawing/2014/chart" uri="{C3380CC4-5D6E-409C-BE32-E72D297353CC}">
              <c16:uniqueId val="{00000000-7627-2F40-AE1C-E99F7CA0F9CF}"/>
            </c:ext>
          </c:extLst>
        </c:ser>
        <c:ser>
          <c:idx val="1"/>
          <c:order val="1"/>
          <c:tx>
            <c:strRef>
              <c:f>Sheet1!$C$1</c:f>
              <c:strCache>
                <c:ptCount val="1"/>
                <c:pt idx="0">
                  <c:v>I am willing to use this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BentonSans" panose="02000503000000020004"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Item N</c:v>
                </c:pt>
                <c:pt idx="1">
                  <c:v>Item M</c:v>
                </c:pt>
                <c:pt idx="2">
                  <c:v>Item L</c:v>
                </c:pt>
                <c:pt idx="3">
                  <c:v>Item K</c:v>
                </c:pt>
                <c:pt idx="4">
                  <c:v>Item J</c:v>
                </c:pt>
                <c:pt idx="5">
                  <c:v>Item I</c:v>
                </c:pt>
                <c:pt idx="6">
                  <c:v>Item H</c:v>
                </c:pt>
                <c:pt idx="7">
                  <c:v>Item G</c:v>
                </c:pt>
                <c:pt idx="8">
                  <c:v>Item F</c:v>
                </c:pt>
                <c:pt idx="9">
                  <c:v>Item E</c:v>
                </c:pt>
                <c:pt idx="10">
                  <c:v>Item D</c:v>
                </c:pt>
                <c:pt idx="11">
                  <c:v>Item C</c:v>
                </c:pt>
              </c:strCache>
            </c:strRef>
          </c:cat>
          <c:val>
            <c:numRef>
              <c:f>Sheet1!$C$2:$C$13</c:f>
              <c:numCache>
                <c:formatCode>0%</c:formatCode>
                <c:ptCount val="12"/>
                <c:pt idx="0">
                  <c:v>0.30449999999999999</c:v>
                </c:pt>
                <c:pt idx="1">
                  <c:v>0.376</c:v>
                </c:pt>
                <c:pt idx="2">
                  <c:v>0.28949999999999998</c:v>
                </c:pt>
                <c:pt idx="3">
                  <c:v>0.61560000000000004</c:v>
                </c:pt>
                <c:pt idx="4">
                  <c:v>0.28449999999999998</c:v>
                </c:pt>
                <c:pt idx="5">
                  <c:v>0.50080000000000002</c:v>
                </c:pt>
                <c:pt idx="6">
                  <c:v>0.53410000000000002</c:v>
                </c:pt>
                <c:pt idx="7">
                  <c:v>0.56740000000000002</c:v>
                </c:pt>
                <c:pt idx="8">
                  <c:v>0.52410000000000001</c:v>
                </c:pt>
                <c:pt idx="9">
                  <c:v>0.43930000000000002</c:v>
                </c:pt>
                <c:pt idx="10">
                  <c:v>0.49080000000000001</c:v>
                </c:pt>
                <c:pt idx="11">
                  <c:v>0.34939999999999999</c:v>
                </c:pt>
              </c:numCache>
            </c:numRef>
          </c:val>
          <c:extLst>
            <c:ext xmlns:c16="http://schemas.microsoft.com/office/drawing/2014/chart" uri="{C3380CC4-5D6E-409C-BE32-E72D297353CC}">
              <c16:uniqueId val="{00000001-7627-2F40-AE1C-E99F7CA0F9CF}"/>
            </c:ext>
          </c:extLst>
        </c:ser>
        <c:ser>
          <c:idx val="2"/>
          <c:order val="2"/>
          <c:tx>
            <c:strRef>
              <c:f>Sheet1!$D$1</c:f>
              <c:strCache>
                <c:ptCount val="1"/>
                <c:pt idx="0">
                  <c:v>I am unsure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BentonSans" panose="02000503000000020004"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Item N</c:v>
                </c:pt>
                <c:pt idx="1">
                  <c:v>Item M</c:v>
                </c:pt>
                <c:pt idx="2">
                  <c:v>Item L</c:v>
                </c:pt>
                <c:pt idx="3">
                  <c:v>Item K</c:v>
                </c:pt>
                <c:pt idx="4">
                  <c:v>Item J</c:v>
                </c:pt>
                <c:pt idx="5">
                  <c:v>Item I</c:v>
                </c:pt>
                <c:pt idx="6">
                  <c:v>Item H</c:v>
                </c:pt>
                <c:pt idx="7">
                  <c:v>Item G</c:v>
                </c:pt>
                <c:pt idx="8">
                  <c:v>Item F</c:v>
                </c:pt>
                <c:pt idx="9">
                  <c:v>Item E</c:v>
                </c:pt>
                <c:pt idx="10">
                  <c:v>Item D</c:v>
                </c:pt>
                <c:pt idx="11">
                  <c:v>Item C</c:v>
                </c:pt>
              </c:strCache>
            </c:strRef>
          </c:cat>
          <c:val>
            <c:numRef>
              <c:f>Sheet1!$D$2:$D$13</c:f>
              <c:numCache>
                <c:formatCode>0%</c:formatCode>
                <c:ptCount val="12"/>
                <c:pt idx="0">
                  <c:v>0.26960000000000001</c:v>
                </c:pt>
                <c:pt idx="1">
                  <c:v>0.38600000000000001</c:v>
                </c:pt>
                <c:pt idx="2">
                  <c:v>0.38100000000000001</c:v>
                </c:pt>
                <c:pt idx="3">
                  <c:v>0.23130000000000001</c:v>
                </c:pt>
                <c:pt idx="4">
                  <c:v>0.28620000000000001</c:v>
                </c:pt>
                <c:pt idx="5">
                  <c:v>0.27789999999999998</c:v>
                </c:pt>
                <c:pt idx="6">
                  <c:v>0.2346</c:v>
                </c:pt>
                <c:pt idx="7">
                  <c:v>0.1797</c:v>
                </c:pt>
                <c:pt idx="8">
                  <c:v>0.21129999999999999</c:v>
                </c:pt>
                <c:pt idx="9">
                  <c:v>0.20300000000000001</c:v>
                </c:pt>
                <c:pt idx="10">
                  <c:v>0.1797</c:v>
                </c:pt>
                <c:pt idx="11">
                  <c:v>0.193</c:v>
                </c:pt>
              </c:numCache>
            </c:numRef>
          </c:val>
          <c:extLst>
            <c:ext xmlns:c16="http://schemas.microsoft.com/office/drawing/2014/chart" uri="{C3380CC4-5D6E-409C-BE32-E72D297353CC}">
              <c16:uniqueId val="{00000002-7627-2F40-AE1C-E99F7CA0F9CF}"/>
            </c:ext>
          </c:extLst>
        </c:ser>
        <c:ser>
          <c:idx val="3"/>
          <c:order val="3"/>
          <c:tx>
            <c:strRef>
              <c:f>Sheet1!$E$1</c:f>
              <c:strCache>
                <c:ptCount val="1"/>
                <c:pt idx="0">
                  <c:v>I am not willing to use this</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BentonSans" panose="02000503000000020004"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Item N</c:v>
                </c:pt>
                <c:pt idx="1">
                  <c:v>Item M</c:v>
                </c:pt>
                <c:pt idx="2">
                  <c:v>Item L</c:v>
                </c:pt>
                <c:pt idx="3">
                  <c:v>Item K</c:v>
                </c:pt>
                <c:pt idx="4">
                  <c:v>Item J</c:v>
                </c:pt>
                <c:pt idx="5">
                  <c:v>Item I</c:v>
                </c:pt>
                <c:pt idx="6">
                  <c:v>Item H</c:v>
                </c:pt>
                <c:pt idx="7">
                  <c:v>Item G</c:v>
                </c:pt>
                <c:pt idx="8">
                  <c:v>Item F</c:v>
                </c:pt>
                <c:pt idx="9">
                  <c:v>Item E</c:v>
                </c:pt>
                <c:pt idx="10">
                  <c:v>Item D</c:v>
                </c:pt>
                <c:pt idx="11">
                  <c:v>Item C</c:v>
                </c:pt>
              </c:strCache>
            </c:strRef>
          </c:cat>
          <c:val>
            <c:numRef>
              <c:f>Sheet1!$E$2:$E$13</c:f>
              <c:numCache>
                <c:formatCode>0%</c:formatCode>
                <c:ptCount val="12"/>
                <c:pt idx="0">
                  <c:v>0.38440000000000002</c:v>
                </c:pt>
                <c:pt idx="1">
                  <c:v>0.17299999999999999</c:v>
                </c:pt>
                <c:pt idx="2">
                  <c:v>0.26619999999999999</c:v>
                </c:pt>
                <c:pt idx="3">
                  <c:v>0.1082</c:v>
                </c:pt>
                <c:pt idx="4">
                  <c:v>0.371</c:v>
                </c:pt>
                <c:pt idx="5">
                  <c:v>0.14480000000000001</c:v>
                </c:pt>
                <c:pt idx="6">
                  <c:v>0.15970000000000001</c:v>
                </c:pt>
                <c:pt idx="7">
                  <c:v>0.12809999999999999</c:v>
                </c:pt>
                <c:pt idx="8">
                  <c:v>0.1298</c:v>
                </c:pt>
                <c:pt idx="9">
                  <c:v>0.1331</c:v>
                </c:pt>
                <c:pt idx="10">
                  <c:v>8.4900000000000003E-2</c:v>
                </c:pt>
                <c:pt idx="11">
                  <c:v>0.21129999999999999</c:v>
                </c:pt>
              </c:numCache>
            </c:numRef>
          </c:val>
          <c:extLst>
            <c:ext xmlns:c16="http://schemas.microsoft.com/office/drawing/2014/chart" uri="{C3380CC4-5D6E-409C-BE32-E72D297353CC}">
              <c16:uniqueId val="{00000003-7627-2F40-AE1C-E99F7CA0F9CF}"/>
            </c:ext>
          </c:extLst>
        </c:ser>
        <c:dLbls>
          <c:showLegendKey val="0"/>
          <c:showVal val="0"/>
          <c:showCatName val="0"/>
          <c:showSerName val="0"/>
          <c:showPercent val="0"/>
          <c:showBubbleSize val="0"/>
        </c:dLbls>
        <c:gapWidth val="150"/>
        <c:overlap val="100"/>
        <c:axId val="2138959888"/>
        <c:axId val="2138951216"/>
      </c:barChart>
      <c:catAx>
        <c:axId val="21389598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BentonSans" panose="02000503000000020004" pitchFamily="2" charset="0"/>
                <a:ea typeface="+mn-ea"/>
                <a:cs typeface="+mn-cs"/>
              </a:defRPr>
            </a:pPr>
            <a:endParaRPr lang="en-US"/>
          </a:p>
        </c:txPr>
        <c:crossAx val="2138951216"/>
        <c:crosses val="autoZero"/>
        <c:auto val="1"/>
        <c:lblAlgn val="ctr"/>
        <c:lblOffset val="100"/>
        <c:noMultiLvlLbl val="0"/>
      </c:catAx>
      <c:valAx>
        <c:axId val="2138951216"/>
        <c:scaling>
          <c:orientation val="minMax"/>
        </c:scaling>
        <c:delete val="1"/>
        <c:axPos val="b"/>
        <c:numFmt formatCode="0%" sourceLinked="1"/>
        <c:majorTickMark val="none"/>
        <c:minorTickMark val="none"/>
        <c:tickLblPos val="nextTo"/>
        <c:crossAx val="2138959888"/>
        <c:crosses val="autoZero"/>
        <c:crossBetween val="between"/>
      </c:valAx>
      <c:spPr>
        <a:noFill/>
        <a:ln>
          <a:noFill/>
        </a:ln>
        <a:effectLst/>
      </c:spPr>
    </c:plotArea>
    <c:legend>
      <c:legendPos val="b"/>
      <c:layout>
        <c:manualLayout>
          <c:xMode val="edge"/>
          <c:yMode val="edge"/>
          <c:x val="0.40803404910893903"/>
          <c:y val="1.5517395140520444E-2"/>
          <c:w val="0.590701106651362"/>
          <c:h val="7.854415112516499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BentonSans" panose="02000503000000020004"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Brand Name helps me hire people for whatever I need</c:v>
                </c:pt>
                <c:pt idx="1">
                  <c:v>Brand Name makes it easier to get more done</c:v>
                </c:pt>
                <c:pt idx="2">
                  <c:v>Brand Name helps me do life's work with joy and purpose</c:v>
                </c:pt>
                <c:pt idx="3">
                  <c:v>Brand Name helps me find pros I can trust</c:v>
                </c:pt>
              </c:strCache>
            </c:strRef>
          </c:cat>
          <c:val>
            <c:numRef>
              <c:f>Sheet1!$B$2:$B$5</c:f>
              <c:numCache>
                <c:formatCode>0%</c:formatCode>
                <c:ptCount val="4"/>
                <c:pt idx="0">
                  <c:v>0.06</c:v>
                </c:pt>
                <c:pt idx="1">
                  <c:v>0.08</c:v>
                </c:pt>
                <c:pt idx="2">
                  <c:v>0.17</c:v>
                </c:pt>
                <c:pt idx="3">
                  <c:v>0.06</c:v>
                </c:pt>
              </c:numCache>
            </c:numRef>
          </c:val>
          <c:extLst>
            <c:ext xmlns:c16="http://schemas.microsoft.com/office/drawing/2014/chart" uri="{C3380CC4-5D6E-409C-BE32-E72D297353CC}">
              <c16:uniqueId val="{00000000-F111-6E4A-8852-BB47CDF68CC9}"/>
            </c:ext>
          </c:extLst>
        </c:ser>
        <c:ser>
          <c:idx val="1"/>
          <c:order val="1"/>
          <c:tx>
            <c:strRef>
              <c:f>Sheet1!$C$1</c:f>
              <c:strCache>
                <c:ptCount val="1"/>
                <c:pt idx="0">
                  <c:v>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Brand Name helps me hire people for whatever I need</c:v>
                </c:pt>
                <c:pt idx="1">
                  <c:v>Brand Name makes it easier to get more done</c:v>
                </c:pt>
                <c:pt idx="2">
                  <c:v>Brand Name helps me do life's work with joy and purpose</c:v>
                </c:pt>
                <c:pt idx="3">
                  <c:v>Brand Name helps me find pros I can trust</c:v>
                </c:pt>
              </c:strCache>
            </c:strRef>
          </c:cat>
          <c:val>
            <c:numRef>
              <c:f>Sheet1!$C$2:$C$5</c:f>
              <c:numCache>
                <c:formatCode>0%</c:formatCode>
                <c:ptCount val="4"/>
                <c:pt idx="0">
                  <c:v>0.06</c:v>
                </c:pt>
                <c:pt idx="1">
                  <c:v>0.05</c:v>
                </c:pt>
                <c:pt idx="2">
                  <c:v>0.11</c:v>
                </c:pt>
                <c:pt idx="3">
                  <c:v>0.05</c:v>
                </c:pt>
              </c:numCache>
            </c:numRef>
          </c:val>
          <c:extLst>
            <c:ext xmlns:c16="http://schemas.microsoft.com/office/drawing/2014/chart" uri="{C3380CC4-5D6E-409C-BE32-E72D297353CC}">
              <c16:uniqueId val="{00000001-F111-6E4A-8852-BB47CDF68CC9}"/>
            </c:ext>
          </c:extLst>
        </c:ser>
        <c:ser>
          <c:idx val="2"/>
          <c:order val="2"/>
          <c:tx>
            <c:strRef>
              <c:f>Sheet1!$D$1</c:f>
              <c:strCache>
                <c:ptCount val="1"/>
                <c:pt idx="0">
                  <c:v>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Brand Name helps me hire people for whatever I need</c:v>
                </c:pt>
                <c:pt idx="1">
                  <c:v>Brand Name makes it easier to get more done</c:v>
                </c:pt>
                <c:pt idx="2">
                  <c:v>Brand Name helps me do life's work with joy and purpose</c:v>
                </c:pt>
                <c:pt idx="3">
                  <c:v>Brand Name helps me find pros I can trust</c:v>
                </c:pt>
              </c:strCache>
            </c:strRef>
          </c:cat>
          <c:val>
            <c:numRef>
              <c:f>Sheet1!$D$2:$D$5</c:f>
              <c:numCache>
                <c:formatCode>0%</c:formatCode>
                <c:ptCount val="4"/>
                <c:pt idx="0">
                  <c:v>0.2</c:v>
                </c:pt>
                <c:pt idx="1">
                  <c:v>0.18</c:v>
                </c:pt>
                <c:pt idx="2">
                  <c:v>0.18</c:v>
                </c:pt>
                <c:pt idx="3">
                  <c:v>0.18</c:v>
                </c:pt>
              </c:numCache>
            </c:numRef>
          </c:val>
          <c:extLst>
            <c:ext xmlns:c16="http://schemas.microsoft.com/office/drawing/2014/chart" uri="{C3380CC4-5D6E-409C-BE32-E72D297353CC}">
              <c16:uniqueId val="{00000002-F111-6E4A-8852-BB47CDF68CC9}"/>
            </c:ext>
          </c:extLst>
        </c:ser>
        <c:ser>
          <c:idx val="3"/>
          <c:order val="3"/>
          <c:tx>
            <c:strRef>
              <c:f>Sheet1!$E$1</c:f>
              <c:strCache>
                <c:ptCount val="1"/>
                <c:pt idx="0">
                  <c:v>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Brand Name helps me hire people for whatever I need</c:v>
                </c:pt>
                <c:pt idx="1">
                  <c:v>Brand Name makes it easier to get more done</c:v>
                </c:pt>
                <c:pt idx="2">
                  <c:v>Brand Name helps me do life's work with joy and purpose</c:v>
                </c:pt>
                <c:pt idx="3">
                  <c:v>Brand Name helps me find pros I can trust</c:v>
                </c:pt>
              </c:strCache>
            </c:strRef>
          </c:cat>
          <c:val>
            <c:numRef>
              <c:f>Sheet1!$E$2:$E$5</c:f>
              <c:numCache>
                <c:formatCode>0%</c:formatCode>
                <c:ptCount val="4"/>
                <c:pt idx="0">
                  <c:v>0.25</c:v>
                </c:pt>
                <c:pt idx="1">
                  <c:v>0.32</c:v>
                </c:pt>
                <c:pt idx="2">
                  <c:v>0.28000000000000003</c:v>
                </c:pt>
                <c:pt idx="3">
                  <c:v>0.28000000000000003</c:v>
                </c:pt>
              </c:numCache>
            </c:numRef>
          </c:val>
          <c:extLst>
            <c:ext xmlns:c16="http://schemas.microsoft.com/office/drawing/2014/chart" uri="{C3380CC4-5D6E-409C-BE32-E72D297353CC}">
              <c16:uniqueId val="{00000003-F111-6E4A-8852-BB47CDF68CC9}"/>
            </c:ext>
          </c:extLst>
        </c:ser>
        <c:ser>
          <c:idx val="4"/>
          <c:order val="4"/>
          <c:tx>
            <c:strRef>
              <c:f>Sheet1!$F$1</c:f>
              <c:strCache>
                <c:ptCount val="1"/>
                <c:pt idx="0">
                  <c:v>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Brand Name helps me hire people for whatever I need</c:v>
                </c:pt>
                <c:pt idx="1">
                  <c:v>Brand Name makes it easier to get more done</c:v>
                </c:pt>
                <c:pt idx="2">
                  <c:v>Brand Name helps me do life's work with joy and purpose</c:v>
                </c:pt>
                <c:pt idx="3">
                  <c:v>Brand Name helps me find pros I can trust</c:v>
                </c:pt>
              </c:strCache>
            </c:strRef>
          </c:cat>
          <c:val>
            <c:numRef>
              <c:f>Sheet1!$F$2:$F$5</c:f>
              <c:numCache>
                <c:formatCode>0%</c:formatCode>
                <c:ptCount val="4"/>
                <c:pt idx="0">
                  <c:v>0.43</c:v>
                </c:pt>
                <c:pt idx="1">
                  <c:v>0.37</c:v>
                </c:pt>
                <c:pt idx="2">
                  <c:v>0.26</c:v>
                </c:pt>
                <c:pt idx="3">
                  <c:v>0.43</c:v>
                </c:pt>
              </c:numCache>
            </c:numRef>
          </c:val>
          <c:extLst>
            <c:ext xmlns:c16="http://schemas.microsoft.com/office/drawing/2014/chart" uri="{C3380CC4-5D6E-409C-BE32-E72D297353CC}">
              <c16:uniqueId val="{00000004-F111-6E4A-8852-BB47CDF68CC9}"/>
            </c:ext>
          </c:extLst>
        </c:ser>
        <c:dLbls>
          <c:dLblPos val="ctr"/>
          <c:showLegendKey val="0"/>
          <c:showVal val="1"/>
          <c:showCatName val="0"/>
          <c:showSerName val="0"/>
          <c:showPercent val="0"/>
          <c:showBubbleSize val="0"/>
        </c:dLbls>
        <c:gapWidth val="118"/>
        <c:overlap val="100"/>
        <c:axId val="-2147005360"/>
        <c:axId val="-2146594352"/>
      </c:barChart>
      <c:catAx>
        <c:axId val="-2147005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BentonSans" panose="02000503000000020004" pitchFamily="2" charset="0"/>
                <a:ea typeface="+mn-ea"/>
                <a:cs typeface="+mn-cs"/>
              </a:defRPr>
            </a:pPr>
            <a:endParaRPr lang="en-US"/>
          </a:p>
        </c:txPr>
        <c:crossAx val="-2146594352"/>
        <c:crosses val="autoZero"/>
        <c:auto val="1"/>
        <c:lblAlgn val="ctr"/>
        <c:lblOffset val="100"/>
        <c:tickMarkSkip val="2"/>
        <c:noMultiLvlLbl val="0"/>
      </c:catAx>
      <c:valAx>
        <c:axId val="-2146594352"/>
        <c:scaling>
          <c:orientation val="minMax"/>
        </c:scaling>
        <c:delete val="1"/>
        <c:axPos val="l"/>
        <c:numFmt formatCode="0%" sourceLinked="1"/>
        <c:majorTickMark val="none"/>
        <c:minorTickMark val="none"/>
        <c:tickLblPos val="nextTo"/>
        <c:crossAx val="-2147005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1</c:v>
                </c:pt>
              </c:strCache>
            </c:strRef>
          </c:tx>
          <c:spPr>
            <a:solidFill>
              <a:schemeClr val="tx1">
                <a:lumMod val="65000"/>
                <a:lumOff val="35000"/>
              </a:schemeClr>
            </a:solidFill>
            <a:ln>
              <a:noFill/>
            </a:ln>
            <a:effectLst/>
          </c:spPr>
          <c:invertIfNegative val="0"/>
          <c:dPt>
            <c:idx val="2"/>
            <c:invertIfNegative val="0"/>
            <c:bubble3D val="0"/>
            <c:spPr>
              <a:solidFill>
                <a:schemeClr val="accent3">
                  <a:lumMod val="50000"/>
                </a:schemeClr>
              </a:solidFill>
              <a:ln>
                <a:noFill/>
              </a:ln>
              <a:effectLst/>
            </c:spPr>
            <c:extLst>
              <c:ext xmlns:c16="http://schemas.microsoft.com/office/drawing/2014/chart" uri="{C3380CC4-5D6E-409C-BE32-E72D297353CC}">
                <c16:uniqueId val="{00000009-1C84-CE45-B4A9-AEBC30FC57E9}"/>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Brand C</c:v>
                </c:pt>
                <c:pt idx="1">
                  <c:v>Brand A</c:v>
                </c:pt>
                <c:pt idx="2">
                  <c:v>Brand X</c:v>
                </c:pt>
                <c:pt idx="3">
                  <c:v>Brand D</c:v>
                </c:pt>
                <c:pt idx="4">
                  <c:v>Brand B</c:v>
                </c:pt>
                <c:pt idx="5">
                  <c:v>Brand E</c:v>
                </c:pt>
              </c:strCache>
            </c:strRef>
          </c:cat>
          <c:val>
            <c:numRef>
              <c:f>Sheet1!$B$2:$B$7</c:f>
              <c:numCache>
                <c:formatCode>0%</c:formatCode>
                <c:ptCount val="6"/>
                <c:pt idx="0">
                  <c:v>0.08</c:v>
                </c:pt>
                <c:pt idx="1">
                  <c:v>0.06</c:v>
                </c:pt>
                <c:pt idx="2">
                  <c:v>0.06</c:v>
                </c:pt>
                <c:pt idx="3">
                  <c:v>0.17</c:v>
                </c:pt>
                <c:pt idx="4">
                  <c:v>0.17</c:v>
                </c:pt>
                <c:pt idx="5">
                  <c:v>0.13</c:v>
                </c:pt>
              </c:numCache>
            </c:numRef>
          </c:val>
          <c:extLst>
            <c:ext xmlns:c16="http://schemas.microsoft.com/office/drawing/2014/chart" uri="{C3380CC4-5D6E-409C-BE32-E72D297353CC}">
              <c16:uniqueId val="{00000000-1C84-CE45-B4A9-AEBC30FC57E9}"/>
            </c:ext>
          </c:extLst>
        </c:ser>
        <c:ser>
          <c:idx val="1"/>
          <c:order val="1"/>
          <c:tx>
            <c:strRef>
              <c:f>Sheet1!$C$1</c:f>
              <c:strCache>
                <c:ptCount val="1"/>
                <c:pt idx="0">
                  <c:v>2</c:v>
                </c:pt>
              </c:strCache>
            </c:strRef>
          </c:tx>
          <c:spPr>
            <a:solidFill>
              <a:schemeClr val="bg1">
                <a:lumMod val="50000"/>
              </a:schemeClr>
            </a:solidFill>
            <a:ln>
              <a:noFill/>
            </a:ln>
            <a:effectLst/>
          </c:spPr>
          <c:invertIfNegative val="0"/>
          <c:dPt>
            <c:idx val="2"/>
            <c:invertIfNegative val="0"/>
            <c:bubble3D val="0"/>
            <c:spPr>
              <a:solidFill>
                <a:schemeClr val="accent3">
                  <a:lumMod val="75000"/>
                </a:schemeClr>
              </a:solidFill>
              <a:ln>
                <a:noFill/>
              </a:ln>
              <a:effectLst/>
            </c:spPr>
            <c:extLst>
              <c:ext xmlns:c16="http://schemas.microsoft.com/office/drawing/2014/chart" uri="{C3380CC4-5D6E-409C-BE32-E72D297353CC}">
                <c16:uniqueId val="{00000008-1C84-CE45-B4A9-AEBC30FC57E9}"/>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Brand C</c:v>
                </c:pt>
                <c:pt idx="1">
                  <c:v>Brand A</c:v>
                </c:pt>
                <c:pt idx="2">
                  <c:v>Brand X</c:v>
                </c:pt>
                <c:pt idx="3">
                  <c:v>Brand D</c:v>
                </c:pt>
                <c:pt idx="4">
                  <c:v>Brand B</c:v>
                </c:pt>
                <c:pt idx="5">
                  <c:v>Brand E</c:v>
                </c:pt>
              </c:strCache>
            </c:strRef>
          </c:cat>
          <c:val>
            <c:numRef>
              <c:f>Sheet1!$C$2:$C$7</c:f>
              <c:numCache>
                <c:formatCode>0%</c:formatCode>
                <c:ptCount val="6"/>
                <c:pt idx="0">
                  <c:v>0.05</c:v>
                </c:pt>
                <c:pt idx="1">
                  <c:v>0.06</c:v>
                </c:pt>
                <c:pt idx="2">
                  <c:v>0.05</c:v>
                </c:pt>
                <c:pt idx="3">
                  <c:v>0.11</c:v>
                </c:pt>
                <c:pt idx="4">
                  <c:v>0.1</c:v>
                </c:pt>
                <c:pt idx="5">
                  <c:v>0.22</c:v>
                </c:pt>
              </c:numCache>
            </c:numRef>
          </c:val>
          <c:extLst>
            <c:ext xmlns:c16="http://schemas.microsoft.com/office/drawing/2014/chart" uri="{C3380CC4-5D6E-409C-BE32-E72D297353CC}">
              <c16:uniqueId val="{00000001-1C84-CE45-B4A9-AEBC30FC57E9}"/>
            </c:ext>
          </c:extLst>
        </c:ser>
        <c:ser>
          <c:idx val="2"/>
          <c:order val="2"/>
          <c:tx>
            <c:strRef>
              <c:f>Sheet1!$D$1</c:f>
              <c:strCache>
                <c:ptCount val="1"/>
                <c:pt idx="0">
                  <c:v>3</c:v>
                </c:pt>
              </c:strCache>
            </c:strRef>
          </c:tx>
          <c:spPr>
            <a:solidFill>
              <a:schemeClr val="bg1">
                <a:lumMod val="65000"/>
              </a:schemeClr>
            </a:solidFill>
            <a:ln>
              <a:noFill/>
            </a:ln>
            <a:effectLst/>
          </c:spPr>
          <c:invertIfNegative val="0"/>
          <c:dPt>
            <c:idx val="2"/>
            <c:invertIfNegative val="0"/>
            <c:bubble3D val="0"/>
            <c:spPr>
              <a:solidFill>
                <a:schemeClr val="accent3"/>
              </a:solidFill>
              <a:ln>
                <a:noFill/>
              </a:ln>
              <a:effectLst/>
            </c:spPr>
            <c:extLst>
              <c:ext xmlns:c16="http://schemas.microsoft.com/office/drawing/2014/chart" uri="{C3380CC4-5D6E-409C-BE32-E72D297353CC}">
                <c16:uniqueId val="{00000007-1C84-CE45-B4A9-AEBC30FC57E9}"/>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Brand C</c:v>
                </c:pt>
                <c:pt idx="1">
                  <c:v>Brand A</c:v>
                </c:pt>
                <c:pt idx="2">
                  <c:v>Brand X</c:v>
                </c:pt>
                <c:pt idx="3">
                  <c:v>Brand D</c:v>
                </c:pt>
                <c:pt idx="4">
                  <c:v>Brand B</c:v>
                </c:pt>
                <c:pt idx="5">
                  <c:v>Brand E</c:v>
                </c:pt>
              </c:strCache>
            </c:strRef>
          </c:cat>
          <c:val>
            <c:numRef>
              <c:f>Sheet1!$D$2:$D$7</c:f>
              <c:numCache>
                <c:formatCode>0%</c:formatCode>
                <c:ptCount val="6"/>
                <c:pt idx="0">
                  <c:v>0.18</c:v>
                </c:pt>
                <c:pt idx="1">
                  <c:v>0.2</c:v>
                </c:pt>
                <c:pt idx="2">
                  <c:v>0.28000000000000003</c:v>
                </c:pt>
                <c:pt idx="3">
                  <c:v>0.18</c:v>
                </c:pt>
                <c:pt idx="4">
                  <c:v>0.28999999999999998</c:v>
                </c:pt>
                <c:pt idx="5">
                  <c:v>0.3</c:v>
                </c:pt>
              </c:numCache>
            </c:numRef>
          </c:val>
          <c:extLst>
            <c:ext xmlns:c16="http://schemas.microsoft.com/office/drawing/2014/chart" uri="{C3380CC4-5D6E-409C-BE32-E72D297353CC}">
              <c16:uniqueId val="{00000002-1C84-CE45-B4A9-AEBC30FC57E9}"/>
            </c:ext>
          </c:extLst>
        </c:ser>
        <c:ser>
          <c:idx val="3"/>
          <c:order val="3"/>
          <c:tx>
            <c:strRef>
              <c:f>Sheet1!$E$1</c:f>
              <c:strCache>
                <c:ptCount val="1"/>
                <c:pt idx="0">
                  <c:v>4</c:v>
                </c:pt>
              </c:strCache>
            </c:strRef>
          </c:tx>
          <c:spPr>
            <a:solidFill>
              <a:schemeClr val="bg1">
                <a:lumMod val="75000"/>
              </a:schemeClr>
            </a:solidFill>
            <a:ln>
              <a:noFill/>
            </a:ln>
            <a:effectLst/>
          </c:spPr>
          <c:invertIfNegative val="0"/>
          <c:dPt>
            <c:idx val="2"/>
            <c:invertIfNegative val="0"/>
            <c:bubble3D val="0"/>
            <c:spPr>
              <a:solidFill>
                <a:schemeClr val="accent3">
                  <a:lumMod val="60000"/>
                  <a:lumOff val="40000"/>
                </a:schemeClr>
              </a:solidFill>
              <a:ln>
                <a:noFill/>
              </a:ln>
              <a:effectLst/>
            </c:spPr>
            <c:extLst>
              <c:ext xmlns:c16="http://schemas.microsoft.com/office/drawing/2014/chart" uri="{C3380CC4-5D6E-409C-BE32-E72D297353CC}">
                <c16:uniqueId val="{00000006-1C84-CE45-B4A9-AEBC30FC57E9}"/>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Brand C</c:v>
                </c:pt>
                <c:pt idx="1">
                  <c:v>Brand A</c:v>
                </c:pt>
                <c:pt idx="2">
                  <c:v>Brand X</c:v>
                </c:pt>
                <c:pt idx="3">
                  <c:v>Brand D</c:v>
                </c:pt>
                <c:pt idx="4">
                  <c:v>Brand B</c:v>
                </c:pt>
                <c:pt idx="5">
                  <c:v>Brand E</c:v>
                </c:pt>
              </c:strCache>
            </c:strRef>
          </c:cat>
          <c:val>
            <c:numRef>
              <c:f>Sheet1!$E$2:$E$7</c:f>
              <c:numCache>
                <c:formatCode>0%</c:formatCode>
                <c:ptCount val="6"/>
                <c:pt idx="0">
                  <c:v>0.32</c:v>
                </c:pt>
                <c:pt idx="1">
                  <c:v>0.25</c:v>
                </c:pt>
                <c:pt idx="2">
                  <c:v>0.28000000000000003</c:v>
                </c:pt>
                <c:pt idx="3">
                  <c:v>0.28000000000000003</c:v>
                </c:pt>
                <c:pt idx="4">
                  <c:v>0.15</c:v>
                </c:pt>
                <c:pt idx="5">
                  <c:v>0.2</c:v>
                </c:pt>
              </c:numCache>
            </c:numRef>
          </c:val>
          <c:extLst>
            <c:ext xmlns:c16="http://schemas.microsoft.com/office/drawing/2014/chart" uri="{C3380CC4-5D6E-409C-BE32-E72D297353CC}">
              <c16:uniqueId val="{00000003-1C84-CE45-B4A9-AEBC30FC57E9}"/>
            </c:ext>
          </c:extLst>
        </c:ser>
        <c:ser>
          <c:idx val="4"/>
          <c:order val="4"/>
          <c:tx>
            <c:strRef>
              <c:f>Sheet1!$F$1</c:f>
              <c:strCache>
                <c:ptCount val="1"/>
                <c:pt idx="0">
                  <c:v>5</c:v>
                </c:pt>
              </c:strCache>
            </c:strRef>
          </c:tx>
          <c:spPr>
            <a:solidFill>
              <a:schemeClr val="bg1">
                <a:lumMod val="85000"/>
              </a:schemeClr>
            </a:solidFill>
            <a:ln>
              <a:noFill/>
            </a:ln>
            <a:effectLst/>
          </c:spPr>
          <c:invertIfNegative val="0"/>
          <c:dPt>
            <c:idx val="2"/>
            <c:invertIfNegative val="0"/>
            <c:bubble3D val="0"/>
            <c:spPr>
              <a:solidFill>
                <a:schemeClr val="accent3">
                  <a:lumMod val="40000"/>
                  <a:lumOff val="60000"/>
                </a:schemeClr>
              </a:solidFill>
              <a:ln>
                <a:noFill/>
              </a:ln>
              <a:effectLst/>
            </c:spPr>
            <c:extLst>
              <c:ext xmlns:c16="http://schemas.microsoft.com/office/drawing/2014/chart" uri="{C3380CC4-5D6E-409C-BE32-E72D297353CC}">
                <c16:uniqueId val="{00000005-1C84-CE45-B4A9-AEBC30FC57E9}"/>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Brand C</c:v>
                </c:pt>
                <c:pt idx="1">
                  <c:v>Brand A</c:v>
                </c:pt>
                <c:pt idx="2">
                  <c:v>Brand X</c:v>
                </c:pt>
                <c:pt idx="3">
                  <c:v>Brand D</c:v>
                </c:pt>
                <c:pt idx="4">
                  <c:v>Brand B</c:v>
                </c:pt>
                <c:pt idx="5">
                  <c:v>Brand E</c:v>
                </c:pt>
              </c:strCache>
            </c:strRef>
          </c:cat>
          <c:val>
            <c:numRef>
              <c:f>Sheet1!$F$2:$F$7</c:f>
              <c:numCache>
                <c:formatCode>0%</c:formatCode>
                <c:ptCount val="6"/>
                <c:pt idx="0">
                  <c:v>0.37</c:v>
                </c:pt>
                <c:pt idx="1">
                  <c:v>0.43</c:v>
                </c:pt>
                <c:pt idx="2">
                  <c:v>0.33</c:v>
                </c:pt>
                <c:pt idx="3">
                  <c:v>0.26</c:v>
                </c:pt>
                <c:pt idx="4">
                  <c:v>0.28999999999999998</c:v>
                </c:pt>
                <c:pt idx="5">
                  <c:v>0.15</c:v>
                </c:pt>
              </c:numCache>
            </c:numRef>
          </c:val>
          <c:extLst>
            <c:ext xmlns:c16="http://schemas.microsoft.com/office/drawing/2014/chart" uri="{C3380CC4-5D6E-409C-BE32-E72D297353CC}">
              <c16:uniqueId val="{00000004-1C84-CE45-B4A9-AEBC30FC57E9}"/>
            </c:ext>
          </c:extLst>
        </c:ser>
        <c:dLbls>
          <c:dLblPos val="ctr"/>
          <c:showLegendKey val="0"/>
          <c:showVal val="1"/>
          <c:showCatName val="0"/>
          <c:showSerName val="0"/>
          <c:showPercent val="0"/>
          <c:showBubbleSize val="0"/>
        </c:dLbls>
        <c:gapWidth val="118"/>
        <c:overlap val="100"/>
        <c:axId val="-2145459856"/>
        <c:axId val="-2145456320"/>
      </c:barChart>
      <c:catAx>
        <c:axId val="-2145459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BentonSans" panose="02000503000000020004" pitchFamily="2" charset="0"/>
                <a:ea typeface="+mn-ea"/>
                <a:cs typeface="+mn-cs"/>
              </a:defRPr>
            </a:pPr>
            <a:endParaRPr lang="en-US"/>
          </a:p>
        </c:txPr>
        <c:crossAx val="-2145456320"/>
        <c:crosses val="autoZero"/>
        <c:auto val="1"/>
        <c:lblAlgn val="ctr"/>
        <c:lblOffset val="100"/>
        <c:tickMarkSkip val="2"/>
        <c:noMultiLvlLbl val="0"/>
      </c:catAx>
      <c:valAx>
        <c:axId val="-2145456320"/>
        <c:scaling>
          <c:orientation val="minMax"/>
        </c:scaling>
        <c:delete val="1"/>
        <c:axPos val="l"/>
        <c:numFmt formatCode="0%" sourceLinked="1"/>
        <c:majorTickMark val="none"/>
        <c:minorTickMark val="none"/>
        <c:tickLblPos val="nextTo"/>
        <c:crossAx val="-21454598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Brand drivers</c:v>
                </c:pt>
              </c:strCache>
            </c:strRef>
          </c:tx>
          <c:spPr>
            <a:solidFill>
              <a:schemeClr val="accent1"/>
            </a:solidFill>
            <a:ln>
              <a:noFill/>
            </a:ln>
            <a:effectLst/>
          </c:spPr>
          <c:invertIfNegative val="0"/>
          <c:dPt>
            <c:idx val="0"/>
            <c:invertIfNegative val="0"/>
            <c:bubble3D val="0"/>
            <c:spPr>
              <a:solidFill>
                <a:srgbClr val="1FDBAB"/>
              </a:solidFill>
              <a:ln>
                <a:noFill/>
              </a:ln>
              <a:effectLst/>
            </c:spPr>
            <c:extLst>
              <c:ext xmlns:c16="http://schemas.microsoft.com/office/drawing/2014/chart" uri="{C3380CC4-5D6E-409C-BE32-E72D297353CC}">
                <c16:uniqueId val="{00000009-E54B-C147-9A79-EED23EA1F0B9}"/>
              </c:ext>
            </c:extLst>
          </c:dPt>
          <c:dPt>
            <c:idx val="2"/>
            <c:invertIfNegative val="0"/>
            <c:bubble3D val="0"/>
            <c:spPr>
              <a:solidFill>
                <a:srgbClr val="16CCC6"/>
              </a:solidFill>
              <a:ln>
                <a:noFill/>
              </a:ln>
              <a:effectLst/>
            </c:spPr>
            <c:extLst>
              <c:ext xmlns:c16="http://schemas.microsoft.com/office/drawing/2014/chart" uri="{C3380CC4-5D6E-409C-BE32-E72D297353CC}">
                <c16:uniqueId val="{00000008-E54B-C147-9A79-EED23EA1F0B9}"/>
              </c:ext>
            </c:extLst>
          </c:dPt>
          <c:dPt>
            <c:idx val="3"/>
            <c:invertIfNegative val="0"/>
            <c:bubble3D val="0"/>
            <c:spPr>
              <a:solidFill>
                <a:srgbClr val="0EBFDD"/>
              </a:solidFill>
              <a:ln>
                <a:noFill/>
              </a:ln>
              <a:effectLst/>
            </c:spPr>
            <c:extLst>
              <c:ext xmlns:c16="http://schemas.microsoft.com/office/drawing/2014/chart" uri="{C3380CC4-5D6E-409C-BE32-E72D297353CC}">
                <c16:uniqueId val="{00000007-E54B-C147-9A79-EED23EA1F0B9}"/>
              </c:ext>
            </c:extLst>
          </c:dPt>
          <c:dPt>
            <c:idx val="4"/>
            <c:invertIfNegative val="0"/>
            <c:bubble3D val="0"/>
            <c:spPr>
              <a:solidFill>
                <a:srgbClr val="03A0EC"/>
              </a:solidFill>
              <a:ln>
                <a:noFill/>
              </a:ln>
              <a:effectLst/>
            </c:spPr>
            <c:extLst>
              <c:ext xmlns:c16="http://schemas.microsoft.com/office/drawing/2014/chart" uri="{C3380CC4-5D6E-409C-BE32-E72D297353CC}">
                <c16:uniqueId val="{00000006-E54B-C147-9A79-EED23EA1F0B9}"/>
              </c:ext>
            </c:extLst>
          </c:dPt>
          <c:dPt>
            <c:idx val="5"/>
            <c:invertIfNegative val="0"/>
            <c:bubble3D val="0"/>
            <c:spPr>
              <a:solidFill>
                <a:srgbClr val="0487E4"/>
              </a:solidFill>
              <a:ln>
                <a:noFill/>
              </a:ln>
              <a:effectLst/>
            </c:spPr>
            <c:extLst>
              <c:ext xmlns:c16="http://schemas.microsoft.com/office/drawing/2014/chart" uri="{C3380CC4-5D6E-409C-BE32-E72D297353CC}">
                <c16:uniqueId val="{00000005-E54B-C147-9A79-EED23EA1F0B9}"/>
              </c:ext>
            </c:extLst>
          </c:dPt>
          <c:dPt>
            <c:idx val="6"/>
            <c:invertIfNegative val="0"/>
            <c:bubble3D val="0"/>
            <c:spPr>
              <a:solidFill>
                <a:srgbClr val="244DDF"/>
              </a:solidFill>
              <a:ln>
                <a:noFill/>
              </a:ln>
              <a:effectLst/>
            </c:spPr>
            <c:extLst>
              <c:ext xmlns:c16="http://schemas.microsoft.com/office/drawing/2014/chart" uri="{C3380CC4-5D6E-409C-BE32-E72D297353CC}">
                <c16:uniqueId val="{00000004-E54B-C147-9A79-EED23EA1F0B9}"/>
              </c:ext>
            </c:extLst>
          </c:dPt>
          <c:dPt>
            <c:idx val="7"/>
            <c:invertIfNegative val="0"/>
            <c:bubble3D val="0"/>
            <c:spPr>
              <a:solidFill>
                <a:srgbClr val="591EE4"/>
              </a:solidFill>
              <a:ln>
                <a:noFill/>
              </a:ln>
              <a:effectLst/>
            </c:spPr>
            <c:extLst>
              <c:ext xmlns:c16="http://schemas.microsoft.com/office/drawing/2014/chart" uri="{C3380CC4-5D6E-409C-BE32-E72D297353CC}">
                <c16:uniqueId val="{00000003-E54B-C147-9A79-EED23EA1F0B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BentonSans" panose="02000503000000020004"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Can enjoy a complete meal</c:v>
                </c:pt>
                <c:pt idx="1">
                  <c:v>Allows me to have my sandwich my way</c:v>
                </c:pt>
                <c:pt idx="2">
                  <c:v>Can enjoy during lunch and dinner</c:v>
                </c:pt>
                <c:pt idx="3">
                  <c:v>Makes me feel appreciated</c:v>
                </c:pt>
                <c:pt idx="4">
                  <c:v>Provides a good value for the money</c:v>
                </c:pt>
                <c:pt idx="5">
                  <c:v>Does not compromise on quality</c:v>
                </c:pt>
                <c:pt idx="6">
                  <c:v>Truly one of a kind</c:v>
                </c:pt>
                <c:pt idx="7">
                  <c:v>Really understands me</c:v>
                </c:pt>
              </c:strCache>
            </c:strRef>
          </c:cat>
          <c:val>
            <c:numRef>
              <c:f>Sheet1!$B$2:$B$9</c:f>
              <c:numCache>
                <c:formatCode>General</c:formatCode>
                <c:ptCount val="8"/>
                <c:pt idx="0">
                  <c:v>42</c:v>
                </c:pt>
                <c:pt idx="1">
                  <c:v>63</c:v>
                </c:pt>
                <c:pt idx="2">
                  <c:v>77</c:v>
                </c:pt>
                <c:pt idx="3">
                  <c:v>90</c:v>
                </c:pt>
                <c:pt idx="4">
                  <c:v>102</c:v>
                </c:pt>
                <c:pt idx="5">
                  <c:v>117</c:v>
                </c:pt>
                <c:pt idx="6">
                  <c:v>121</c:v>
                </c:pt>
                <c:pt idx="7">
                  <c:v>189</c:v>
                </c:pt>
              </c:numCache>
            </c:numRef>
          </c:val>
          <c:extLst>
            <c:ext xmlns:c16="http://schemas.microsoft.com/office/drawing/2014/chart" uri="{C3380CC4-5D6E-409C-BE32-E72D297353CC}">
              <c16:uniqueId val="{00000000-E54B-C147-9A79-EED23EA1F0B9}"/>
            </c:ext>
          </c:extLst>
        </c:ser>
        <c:dLbls>
          <c:showLegendKey val="0"/>
          <c:showVal val="0"/>
          <c:showCatName val="0"/>
          <c:showSerName val="0"/>
          <c:showPercent val="0"/>
          <c:showBubbleSize val="0"/>
        </c:dLbls>
        <c:gapWidth val="56"/>
        <c:axId val="2071464175"/>
        <c:axId val="1943421407"/>
      </c:barChart>
      <c:catAx>
        <c:axId val="207146417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BentonSans" panose="02000503000000020004" pitchFamily="2" charset="0"/>
                <a:ea typeface="+mn-ea"/>
                <a:cs typeface="+mn-cs"/>
              </a:defRPr>
            </a:pPr>
            <a:endParaRPr lang="en-US"/>
          </a:p>
        </c:txPr>
        <c:crossAx val="1943421407"/>
        <c:crosses val="autoZero"/>
        <c:auto val="1"/>
        <c:lblAlgn val="ctr"/>
        <c:lblOffset val="100"/>
        <c:noMultiLvlLbl val="0"/>
      </c:catAx>
      <c:valAx>
        <c:axId val="1943421407"/>
        <c:scaling>
          <c:orientation val="minMax"/>
        </c:scaling>
        <c:delete val="1"/>
        <c:axPos val="b"/>
        <c:numFmt formatCode="General" sourceLinked="1"/>
        <c:majorTickMark val="none"/>
        <c:minorTickMark val="none"/>
        <c:tickLblPos val="nextTo"/>
        <c:crossAx val="20714641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'Loyal Maps'!$B$1</c:f>
              <c:strCache>
                <c:ptCount val="1"/>
                <c:pt idx="0">
                  <c:v>Imagery - Brand Loyalists</c:v>
                </c:pt>
              </c:strCache>
            </c:strRef>
          </c:tx>
          <c:spPr>
            <a:ln w="25400" cap="rnd">
              <a:noFill/>
              <a:round/>
            </a:ln>
            <a:effectLst/>
          </c:spPr>
          <c:marker>
            <c:symbol val="circle"/>
            <c:size val="10"/>
            <c:spPr>
              <a:noFill/>
              <a:ln w="28575">
                <a:solidFill>
                  <a:schemeClr val="accent1"/>
                </a:solidFill>
              </a:ln>
              <a:effectLst/>
            </c:spPr>
          </c:marker>
          <c:dLbls>
            <c:dLbl>
              <c:idx val="0"/>
              <c:tx>
                <c:strRef>
                  <c:f>'Loyal Maps'!$B$2</c:f>
                  <c:strCache>
                    <c:ptCount val="1"/>
                  </c:strCache>
                </c:strRef>
              </c:tx>
              <c:dLblPos val="t"/>
              <c:showLegendKey val="0"/>
              <c:showVal val="1"/>
              <c:showCatName val="0"/>
              <c:showSerName val="0"/>
              <c:showPercent val="0"/>
              <c:showBubbleSize val="0"/>
              <c:extLst>
                <c:ext xmlns:c15="http://schemas.microsoft.com/office/drawing/2012/chart" uri="{CE6537A1-D6FC-4f65-9D91-7224C49458BB}">
                  <c15:dlblFieldTable>
                    <c15:dlblFTEntry>
                      <c15:txfldGUID>{CA1D7DA7-59D7-C542-B87B-B269B6530314}</c15:txfldGUID>
                      <c15:f>'Loyal Maps'!$B$2</c15:f>
                      <c15:dlblFieldTableCache>
                        <c:ptCount val="1"/>
                      </c15:dlblFieldTableCache>
                    </c15:dlblFTEntry>
                  </c15:dlblFieldTable>
                  <c15:showDataLabelsRange val="0"/>
                </c:ext>
                <c:ext xmlns:c16="http://schemas.microsoft.com/office/drawing/2014/chart" uri="{C3380CC4-5D6E-409C-BE32-E72D297353CC}">
                  <c16:uniqueId val="{00000000-A34B-A247-9773-77A4C20BE88F}"/>
                </c:ext>
              </c:extLst>
            </c:dLbl>
            <c:dLbl>
              <c:idx val="1"/>
              <c:tx>
                <c:strRef>
                  <c:f>'Loyal Maps'!$B$3</c:f>
                  <c:strCache>
                    <c:ptCount val="1"/>
                    <c:pt idx="0">
                      <c:v>Schlotzsky's is a brand that really understands me.</c:v>
                    </c:pt>
                  </c:strCache>
                </c:strRef>
              </c:tx>
              <c:dLblPos val="t"/>
              <c:showLegendKey val="0"/>
              <c:showVal val="1"/>
              <c:showCatName val="0"/>
              <c:showSerName val="0"/>
              <c:showPercent val="0"/>
              <c:showBubbleSize val="0"/>
              <c:extLst>
                <c:ext xmlns:c15="http://schemas.microsoft.com/office/drawing/2012/chart" uri="{CE6537A1-D6FC-4f65-9D91-7224C49458BB}">
                  <c15:dlblFieldTable>
                    <c15:dlblFTEntry>
                      <c15:txfldGUID>{65E8BB68-07AD-7A4A-BAB8-AB20245D538E}</c15:txfldGUID>
                      <c15:f>'Loyal Maps'!$B$3</c15:f>
                      <c15:dlblFieldTableCache>
                        <c:ptCount val="1"/>
                        <c:pt idx="0">
                          <c:v>Schlotzsky's is a brand that really understands me.</c:v>
                        </c:pt>
                      </c15:dlblFieldTableCache>
                    </c15:dlblFTEntry>
                  </c15:dlblFieldTable>
                  <c15:showDataLabelsRange val="0"/>
                </c:ext>
                <c:ext xmlns:c16="http://schemas.microsoft.com/office/drawing/2014/chart" uri="{C3380CC4-5D6E-409C-BE32-E72D297353CC}">
                  <c16:uniqueId val="{00000001-A34B-A247-9773-77A4C20BE88F}"/>
                </c:ext>
              </c:extLst>
            </c:dLbl>
            <c:dLbl>
              <c:idx val="2"/>
              <c:layout>
                <c:manualLayout>
                  <c:x val="-1.5878765469049406E-3"/>
                  <c:y val="-2.578142185610418E-4"/>
                </c:manualLayout>
              </c:layout>
              <c:tx>
                <c:strRef>
                  <c:f>'Loyal Maps'!$B$4</c:f>
                  <c:strCache>
                    <c:ptCount val="1"/>
                    <c:pt idx="0">
                      <c:v>Schlotzsky's does not compromise on quality.</c:v>
                    </c:pt>
                  </c:strCache>
                </c:strRef>
              </c:tx>
              <c:dLblPos val="r"/>
              <c:showLegendKey val="0"/>
              <c:showVal val="1"/>
              <c:showCatName val="0"/>
              <c:showSerName val="0"/>
              <c:showPercent val="0"/>
              <c:showBubbleSize val="0"/>
              <c:extLst>
                <c:ext xmlns:c15="http://schemas.microsoft.com/office/drawing/2012/chart" uri="{CE6537A1-D6FC-4f65-9D91-7224C49458BB}">
                  <c15:dlblFieldTable>
                    <c15:dlblFTEntry>
                      <c15:txfldGUID>{65F2D0DC-263D-F940-A51D-44ACDE1C8202}</c15:txfldGUID>
                      <c15:f>'Loyal Maps'!$B$4</c15:f>
                      <c15:dlblFieldTableCache>
                        <c:ptCount val="1"/>
                        <c:pt idx="0">
                          <c:v>Schlotzsky's does not compromise on quality.</c:v>
                        </c:pt>
                      </c15:dlblFieldTableCache>
                    </c15:dlblFTEntry>
                  </c15:dlblFieldTable>
                  <c15:showDataLabelsRange val="0"/>
                </c:ext>
                <c:ext xmlns:c16="http://schemas.microsoft.com/office/drawing/2014/chart" uri="{C3380CC4-5D6E-409C-BE32-E72D297353CC}">
                  <c16:uniqueId val="{00000002-A34B-A247-9773-77A4C20BE88F}"/>
                </c:ext>
              </c:extLst>
            </c:dLbl>
            <c:dLbl>
              <c:idx val="3"/>
              <c:tx>
                <c:strRef>
                  <c:f>'Loyal Maps'!$B$5</c:f>
                  <c:strCache>
                    <c:ptCount val="1"/>
                    <c:pt idx="0">
                      <c:v>Schlotzsky's is truly one of a kind.</c:v>
                    </c:pt>
                  </c:strCache>
                </c:strRef>
              </c:tx>
              <c:dLblPos val="t"/>
              <c:showLegendKey val="0"/>
              <c:showVal val="1"/>
              <c:showCatName val="0"/>
              <c:showSerName val="0"/>
              <c:showPercent val="0"/>
              <c:showBubbleSize val="0"/>
              <c:extLst>
                <c:ext xmlns:c15="http://schemas.microsoft.com/office/drawing/2012/chart" uri="{CE6537A1-D6FC-4f65-9D91-7224C49458BB}">
                  <c15:layout>
                    <c:manualLayout>
                      <c:w val="0.15260625016944104"/>
                      <c:h val="0.1118291619520085"/>
                    </c:manualLayout>
                  </c15:layout>
                  <c15:dlblFieldTable>
                    <c15:dlblFTEntry>
                      <c15:txfldGUID>{4F34DF27-6514-E944-BD0F-14C47BD2E6D6}</c15:txfldGUID>
                      <c15:f>'Loyal Maps'!$B$5</c15:f>
                      <c15:dlblFieldTableCache>
                        <c:ptCount val="1"/>
                        <c:pt idx="0">
                          <c:v>Schlotzsky's is truly one of a kind.</c:v>
                        </c:pt>
                      </c15:dlblFieldTableCache>
                    </c15:dlblFTEntry>
                  </c15:dlblFieldTable>
                  <c15:showDataLabelsRange val="0"/>
                </c:ext>
                <c:ext xmlns:c16="http://schemas.microsoft.com/office/drawing/2014/chart" uri="{C3380CC4-5D6E-409C-BE32-E72D297353CC}">
                  <c16:uniqueId val="{00000003-A34B-A247-9773-77A4C20BE88F}"/>
                </c:ext>
              </c:extLst>
            </c:dLbl>
            <c:dLbl>
              <c:idx val="4"/>
              <c:tx>
                <c:strRef>
                  <c:f>'Loyal Maps'!$B$6</c:f>
                  <c:strCache>
                    <c:ptCount val="1"/>
                    <c:pt idx="0">
                      <c:v>Schlotzsky's provides a good value for the money.</c:v>
                    </c:pt>
                  </c:strCache>
                </c:strRef>
              </c:tx>
              <c:dLblPos val="t"/>
              <c:showLegendKey val="0"/>
              <c:showVal val="1"/>
              <c:showCatName val="0"/>
              <c:showSerName val="0"/>
              <c:showPercent val="0"/>
              <c:showBubbleSize val="0"/>
              <c:extLst>
                <c:ext xmlns:c15="http://schemas.microsoft.com/office/drawing/2012/chart" uri="{CE6537A1-D6FC-4f65-9D91-7224C49458BB}">
                  <c15:dlblFieldTable>
                    <c15:dlblFTEntry>
                      <c15:txfldGUID>{44BE5CB2-9F04-3844-975A-169A6DE3F08D}</c15:txfldGUID>
                      <c15:f>'Loyal Maps'!$B$6</c15:f>
                      <c15:dlblFieldTableCache>
                        <c:ptCount val="1"/>
                        <c:pt idx="0">
                          <c:v>Schlotzsky's provides a good value for the money.</c:v>
                        </c:pt>
                      </c15:dlblFieldTableCache>
                    </c15:dlblFTEntry>
                  </c15:dlblFieldTable>
                  <c15:showDataLabelsRange val="0"/>
                </c:ext>
                <c:ext xmlns:c16="http://schemas.microsoft.com/office/drawing/2014/chart" uri="{C3380CC4-5D6E-409C-BE32-E72D297353CC}">
                  <c16:uniqueId val="{00000004-A34B-A247-9773-77A4C20BE88F}"/>
                </c:ext>
              </c:extLst>
            </c:dLbl>
            <c:dLbl>
              <c:idx val="5"/>
              <c:layout>
                <c:manualLayout>
                  <c:x val="-0.13234888380323839"/>
                  <c:y val="6.7616161231796049E-2"/>
                </c:manualLayout>
              </c:layout>
              <c:tx>
                <c:strRef>
                  <c:f>'Loyal Maps'!$B$7</c:f>
                  <c:strCache>
                    <c:ptCount val="1"/>
                    <c:pt idx="0">
                      <c:v>When I go to Schlotzsky's, I feel appreciated.</c:v>
                    </c:pt>
                  </c:strCache>
                </c:strRef>
              </c:tx>
              <c:dLblPos val="r"/>
              <c:showLegendKey val="0"/>
              <c:showVal val="1"/>
              <c:showCatName val="0"/>
              <c:showSerName val="0"/>
              <c:showPercent val="0"/>
              <c:showBubbleSize val="0"/>
              <c:extLst>
                <c:ext xmlns:c15="http://schemas.microsoft.com/office/drawing/2012/chart" uri="{CE6537A1-D6FC-4f65-9D91-7224C49458BB}">
                  <c15:dlblFieldTable>
                    <c15:dlblFTEntry>
                      <c15:txfldGUID>{42E3F54D-2DCA-E04A-8D3F-293243915769}</c15:txfldGUID>
                      <c15:f>'Loyal Maps'!$B$7</c15:f>
                      <c15:dlblFieldTableCache>
                        <c:ptCount val="1"/>
                        <c:pt idx="0">
                          <c:v>When I go to Schlotzsky's, I feel appreciated.</c:v>
                        </c:pt>
                      </c15:dlblFieldTableCache>
                    </c15:dlblFTEntry>
                  </c15:dlblFieldTable>
                  <c15:showDataLabelsRange val="0"/>
                </c:ext>
                <c:ext xmlns:c16="http://schemas.microsoft.com/office/drawing/2014/chart" uri="{C3380CC4-5D6E-409C-BE32-E72D297353CC}">
                  <c16:uniqueId val="{00000005-A34B-A247-9773-77A4C20BE88F}"/>
                </c:ext>
              </c:extLst>
            </c:dLbl>
            <c:dLbl>
              <c:idx val="6"/>
              <c:tx>
                <c:strRef>
                  <c:f>'Loyal Maps'!$B$8</c:f>
                  <c:strCache>
                    <c:ptCount val="1"/>
                    <c:pt idx="0">
                      <c:v>Schlotzsky's allows me to have my sandwich my way.</c:v>
                    </c:pt>
                  </c:strCache>
                </c:strRef>
              </c:tx>
              <c:dLblPos val="t"/>
              <c:showLegendKey val="0"/>
              <c:showVal val="1"/>
              <c:showCatName val="0"/>
              <c:showSerName val="0"/>
              <c:showPercent val="0"/>
              <c:showBubbleSize val="0"/>
              <c:extLst>
                <c:ext xmlns:c15="http://schemas.microsoft.com/office/drawing/2012/chart" uri="{CE6537A1-D6FC-4f65-9D91-7224C49458BB}">
                  <c15:dlblFieldTable>
                    <c15:dlblFTEntry>
                      <c15:txfldGUID>{E5B275BD-24DE-6549-B9AE-AF1A84EBBE11}</c15:txfldGUID>
                      <c15:f>'Loyal Maps'!$B$8</c15:f>
                      <c15:dlblFieldTableCache>
                        <c:ptCount val="1"/>
                        <c:pt idx="0">
                          <c:v>Schlotzsky's allows me to have my sandwich my way.</c:v>
                        </c:pt>
                      </c15:dlblFieldTableCache>
                    </c15:dlblFTEntry>
                  </c15:dlblFieldTable>
                  <c15:showDataLabelsRange val="0"/>
                </c:ext>
                <c:ext xmlns:c16="http://schemas.microsoft.com/office/drawing/2014/chart" uri="{C3380CC4-5D6E-409C-BE32-E72D297353CC}">
                  <c16:uniqueId val="{00000006-A34B-A247-9773-77A4C20BE88F}"/>
                </c:ext>
              </c:extLst>
            </c:dLbl>
            <c:dLbl>
              <c:idx val="7"/>
              <c:tx>
                <c:strRef>
                  <c:f>'Loyal Maps'!$B$9</c:f>
                  <c:strCache>
                    <c:ptCount val="1"/>
                    <c:pt idx="0">
                      <c:v>I can enjoy Schlotzsky's during lunch and dinner.</c:v>
                    </c:pt>
                  </c:strCache>
                </c:strRef>
              </c:tx>
              <c:dLblPos val="t"/>
              <c:showLegendKey val="0"/>
              <c:showVal val="1"/>
              <c:showCatName val="0"/>
              <c:showSerName val="0"/>
              <c:showPercent val="0"/>
              <c:showBubbleSize val="0"/>
              <c:extLst>
                <c:ext xmlns:c15="http://schemas.microsoft.com/office/drawing/2012/chart" uri="{CE6537A1-D6FC-4f65-9D91-7224C49458BB}">
                  <c15:dlblFieldTable>
                    <c15:dlblFTEntry>
                      <c15:txfldGUID>{DFD2C3F4-D4E2-C842-B62F-2A56DAB03770}</c15:txfldGUID>
                      <c15:f>'Loyal Maps'!$B$9</c15:f>
                      <c15:dlblFieldTableCache>
                        <c:ptCount val="1"/>
                        <c:pt idx="0">
                          <c:v>I can enjoy Schlotzsky's during lunch and dinner.</c:v>
                        </c:pt>
                      </c15:dlblFieldTableCache>
                    </c15:dlblFTEntry>
                  </c15:dlblFieldTable>
                  <c15:showDataLabelsRange val="0"/>
                </c:ext>
                <c:ext xmlns:c16="http://schemas.microsoft.com/office/drawing/2014/chart" uri="{C3380CC4-5D6E-409C-BE32-E72D297353CC}">
                  <c16:uniqueId val="{00000007-A34B-A247-9773-77A4C20BE88F}"/>
                </c:ext>
              </c:extLst>
            </c:dLbl>
            <c:dLbl>
              <c:idx val="8"/>
              <c:layout>
                <c:manualLayout>
                  <c:x val="1.0698885892807267E-2"/>
                  <c:y val="1.6492841593686214E-3"/>
                </c:manualLayout>
              </c:layout>
              <c:tx>
                <c:strRef>
                  <c:f>'Loyal Maps'!$B$10</c:f>
                  <c:strCache>
                    <c:ptCount val="1"/>
                    <c:pt idx="0">
                      <c:v>At Schlotzsky's, I can enjoy a complete meal (entrée, drink and side).</c:v>
                    </c:pt>
                  </c:strCache>
                </c:strRef>
              </c:tx>
              <c:dLblPos val="r"/>
              <c:showLegendKey val="0"/>
              <c:showVal val="1"/>
              <c:showCatName val="0"/>
              <c:showSerName val="0"/>
              <c:showPercent val="0"/>
              <c:showBubbleSize val="0"/>
              <c:extLst>
                <c:ext xmlns:c15="http://schemas.microsoft.com/office/drawing/2012/chart" uri="{CE6537A1-D6FC-4f65-9D91-7224C49458BB}">
                  <c15:dlblFieldTable>
                    <c15:dlblFTEntry>
                      <c15:txfldGUID>{59B25F44-7201-B042-A69C-2A0619331F16}</c15:txfldGUID>
                      <c15:f>'Loyal Maps'!$B$10</c15:f>
                      <c15:dlblFieldTableCache>
                        <c:ptCount val="1"/>
                        <c:pt idx="0">
                          <c:v>At Schlotzsky's, I can enjoy a complete meal (entrée, drink and side).</c:v>
                        </c:pt>
                      </c15:dlblFieldTableCache>
                    </c15:dlblFTEntry>
                  </c15:dlblFieldTable>
                  <c15:showDataLabelsRange val="0"/>
                </c:ext>
                <c:ext xmlns:c16="http://schemas.microsoft.com/office/drawing/2014/chart" uri="{C3380CC4-5D6E-409C-BE32-E72D297353CC}">
                  <c16:uniqueId val="{00000008-A34B-A247-9773-77A4C20BE88F}"/>
                </c:ext>
              </c:extLst>
            </c:dLbl>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BentonSans" panose="02000503000000020004" pitchFamily="2" charset="0"/>
                    <a:ea typeface="Helvetica Neue" charset="0"/>
                    <a:cs typeface="Helvetica Neue"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'Loyal Maps'!$D$2:$D$10</c:f>
              <c:numCache>
                <c:formatCode>0</c:formatCode>
                <c:ptCount val="9"/>
                <c:pt idx="1">
                  <c:v>89.136490250696383</c:v>
                </c:pt>
                <c:pt idx="2">
                  <c:v>105.84958217270196</c:v>
                </c:pt>
                <c:pt idx="3">
                  <c:v>102.50696378830084</c:v>
                </c:pt>
                <c:pt idx="4">
                  <c:v>93.593314763231191</c:v>
                </c:pt>
                <c:pt idx="5">
                  <c:v>90.250696378830099</c:v>
                </c:pt>
                <c:pt idx="6">
                  <c:v>104.73537604456824</c:v>
                </c:pt>
                <c:pt idx="7">
                  <c:v>109.19220055710306</c:v>
                </c:pt>
                <c:pt idx="8">
                  <c:v>104.73537604456824</c:v>
                </c:pt>
              </c:numCache>
            </c:numRef>
          </c:xVal>
          <c:yVal>
            <c:numRef>
              <c:f>'Loyal Maps'!$C$2:$C$10</c:f>
              <c:numCache>
                <c:formatCode>General</c:formatCode>
                <c:ptCount val="9"/>
                <c:pt idx="1">
                  <c:v>189</c:v>
                </c:pt>
                <c:pt idx="2">
                  <c:v>117</c:v>
                </c:pt>
                <c:pt idx="3">
                  <c:v>121</c:v>
                </c:pt>
                <c:pt idx="4">
                  <c:v>102</c:v>
                </c:pt>
                <c:pt idx="5">
                  <c:v>90</c:v>
                </c:pt>
                <c:pt idx="6">
                  <c:v>63</c:v>
                </c:pt>
                <c:pt idx="7">
                  <c:v>77</c:v>
                </c:pt>
                <c:pt idx="8">
                  <c:v>42</c:v>
                </c:pt>
              </c:numCache>
            </c:numRef>
          </c:yVal>
          <c:smooth val="0"/>
          <c:extLst>
            <c:ext xmlns:c16="http://schemas.microsoft.com/office/drawing/2014/chart" uri="{C3380CC4-5D6E-409C-BE32-E72D297353CC}">
              <c16:uniqueId val="{00000009-A34B-A247-9773-77A4C20BE88F}"/>
            </c:ext>
          </c:extLst>
        </c:ser>
        <c:dLbls>
          <c:showLegendKey val="0"/>
          <c:showVal val="0"/>
          <c:showCatName val="0"/>
          <c:showSerName val="0"/>
          <c:showPercent val="0"/>
          <c:showBubbleSize val="0"/>
        </c:dLbls>
        <c:axId val="-2139318560"/>
        <c:axId val="-2104553040"/>
      </c:scatterChart>
      <c:valAx>
        <c:axId val="-2139318560"/>
        <c:scaling>
          <c:orientation val="minMax"/>
          <c:min val="80"/>
        </c:scaling>
        <c:delete val="0"/>
        <c:axPos val="b"/>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BentonSans" panose="02000503000000020004" pitchFamily="2" charset="0"/>
                <a:ea typeface="Helvetica Neue" charset="0"/>
                <a:cs typeface="Helvetica Neue" charset="0"/>
              </a:defRPr>
            </a:pPr>
            <a:endParaRPr lang="en-US"/>
          </a:p>
        </c:txPr>
        <c:crossAx val="-2104553040"/>
        <c:crosses val="autoZero"/>
        <c:crossBetween val="midCat"/>
      </c:valAx>
      <c:valAx>
        <c:axId val="-2104553040"/>
        <c:scaling>
          <c:orientation val="minMax"/>
          <c:min val="30"/>
        </c:scaling>
        <c:delete val="0"/>
        <c:axPos val="l"/>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BentonSans" panose="02000503000000020004" pitchFamily="2" charset="0"/>
                <a:ea typeface="Helvetica Neue" charset="0"/>
                <a:cs typeface="Helvetica Neue" charset="0"/>
              </a:defRPr>
            </a:pPr>
            <a:endParaRPr lang="en-US"/>
          </a:p>
        </c:txPr>
        <c:crossAx val="-2139318560"/>
        <c:crosses val="autoZero"/>
        <c:crossBetween val="midCat"/>
      </c:valAx>
      <c:spPr>
        <a:noFill/>
        <a:ln>
          <a:noFill/>
        </a:ln>
        <a:effectLst/>
      </c:spPr>
    </c:plotArea>
    <c:plotVisOnly val="1"/>
    <c:dispBlanksAs val="gap"/>
    <c:showDLblsOverMax val="0"/>
  </c:chart>
  <c:spPr>
    <a:noFill/>
    <a:ln w="9525" cap="flat" cmpd="sng" algn="ctr">
      <a:noFill/>
      <a:round/>
    </a:ln>
    <a:effectLst/>
  </c:spPr>
  <c:txPr>
    <a:bodyPr/>
    <a:lstStyle/>
    <a:p>
      <a:pPr>
        <a:defRPr sz="1100">
          <a:latin typeface="BentonSans" panose="02000503000000020004" pitchFamily="2" charset="0"/>
          <a:ea typeface="Helvetica Neue" charset="0"/>
          <a:cs typeface="Helvetica Neue" charset="0"/>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Sheet1!$A$2:$A$16</c:f>
              <c:strCache>
                <c:ptCount val="15"/>
                <c:pt idx="0">
                  <c:v>X has great promotional offers</c:v>
                </c:pt>
                <c:pt idx="1">
                  <c:v>X has ABC</c:v>
                </c:pt>
                <c:pt idx="2">
                  <c:v>X caters to X needs</c:v>
                </c:pt>
                <c:pt idx="3">
                  <c:v>X offers unique features</c:v>
                </c:pt>
                <c:pt idx="4">
                  <c:v>X is a popular brand</c:v>
                </c:pt>
                <c:pt idx="5">
                  <c:v>X is the most expensive</c:v>
                </c:pt>
                <c:pt idx="6">
                  <c:v>X makes doing Y convenient</c:v>
                </c:pt>
                <c:pt idx="7">
                  <c:v>X help s me explore</c:v>
                </c:pt>
                <c:pt idx="8">
                  <c:v>X helps me plan</c:v>
                </c:pt>
                <c:pt idx="9">
                  <c:v>X introduces me to new Y</c:v>
                </c:pt>
                <c:pt idx="10">
                  <c:v>X offers Y near me</c:v>
                </c:pt>
                <c:pt idx="11">
                  <c:v>X is for people like me</c:v>
                </c:pt>
                <c:pt idx="12">
                  <c:v>X is customizable</c:v>
                </c:pt>
                <c:pt idx="13">
                  <c:v>X is the only brand for me</c:v>
                </c:pt>
                <c:pt idx="14">
                  <c:v>X offers great options for doing M &amp; N</c:v>
                </c:pt>
              </c:strCache>
            </c:strRef>
          </c:tx>
          <c:spPr>
            <a:ln w="19050" cap="rnd">
              <a:noFill/>
              <a:round/>
            </a:ln>
            <a:effectLst/>
          </c:spPr>
          <c:marker>
            <c:symbol val="circle"/>
            <c:size val="5"/>
            <c:spPr>
              <a:solidFill>
                <a:schemeClr val="accent4"/>
              </a:solidFill>
              <a:ln w="9525">
                <a:solidFill>
                  <a:schemeClr val="accent4"/>
                </a:solidFill>
              </a:ln>
              <a:effectLst/>
            </c:spPr>
          </c:marker>
          <c:dLbls>
            <c:dLbl>
              <c:idx val="0"/>
              <c:layout>
                <c:manualLayout>
                  <c:x val="7.8390958306257096E-3"/>
                  <c:y val="-4.3964798681300002E-2"/>
                </c:manualLayout>
              </c:layout>
              <c:tx>
                <c:rich>
                  <a:bodyPr/>
                  <a:lstStyle/>
                  <a:p>
                    <a:r>
                      <a:rPr lang="en-US" dirty="0"/>
                      <a:t>X has great promotional</a:t>
                    </a:r>
                    <a:r>
                      <a:rPr lang="en-US" baseline="0" dirty="0"/>
                      <a:t> offers</a:t>
                    </a:r>
                    <a:endParaRPr lang="en-US" dirty="0"/>
                  </a:p>
                </c:rich>
              </c:tx>
              <c:dLblPos val="r"/>
              <c:showLegendKey val="0"/>
              <c:showVal val="0"/>
              <c:showCatName val="0"/>
              <c:showSerName val="1"/>
              <c:showPercent val="0"/>
              <c:showBubbleSize val="0"/>
              <c:extLst>
                <c:ext xmlns:c15="http://schemas.microsoft.com/office/drawing/2012/chart" uri="{CE6537A1-D6FC-4f65-9D91-7224C49458BB}">
                  <c15:layout>
                    <c:manualLayout>
                      <c:w val="0.21149472921700799"/>
                      <c:h val="7.8042461227375098E-2"/>
                    </c:manualLayout>
                  </c15:layout>
                  <c15:showDataLabelsRange val="0"/>
                </c:ext>
                <c:ext xmlns:c16="http://schemas.microsoft.com/office/drawing/2014/chart" uri="{C3380CC4-5D6E-409C-BE32-E72D297353CC}">
                  <c16:uniqueId val="{00000010-04AF-7D4D-B8F8-1841EAAB0A7F}"/>
                </c:ext>
              </c:extLst>
            </c:dLbl>
            <c:dLbl>
              <c:idx val="1"/>
              <c:tx>
                <c:rich>
                  <a:bodyPr/>
                  <a:lstStyle/>
                  <a:p>
                    <a:r>
                      <a:rPr lang="en-US" dirty="0"/>
                      <a:t>X has ABC</a:t>
                    </a:r>
                  </a:p>
                </c:rich>
              </c:tx>
              <c:dLblPos val="t"/>
              <c:showLegendKey val="0"/>
              <c:showVal val="0"/>
              <c:showCatName val="0"/>
              <c:showSerName val="1"/>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04AF-7D4D-B8F8-1841EAAB0A7F}"/>
                </c:ext>
              </c:extLst>
            </c:dLbl>
            <c:dLbl>
              <c:idx val="2"/>
              <c:layout>
                <c:manualLayout>
                  <c:x val="-0.128128917409885"/>
                  <c:y val="-4.0108815588562302E-2"/>
                </c:manualLayout>
              </c:layout>
              <c:tx>
                <c:rich>
                  <a:bodyPr/>
                  <a:lstStyle/>
                  <a:p>
                    <a:r>
                      <a:rPr lang="en-US" dirty="0"/>
                      <a:t>X caters to my daily needs</a:t>
                    </a:r>
                  </a:p>
                </c:rich>
              </c:tx>
              <c:dLblPos val="r"/>
              <c:showLegendKey val="0"/>
              <c:showVal val="0"/>
              <c:showCatName val="0"/>
              <c:showSerName val="1"/>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04AF-7D4D-B8F8-1841EAAB0A7F}"/>
                </c:ext>
              </c:extLst>
            </c:dLbl>
            <c:dLbl>
              <c:idx val="3"/>
              <c:layout>
                <c:manualLayout>
                  <c:x val="9.4931151511068301E-3"/>
                  <c:y val="-3.8559830927376699E-3"/>
                </c:manualLayout>
              </c:layout>
              <c:tx>
                <c:rich>
                  <a:bodyPr/>
                  <a:lstStyle/>
                  <a:p>
                    <a:r>
                      <a:rPr lang="en-US" dirty="0"/>
                      <a:t>X offers unique features</a:t>
                    </a:r>
                  </a:p>
                </c:rich>
              </c:tx>
              <c:dLblPos val="r"/>
              <c:showLegendKey val="0"/>
              <c:showVal val="0"/>
              <c:showCatName val="0"/>
              <c:showSerName val="1"/>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04AF-7D4D-B8F8-1841EAAB0A7F}"/>
                </c:ext>
              </c:extLst>
            </c:dLbl>
            <c:dLbl>
              <c:idx val="4"/>
              <c:layout>
                <c:manualLayout>
                  <c:x val="-3.2786741836543801E-2"/>
                  <c:y val="2.9101137358011901E-2"/>
                </c:manualLayout>
              </c:layout>
              <c:tx>
                <c:rich>
                  <a:bodyPr/>
                  <a:lstStyle/>
                  <a:p>
                    <a:r>
                      <a:rPr lang="en-US" dirty="0"/>
                      <a:t>X</a:t>
                    </a:r>
                    <a:r>
                      <a:rPr lang="en-US" baseline="0" dirty="0"/>
                      <a:t> is a popular brand</a:t>
                    </a:r>
                    <a:endParaRPr lang="en-US" dirty="0"/>
                  </a:p>
                </c:rich>
              </c:tx>
              <c:dLblPos val="r"/>
              <c:showLegendKey val="0"/>
              <c:showVal val="0"/>
              <c:showCatName val="0"/>
              <c:showSerName val="1"/>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04AF-7D4D-B8F8-1841EAAB0A7F}"/>
                </c:ext>
              </c:extLst>
            </c:dLbl>
            <c:dLbl>
              <c:idx val="5"/>
              <c:tx>
                <c:rich>
                  <a:bodyPr/>
                  <a:lstStyle/>
                  <a:p>
                    <a:r>
                      <a:rPr lang="en-US" dirty="0"/>
                      <a:t>X is the most expensive</a:t>
                    </a:r>
                    <a:endParaRPr lang="en-US" baseline="0" dirty="0"/>
                  </a:p>
                </c:rich>
              </c:tx>
              <c:dLblPos val="t"/>
              <c:showLegendKey val="0"/>
              <c:showVal val="0"/>
              <c:showCatName val="0"/>
              <c:showSerName val="1"/>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04AF-7D4D-B8F8-1841EAAB0A7F}"/>
                </c:ext>
              </c:extLst>
            </c:dLbl>
            <c:dLbl>
              <c:idx val="6"/>
              <c:layout>
                <c:manualLayout>
                  <c:x val="-0.15470159692249"/>
                  <c:y val="-4.7754867533136298E-2"/>
                </c:manualLayout>
              </c:layout>
              <c:tx>
                <c:rich>
                  <a:bodyPr/>
                  <a:lstStyle/>
                  <a:p>
                    <a:r>
                      <a:rPr lang="en-US" dirty="0"/>
                      <a:t>X makes doing Y convenient</a:t>
                    </a:r>
                  </a:p>
                </c:rich>
              </c:tx>
              <c:dLblPos val="r"/>
              <c:showLegendKey val="0"/>
              <c:showVal val="0"/>
              <c:showCatName val="0"/>
              <c:showSerName val="1"/>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04AF-7D4D-B8F8-1841EAAB0A7F}"/>
                </c:ext>
              </c:extLst>
            </c:dLbl>
            <c:dLbl>
              <c:idx val="7"/>
              <c:layout>
                <c:manualLayout>
                  <c:x val="-8.2014446164008298E-2"/>
                  <c:y val="-1.8933735946512899E-2"/>
                </c:manualLayout>
              </c:layout>
              <c:tx>
                <c:rich>
                  <a:bodyPr/>
                  <a:lstStyle/>
                  <a:p>
                    <a:r>
                      <a:rPr lang="en-US" dirty="0"/>
                      <a:t>X</a:t>
                    </a:r>
                    <a:r>
                      <a:rPr lang="en-US" baseline="0" dirty="0"/>
                      <a:t> </a:t>
                    </a:r>
                    <a:r>
                      <a:rPr lang="en-US" dirty="0"/>
                      <a:t>helps me explore</a:t>
                    </a:r>
                  </a:p>
                </c:rich>
              </c:tx>
              <c:dLblPos val="r"/>
              <c:showLegendKey val="0"/>
              <c:showVal val="0"/>
              <c:showCatName val="0"/>
              <c:showSerName val="1"/>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04AF-7D4D-B8F8-1841EAAB0A7F}"/>
                </c:ext>
              </c:extLst>
            </c:dLbl>
            <c:dLbl>
              <c:idx val="8"/>
              <c:layout>
                <c:manualLayout>
                  <c:x val="1.1880919487462799E-2"/>
                  <c:y val="-1.5638023901438002E-2"/>
                </c:manualLayout>
              </c:layout>
              <c:tx>
                <c:rich>
                  <a:bodyPr/>
                  <a:lstStyle/>
                  <a:p>
                    <a:r>
                      <a:rPr lang="en-US" dirty="0"/>
                      <a:t>X helps me plan</a:t>
                    </a:r>
                  </a:p>
                </c:rich>
              </c:tx>
              <c:dLblPos val="r"/>
              <c:showLegendKey val="0"/>
              <c:showVal val="0"/>
              <c:showCatName val="0"/>
              <c:showSerName val="1"/>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04AF-7D4D-B8F8-1841EAAB0A7F}"/>
                </c:ext>
              </c:extLst>
            </c:dLbl>
            <c:dLbl>
              <c:idx val="9"/>
              <c:tx>
                <c:rich>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BentonSans" panose="02000503000000020004" pitchFamily="2" charset="0"/>
                        <a:ea typeface="+mn-ea"/>
                        <a:cs typeface="+mn-cs"/>
                      </a:defRPr>
                    </a:pPr>
                    <a:r>
                      <a:rPr lang="en-US" sz="900" dirty="0">
                        <a:latin typeface="BentonSans" panose="02000503000000020004" pitchFamily="2" charset="0"/>
                      </a:rPr>
                      <a:t>X introduces</a:t>
                    </a:r>
                    <a:r>
                      <a:rPr lang="en-US" sz="900" baseline="0" dirty="0">
                        <a:latin typeface="BentonSans" panose="02000503000000020004" pitchFamily="2" charset="0"/>
                      </a:rPr>
                      <a:t> me to new Y</a:t>
                    </a:r>
                    <a:endParaRPr lang="en-US" sz="900" dirty="0">
                      <a:latin typeface="BentonSans" panose="02000503000000020004" pitchFamily="2" charset="0"/>
                    </a:endParaRPr>
                  </a:p>
                </c:rich>
              </c:tx>
              <c:spPr>
                <a:noFill/>
                <a:ln>
                  <a:noFill/>
                </a:ln>
                <a:effectLst/>
              </c:spPr>
              <c:dLblPos val="t"/>
              <c:showLegendKey val="0"/>
              <c:showVal val="0"/>
              <c:showCatName val="0"/>
              <c:showSerName val="1"/>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B-04AF-7D4D-B8F8-1841EAAB0A7F}"/>
                </c:ext>
              </c:extLst>
            </c:dLbl>
            <c:dLbl>
              <c:idx val="10"/>
              <c:tx>
                <c:rich>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BentonSans" panose="02000503000000020004" pitchFamily="2" charset="0"/>
                        <a:ea typeface="+mn-ea"/>
                        <a:cs typeface="+mn-cs"/>
                      </a:defRPr>
                    </a:pPr>
                    <a:r>
                      <a:rPr lang="en-US" sz="900" dirty="0">
                        <a:latin typeface="BentonSans" panose="02000503000000020004" pitchFamily="2" charset="0"/>
                      </a:rPr>
                      <a:t>X offers Y near me</a:t>
                    </a:r>
                  </a:p>
                </c:rich>
              </c:tx>
              <c:spPr>
                <a:noFill/>
                <a:ln>
                  <a:noFill/>
                </a:ln>
                <a:effectLst/>
              </c:spPr>
              <c:dLblPos val="t"/>
              <c:showLegendKey val="0"/>
              <c:showVal val="0"/>
              <c:showCatName val="0"/>
              <c:showSerName val="1"/>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9-04AF-7D4D-B8F8-1841EAAB0A7F}"/>
                </c:ext>
              </c:extLst>
            </c:dLbl>
            <c:dLbl>
              <c:idx val="11"/>
              <c:layout>
                <c:manualLayout>
                  <c:x val="-8.0729408419125501E-2"/>
                  <c:y val="-5.8482280487412497E-2"/>
                </c:manualLayout>
              </c:layout>
              <c:tx>
                <c:rich>
                  <a:bodyPr/>
                  <a:lstStyle/>
                  <a:p>
                    <a:r>
                      <a:rPr lang="en-US" dirty="0"/>
                      <a:t>X is for people like me</a:t>
                    </a:r>
                  </a:p>
                </c:rich>
              </c:tx>
              <c:dLblPos val="r"/>
              <c:showLegendKey val="0"/>
              <c:showVal val="0"/>
              <c:showCatName val="0"/>
              <c:showSerName val="1"/>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04AF-7D4D-B8F8-1841EAAB0A7F}"/>
                </c:ext>
              </c:extLst>
            </c:dLbl>
            <c:dLbl>
              <c:idx val="12"/>
              <c:tx>
                <c:rich>
                  <a:bodyPr/>
                  <a:lstStyle/>
                  <a:p>
                    <a:r>
                      <a:rPr lang="en-US" dirty="0"/>
                      <a:t>X is customizable</a:t>
                    </a:r>
                  </a:p>
                </c:rich>
              </c:tx>
              <c:dLblPos val="t"/>
              <c:showLegendKey val="0"/>
              <c:showVal val="0"/>
              <c:showCatName val="0"/>
              <c:showSerName val="1"/>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04AF-7D4D-B8F8-1841EAAB0A7F}"/>
                </c:ext>
              </c:extLst>
            </c:dLbl>
            <c:dLbl>
              <c:idx val="13"/>
              <c:tx>
                <c:rich>
                  <a:bodyPr/>
                  <a:lstStyle/>
                  <a:p>
                    <a:r>
                      <a:rPr lang="en-US" dirty="0"/>
                      <a:t>X</a:t>
                    </a:r>
                    <a:r>
                      <a:rPr lang="en-US" baseline="0" dirty="0"/>
                      <a:t> is the only brand for me</a:t>
                    </a:r>
                    <a:endParaRPr lang="en-US" dirty="0"/>
                  </a:p>
                </c:rich>
              </c:tx>
              <c:dLblPos val="t"/>
              <c:showLegendKey val="0"/>
              <c:showVal val="0"/>
              <c:showCatName val="0"/>
              <c:showSerName val="1"/>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04AF-7D4D-B8F8-1841EAAB0A7F}"/>
                </c:ext>
              </c:extLst>
            </c:dLbl>
            <c:dLbl>
              <c:idx val="14"/>
              <c:layout>
                <c:manualLayout>
                  <c:x val="-2.62341199848178E-2"/>
                  <c:y val="-5.76420036683611E-2"/>
                </c:manualLayout>
              </c:layout>
              <c:tx>
                <c:rich>
                  <a:bodyPr/>
                  <a:lstStyle/>
                  <a:p>
                    <a:r>
                      <a:rPr lang="en-US" dirty="0"/>
                      <a:t>X offers</a:t>
                    </a:r>
                    <a:r>
                      <a:rPr lang="en-US" baseline="0" dirty="0"/>
                      <a:t> great options for doing M &amp; N</a:t>
                    </a:r>
                    <a:endParaRPr lang="en-US" dirty="0"/>
                  </a:p>
                </c:rich>
              </c:tx>
              <c:dLblPos val="r"/>
              <c:showLegendKey val="0"/>
              <c:showVal val="0"/>
              <c:showCatName val="0"/>
              <c:showSerName val="1"/>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04AF-7D4D-B8F8-1841EAAB0A7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BentonSans" panose="02000503000000020004" pitchFamily="2" charset="0"/>
                    <a:ea typeface="+mn-ea"/>
                    <a:cs typeface="+mn-cs"/>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Sheet1!$B$2:$B$16</c:f>
              <c:numCache>
                <c:formatCode>General</c:formatCode>
                <c:ptCount val="15"/>
                <c:pt idx="0">
                  <c:v>102</c:v>
                </c:pt>
                <c:pt idx="1">
                  <c:v>81</c:v>
                </c:pt>
                <c:pt idx="2">
                  <c:v>88</c:v>
                </c:pt>
                <c:pt idx="3">
                  <c:v>100</c:v>
                </c:pt>
                <c:pt idx="4">
                  <c:v>112</c:v>
                </c:pt>
                <c:pt idx="5">
                  <c:v>75</c:v>
                </c:pt>
                <c:pt idx="6">
                  <c:v>79</c:v>
                </c:pt>
                <c:pt idx="7">
                  <c:v>101</c:v>
                </c:pt>
                <c:pt idx="8">
                  <c:v>110</c:v>
                </c:pt>
                <c:pt idx="9">
                  <c:v>104</c:v>
                </c:pt>
                <c:pt idx="10">
                  <c:v>103</c:v>
                </c:pt>
                <c:pt idx="11">
                  <c:v>83</c:v>
                </c:pt>
                <c:pt idx="12">
                  <c:v>60</c:v>
                </c:pt>
                <c:pt idx="13">
                  <c:v>71</c:v>
                </c:pt>
                <c:pt idx="14">
                  <c:v>117</c:v>
                </c:pt>
              </c:numCache>
            </c:numRef>
          </c:xVal>
          <c:yVal>
            <c:numRef>
              <c:f>Sheet1!$C$2:$C$16</c:f>
              <c:numCache>
                <c:formatCode>General</c:formatCode>
                <c:ptCount val="15"/>
                <c:pt idx="0">
                  <c:v>175</c:v>
                </c:pt>
                <c:pt idx="1">
                  <c:v>151</c:v>
                </c:pt>
                <c:pt idx="2">
                  <c:v>190</c:v>
                </c:pt>
                <c:pt idx="3">
                  <c:v>146</c:v>
                </c:pt>
                <c:pt idx="4">
                  <c:v>172</c:v>
                </c:pt>
                <c:pt idx="5">
                  <c:v>40</c:v>
                </c:pt>
                <c:pt idx="6">
                  <c:v>66</c:v>
                </c:pt>
                <c:pt idx="7">
                  <c:v>57</c:v>
                </c:pt>
                <c:pt idx="8">
                  <c:v>72</c:v>
                </c:pt>
                <c:pt idx="9">
                  <c:v>109</c:v>
                </c:pt>
                <c:pt idx="10">
                  <c:v>75</c:v>
                </c:pt>
                <c:pt idx="11">
                  <c:v>89</c:v>
                </c:pt>
                <c:pt idx="12">
                  <c:v>100</c:v>
                </c:pt>
                <c:pt idx="13">
                  <c:v>167</c:v>
                </c:pt>
                <c:pt idx="14">
                  <c:v>102</c:v>
                </c:pt>
              </c:numCache>
            </c:numRef>
          </c:yVal>
          <c:smooth val="0"/>
          <c:extLst>
            <c:ext xmlns:c16="http://schemas.microsoft.com/office/drawing/2014/chart" uri="{C3380CC4-5D6E-409C-BE32-E72D297353CC}">
              <c16:uniqueId val="{00000000-04AF-7D4D-B8F8-1841EAAB0A7F}"/>
            </c:ext>
          </c:extLst>
        </c:ser>
        <c:dLbls>
          <c:showLegendKey val="0"/>
          <c:showVal val="0"/>
          <c:showCatName val="0"/>
          <c:showSerName val="0"/>
          <c:showPercent val="0"/>
          <c:showBubbleSize val="0"/>
        </c:dLbls>
        <c:axId val="-2146509360"/>
        <c:axId val="-2147074224"/>
      </c:scatterChart>
      <c:valAx>
        <c:axId val="-2146509360"/>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BentonSans" panose="02000503000000020004" pitchFamily="2" charset="0"/>
                <a:ea typeface="+mn-ea"/>
                <a:cs typeface="+mn-cs"/>
              </a:defRPr>
            </a:pPr>
            <a:endParaRPr lang="en-US"/>
          </a:p>
        </c:txPr>
        <c:crossAx val="-2147074224"/>
        <c:crosses val="autoZero"/>
        <c:crossBetween val="midCat"/>
      </c:valAx>
      <c:valAx>
        <c:axId val="-2147074224"/>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BentonSans" panose="02000503000000020004" pitchFamily="2" charset="0"/>
                <a:ea typeface="+mn-ea"/>
                <a:cs typeface="+mn-cs"/>
              </a:defRPr>
            </a:pPr>
            <a:endParaRPr lang="en-US"/>
          </a:p>
        </c:txPr>
        <c:crossAx val="-21465093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180277979532917"/>
          <c:y val="0.1015664922756833"/>
          <c:w val="0.48185445374015751"/>
          <c:h val="0.8135630035947955"/>
        </c:manualLayout>
      </c:layout>
      <c:barChart>
        <c:barDir val="bar"/>
        <c:grouping val="stacked"/>
        <c:varyColors val="0"/>
        <c:ser>
          <c:idx val="0"/>
          <c:order val="0"/>
          <c:tx>
            <c:strRef>
              <c:f>Sheet1!$B$1</c:f>
              <c:strCache>
                <c:ptCount val="1"/>
                <c:pt idx="0">
                  <c:v>Extremely well</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[BRAND] is a brand that really understands me</c:v>
                </c:pt>
                <c:pt idx="1">
                  <c:v>When I go to [BRAND], I feel appreciated</c:v>
                </c:pt>
                <c:pt idx="2">
                  <c:v>[BRAND] provides a good value for the money</c:v>
                </c:pt>
                <c:pt idx="3">
                  <c:v>[BRAND] is truly one of a kind</c:v>
                </c:pt>
                <c:pt idx="4">
                  <c:v>[BRAND] allows me to have my sandwich my way</c:v>
                </c:pt>
                <c:pt idx="5">
                  <c:v>At [BRAND], I can enjoy a complete meal</c:v>
                </c:pt>
                <c:pt idx="6">
                  <c:v>[BRAND] does not compromise on quality</c:v>
                </c:pt>
                <c:pt idx="7">
                  <c:v>I can enjoy [BRAND] during lunch and dinner</c:v>
                </c:pt>
                <c:pt idx="8">
                  <c:v>[BRAND] is a brand I love</c:v>
                </c:pt>
              </c:strCache>
            </c:strRef>
          </c:cat>
          <c:val>
            <c:numRef>
              <c:f>Sheet1!$B$2:$B$10</c:f>
              <c:numCache>
                <c:formatCode>0%</c:formatCode>
                <c:ptCount val="9"/>
                <c:pt idx="0">
                  <c:v>0.49</c:v>
                </c:pt>
                <c:pt idx="1">
                  <c:v>0.45</c:v>
                </c:pt>
                <c:pt idx="2">
                  <c:v>0.49</c:v>
                </c:pt>
                <c:pt idx="3">
                  <c:v>0.64</c:v>
                </c:pt>
                <c:pt idx="4">
                  <c:v>0.67</c:v>
                </c:pt>
                <c:pt idx="5">
                  <c:v>0.71</c:v>
                </c:pt>
                <c:pt idx="6">
                  <c:v>0.59</c:v>
                </c:pt>
                <c:pt idx="7">
                  <c:v>0.76</c:v>
                </c:pt>
                <c:pt idx="8">
                  <c:v>0.62</c:v>
                </c:pt>
              </c:numCache>
            </c:numRef>
          </c:val>
          <c:extLst>
            <c:ext xmlns:c16="http://schemas.microsoft.com/office/drawing/2014/chart" uri="{C3380CC4-5D6E-409C-BE32-E72D297353CC}">
              <c16:uniqueId val="{00000000-CCB3-D042-838D-D1C6CCB369D9}"/>
            </c:ext>
          </c:extLst>
        </c:ser>
        <c:ser>
          <c:idx val="1"/>
          <c:order val="1"/>
          <c:tx>
            <c:strRef>
              <c:f>Sheet1!$C$1</c:f>
              <c:strCache>
                <c:ptCount val="1"/>
                <c:pt idx="0">
                  <c:v>Very well</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rgbClr val="EEF3F5"/>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[BRAND] is a brand that really understands me</c:v>
                </c:pt>
                <c:pt idx="1">
                  <c:v>When I go to [BRAND], I feel appreciated</c:v>
                </c:pt>
                <c:pt idx="2">
                  <c:v>[BRAND] provides a good value for the money</c:v>
                </c:pt>
                <c:pt idx="3">
                  <c:v>[BRAND] is truly one of a kind</c:v>
                </c:pt>
                <c:pt idx="4">
                  <c:v>[BRAND] allows me to have my sandwich my way</c:v>
                </c:pt>
                <c:pt idx="5">
                  <c:v>At [BRAND], I can enjoy a complete meal</c:v>
                </c:pt>
                <c:pt idx="6">
                  <c:v>[BRAND] does not compromise on quality</c:v>
                </c:pt>
                <c:pt idx="7">
                  <c:v>I can enjoy [BRAND] during lunch and dinner</c:v>
                </c:pt>
                <c:pt idx="8">
                  <c:v>[BRAND] is a brand I love</c:v>
                </c:pt>
              </c:strCache>
            </c:strRef>
          </c:cat>
          <c:val>
            <c:numRef>
              <c:f>Sheet1!$C$2:$C$10</c:f>
              <c:numCache>
                <c:formatCode>0%</c:formatCode>
                <c:ptCount val="9"/>
                <c:pt idx="0">
                  <c:v>0.31</c:v>
                </c:pt>
                <c:pt idx="1">
                  <c:v>0.36</c:v>
                </c:pt>
                <c:pt idx="2">
                  <c:v>0.35</c:v>
                </c:pt>
                <c:pt idx="3">
                  <c:v>0.27</c:v>
                </c:pt>
                <c:pt idx="4">
                  <c:v>0.27</c:v>
                </c:pt>
                <c:pt idx="5">
                  <c:v>0.24</c:v>
                </c:pt>
                <c:pt idx="6">
                  <c:v>0.36</c:v>
                </c:pt>
                <c:pt idx="7">
                  <c:v>0.21</c:v>
                </c:pt>
                <c:pt idx="8">
                  <c:v>0.38</c:v>
                </c:pt>
              </c:numCache>
            </c:numRef>
          </c:val>
          <c:extLst>
            <c:ext xmlns:c16="http://schemas.microsoft.com/office/drawing/2014/chart" uri="{C3380CC4-5D6E-409C-BE32-E72D297353CC}">
              <c16:uniqueId val="{00000001-CCB3-D042-838D-D1C6CCB369D9}"/>
            </c:ext>
          </c:extLst>
        </c:ser>
        <c:dLbls>
          <c:dLblPos val="ctr"/>
          <c:showLegendKey val="0"/>
          <c:showVal val="1"/>
          <c:showCatName val="0"/>
          <c:showSerName val="0"/>
          <c:showPercent val="0"/>
          <c:showBubbleSize val="0"/>
        </c:dLbls>
        <c:gapWidth val="80"/>
        <c:overlap val="100"/>
        <c:axId val="1948712640"/>
        <c:axId val="1952672800"/>
      </c:barChart>
      <c:catAx>
        <c:axId val="19487126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BentonSans" panose="02000503000000020004" pitchFamily="2" charset="0"/>
                <a:ea typeface="+mn-ea"/>
                <a:cs typeface="+mn-cs"/>
              </a:defRPr>
            </a:pPr>
            <a:endParaRPr lang="en-US"/>
          </a:p>
        </c:txPr>
        <c:crossAx val="1952672800"/>
        <c:crosses val="autoZero"/>
        <c:auto val="1"/>
        <c:lblAlgn val="ctr"/>
        <c:lblOffset val="100"/>
        <c:noMultiLvlLbl val="0"/>
      </c:catAx>
      <c:valAx>
        <c:axId val="1952672800"/>
        <c:scaling>
          <c:orientation val="minMax"/>
        </c:scaling>
        <c:delete val="1"/>
        <c:axPos val="b"/>
        <c:numFmt formatCode="0%" sourceLinked="1"/>
        <c:majorTickMark val="none"/>
        <c:minorTickMark val="none"/>
        <c:tickLblPos val="nextTo"/>
        <c:crossAx val="1948712640"/>
        <c:crosses val="autoZero"/>
        <c:crossBetween val="between"/>
      </c:valAx>
      <c:spPr>
        <a:noFill/>
        <a:ln>
          <a:noFill/>
        </a:ln>
        <a:effectLst/>
      </c:spPr>
    </c:plotArea>
    <c:legend>
      <c:legendPos val="b"/>
      <c:layout>
        <c:manualLayout>
          <c:xMode val="edge"/>
          <c:yMode val="edge"/>
          <c:x val="0.38198560644575358"/>
          <c:y val="0.91592969267164781"/>
          <c:w val="0.23602878710849293"/>
          <c:h val="4.188280992354762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BentonSans" panose="02000503000000020004"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BentonSans" panose="02000503000000020004" pitchFamily="2"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43081174554892"/>
          <c:y val="0"/>
          <c:w val="0.54581088552826706"/>
          <c:h val="0.9635063763268451"/>
        </c:manualLayout>
      </c:layout>
      <c:doughnutChart>
        <c:varyColors val="1"/>
        <c:ser>
          <c:idx val="0"/>
          <c:order val="0"/>
          <c:tx>
            <c:strRef>
              <c:f>Sheet1!$B$1</c:f>
              <c:strCache>
                <c:ptCount val="1"/>
                <c:pt idx="0">
                  <c:v>Column1</c:v>
                </c:pt>
              </c:strCache>
            </c:strRef>
          </c:tx>
          <c:dPt>
            <c:idx val="0"/>
            <c:bubble3D val="0"/>
            <c:spPr>
              <a:solidFill>
                <a:srgbClr val="22BDB9"/>
              </a:solidFill>
              <a:ln w="19050">
                <a:solidFill>
                  <a:schemeClr val="lt1"/>
                </a:solidFill>
              </a:ln>
              <a:effectLst/>
            </c:spPr>
            <c:extLst>
              <c:ext xmlns:c16="http://schemas.microsoft.com/office/drawing/2014/chart" uri="{C3380CC4-5D6E-409C-BE32-E72D297353CC}">
                <c16:uniqueId val="{00000001-2E12-0046-8AE3-E4B7D47CDC09}"/>
              </c:ext>
            </c:extLst>
          </c:dPt>
          <c:dPt>
            <c:idx val="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3-2E12-0046-8AE3-E4B7D47CDC09}"/>
              </c:ext>
            </c:extLst>
          </c:dPt>
          <c:cat>
            <c:numRef>
              <c:f>Sheet1!$A$2:$A$3</c:f>
              <c:numCache>
                <c:formatCode>General</c:formatCode>
                <c:ptCount val="2"/>
              </c:numCache>
            </c:numRef>
          </c:cat>
          <c:val>
            <c:numRef>
              <c:f>Sheet1!$B$2:$B$3</c:f>
              <c:numCache>
                <c:formatCode>0.0%</c:formatCode>
                <c:ptCount val="2"/>
                <c:pt idx="0" formatCode="0%">
                  <c:v>0.84</c:v>
                </c:pt>
                <c:pt idx="1">
                  <c:v>0.16000000000000003</c:v>
                </c:pt>
              </c:numCache>
            </c:numRef>
          </c:val>
          <c:extLst>
            <c:ext xmlns:c16="http://schemas.microsoft.com/office/drawing/2014/chart" uri="{C3380CC4-5D6E-409C-BE32-E72D297353CC}">
              <c16:uniqueId val="{00000004-2E12-0046-8AE3-E4B7D47CDC09}"/>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18-24 - I feel like A is difficult to find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Sheet1!$B$2:$B$42</c:f>
              <c:numCache>
                <c:formatCode>General</c:formatCode>
                <c:ptCount val="41"/>
                <c:pt idx="6">
                  <c:v>15</c:v>
                </c:pt>
              </c:numCache>
            </c:numRef>
          </c:val>
          <c:smooth val="0"/>
          <c:extLst>
            <c:ext xmlns:c16="http://schemas.microsoft.com/office/drawing/2014/chart" uri="{C3380CC4-5D6E-409C-BE32-E72D297353CC}">
              <c16:uniqueId val="{00000000-737C-364A-9A90-59DC6712EAE9}"/>
            </c:ext>
          </c:extLst>
        </c:ser>
        <c:ser>
          <c:idx val="1"/>
          <c:order val="1"/>
          <c:tx>
            <c:strRef>
              <c:f>Sheet1!$C$1</c:f>
              <c:strCache>
                <c:ptCount val="1"/>
                <c:pt idx="0">
                  <c:v>25-34 - I feel like A is difficult to find</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Sheet1!$C$2:$C$42</c:f>
              <c:numCache>
                <c:formatCode>General</c:formatCode>
                <c:ptCount val="41"/>
                <c:pt idx="5">
                  <c:v>15</c:v>
                </c:pt>
              </c:numCache>
            </c:numRef>
          </c:val>
          <c:smooth val="0"/>
          <c:extLst>
            <c:ext xmlns:c16="http://schemas.microsoft.com/office/drawing/2014/chart" uri="{C3380CC4-5D6E-409C-BE32-E72D297353CC}">
              <c16:uniqueId val="{00000001-737C-364A-9A90-59DC6712EAE9}"/>
            </c:ext>
          </c:extLst>
        </c:ser>
        <c:ser>
          <c:idx val="2"/>
          <c:order val="2"/>
          <c:tx>
            <c:strRef>
              <c:f>Sheet1!$D$1</c:f>
              <c:strCache>
                <c:ptCount val="1"/>
                <c:pt idx="0">
                  <c:v>35-54 - I feel like A is difficult to find</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Sheet1!$D$2:$D$42</c:f>
              <c:numCache>
                <c:formatCode>General</c:formatCode>
                <c:ptCount val="41"/>
                <c:pt idx="21">
                  <c:v>15</c:v>
                </c:pt>
              </c:numCache>
            </c:numRef>
          </c:val>
          <c:smooth val="0"/>
          <c:extLst>
            <c:ext xmlns:c16="http://schemas.microsoft.com/office/drawing/2014/chart" uri="{C3380CC4-5D6E-409C-BE32-E72D297353CC}">
              <c16:uniqueId val="{00000002-737C-364A-9A90-59DC6712EAE9}"/>
            </c:ext>
          </c:extLst>
        </c:ser>
        <c:ser>
          <c:idx val="3"/>
          <c:order val="3"/>
          <c:tx>
            <c:strRef>
              <c:f>Sheet1!$E$1</c:f>
              <c:strCache>
                <c:ptCount val="1"/>
                <c:pt idx="0">
                  <c:v>55+ - I feel like A is difficult to find</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Sheet1!$E$2:$E$42</c:f>
              <c:numCache>
                <c:formatCode>General</c:formatCode>
                <c:ptCount val="41"/>
                <c:pt idx="8">
                  <c:v>15</c:v>
                </c:pt>
              </c:numCache>
            </c:numRef>
          </c:val>
          <c:smooth val="0"/>
          <c:extLst>
            <c:ext xmlns:c16="http://schemas.microsoft.com/office/drawing/2014/chart" uri="{C3380CC4-5D6E-409C-BE32-E72D297353CC}">
              <c16:uniqueId val="{00000003-737C-364A-9A90-59DC6712EAE9}"/>
            </c:ext>
          </c:extLst>
        </c:ser>
        <c:ser>
          <c:idx val="4"/>
          <c:order val="4"/>
          <c:tx>
            <c:strRef>
              <c:f>Sheet1!$F$1</c:f>
              <c:strCache>
                <c:ptCount val="1"/>
                <c:pt idx="0">
                  <c:v>18-24 - B makes me feel frustrated</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Pt>
            <c:idx val="3"/>
            <c:marker>
              <c:symbol val="circle"/>
              <c:size val="5"/>
              <c:spPr>
                <a:solidFill>
                  <a:schemeClr val="accent5"/>
                </a:solidFill>
                <a:ln w="9525">
                  <a:solidFill>
                    <a:schemeClr val="accent5"/>
                  </a:solidFill>
                </a:ln>
                <a:effectLst/>
              </c:spPr>
            </c:marker>
            <c:bubble3D val="0"/>
            <c:spPr>
              <a:ln w="28575" cap="rnd">
                <a:solidFill>
                  <a:schemeClr val="accent6"/>
                </a:solidFill>
                <a:round/>
              </a:ln>
              <a:effectLst/>
            </c:spPr>
            <c:extLst>
              <c:ext xmlns:c16="http://schemas.microsoft.com/office/drawing/2014/chart" uri="{C3380CC4-5D6E-409C-BE32-E72D297353CC}">
                <c16:uniqueId val="{00000001-91CC-284E-9CEB-21B27D8B06EE}"/>
              </c:ext>
            </c:extLst>
          </c:dPt>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Sheet1!$F$2:$F$42</c:f>
              <c:numCache>
                <c:formatCode>General</c:formatCode>
                <c:ptCount val="41"/>
                <c:pt idx="3">
                  <c:v>13</c:v>
                </c:pt>
              </c:numCache>
            </c:numRef>
          </c:val>
          <c:smooth val="0"/>
          <c:extLst>
            <c:ext xmlns:c16="http://schemas.microsoft.com/office/drawing/2014/chart" uri="{C3380CC4-5D6E-409C-BE32-E72D297353CC}">
              <c16:uniqueId val="{00000004-737C-364A-9A90-59DC6712EAE9}"/>
            </c:ext>
          </c:extLst>
        </c:ser>
        <c:ser>
          <c:idx val="5"/>
          <c:order val="5"/>
          <c:tx>
            <c:strRef>
              <c:f>Sheet1!$G$1</c:f>
              <c:strCache>
                <c:ptCount val="1"/>
                <c:pt idx="0">
                  <c:v>25-34 - B makes me feel frustrated</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Sheet1!$G$2:$G$42</c:f>
              <c:numCache>
                <c:formatCode>General</c:formatCode>
                <c:ptCount val="41"/>
                <c:pt idx="12">
                  <c:v>13</c:v>
                </c:pt>
              </c:numCache>
            </c:numRef>
          </c:val>
          <c:smooth val="0"/>
          <c:extLst>
            <c:ext xmlns:c16="http://schemas.microsoft.com/office/drawing/2014/chart" uri="{C3380CC4-5D6E-409C-BE32-E72D297353CC}">
              <c16:uniqueId val="{00000005-737C-364A-9A90-59DC6712EAE9}"/>
            </c:ext>
          </c:extLst>
        </c:ser>
        <c:ser>
          <c:idx val="6"/>
          <c:order val="6"/>
          <c:tx>
            <c:strRef>
              <c:f>Sheet1!$H$1</c:f>
              <c:strCache>
                <c:ptCount val="1"/>
                <c:pt idx="0">
                  <c:v>35-54 - B makes me feel frustrated</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Sheet1!$H$2:$H$42</c:f>
              <c:numCache>
                <c:formatCode>General</c:formatCode>
                <c:ptCount val="41"/>
                <c:pt idx="13">
                  <c:v>13</c:v>
                </c:pt>
              </c:numCache>
            </c:numRef>
          </c:val>
          <c:smooth val="0"/>
          <c:extLst>
            <c:ext xmlns:c16="http://schemas.microsoft.com/office/drawing/2014/chart" uri="{C3380CC4-5D6E-409C-BE32-E72D297353CC}">
              <c16:uniqueId val="{00000006-737C-364A-9A90-59DC6712EAE9}"/>
            </c:ext>
          </c:extLst>
        </c:ser>
        <c:ser>
          <c:idx val="7"/>
          <c:order val="7"/>
          <c:tx>
            <c:strRef>
              <c:f>Sheet1!$I$1</c:f>
              <c:strCache>
                <c:ptCount val="1"/>
                <c:pt idx="0">
                  <c:v>55+ - B makes me feel frustrated</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Sheet1!$I$2:$I$42</c:f>
              <c:numCache>
                <c:formatCode>General</c:formatCode>
                <c:ptCount val="41"/>
                <c:pt idx="7">
                  <c:v>13</c:v>
                </c:pt>
              </c:numCache>
            </c:numRef>
          </c:val>
          <c:smooth val="0"/>
          <c:extLst>
            <c:ext xmlns:c16="http://schemas.microsoft.com/office/drawing/2014/chart" uri="{C3380CC4-5D6E-409C-BE32-E72D297353CC}">
              <c16:uniqueId val="{00000007-737C-364A-9A90-59DC6712EAE9}"/>
            </c:ext>
          </c:extLst>
        </c:ser>
        <c:ser>
          <c:idx val="8"/>
          <c:order val="8"/>
          <c:tx>
            <c:strRef>
              <c:f>Sheet1!$J$1</c:f>
              <c:strCache>
                <c:ptCount val="1"/>
                <c:pt idx="0">
                  <c:v>18-24 - Hard time connect A</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Sheet1!$J$2:$J$42</c:f>
              <c:numCache>
                <c:formatCode>General</c:formatCode>
                <c:ptCount val="41"/>
                <c:pt idx="3">
                  <c:v>11</c:v>
                </c:pt>
              </c:numCache>
            </c:numRef>
          </c:val>
          <c:smooth val="0"/>
          <c:extLst>
            <c:ext xmlns:c16="http://schemas.microsoft.com/office/drawing/2014/chart" uri="{C3380CC4-5D6E-409C-BE32-E72D297353CC}">
              <c16:uniqueId val="{00000008-737C-364A-9A90-59DC6712EAE9}"/>
            </c:ext>
          </c:extLst>
        </c:ser>
        <c:ser>
          <c:idx val="9"/>
          <c:order val="9"/>
          <c:tx>
            <c:strRef>
              <c:f>Sheet1!$K$1</c:f>
              <c:strCache>
                <c:ptCount val="1"/>
                <c:pt idx="0">
                  <c:v>25-34 - Hard time connect A</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Sheet1!$K$2:$K$42</c:f>
              <c:numCache>
                <c:formatCode>General</c:formatCode>
                <c:ptCount val="41"/>
                <c:pt idx="5">
                  <c:v>11</c:v>
                </c:pt>
              </c:numCache>
            </c:numRef>
          </c:val>
          <c:smooth val="0"/>
          <c:extLst>
            <c:ext xmlns:c16="http://schemas.microsoft.com/office/drawing/2014/chart" uri="{C3380CC4-5D6E-409C-BE32-E72D297353CC}">
              <c16:uniqueId val="{00000009-737C-364A-9A90-59DC6712EAE9}"/>
            </c:ext>
          </c:extLst>
        </c:ser>
        <c:ser>
          <c:idx val="10"/>
          <c:order val="10"/>
          <c:tx>
            <c:strRef>
              <c:f>Sheet1!$L$1</c:f>
              <c:strCache>
                <c:ptCount val="1"/>
                <c:pt idx="0">
                  <c:v>35-54 - Hard time connect A</c:v>
                </c:pt>
              </c:strCache>
            </c:strRef>
          </c:tx>
          <c:spPr>
            <a:ln w="28575" cap="rnd">
              <a:solidFill>
                <a:schemeClr val="accent5">
                  <a:lumMod val="60000"/>
                </a:schemeClr>
              </a:solidFill>
              <a:round/>
            </a:ln>
            <a:effectLst/>
          </c:spPr>
          <c:marker>
            <c:symbol val="circle"/>
            <c:size val="5"/>
            <c:spPr>
              <a:solidFill>
                <a:schemeClr val="accent5">
                  <a:lumMod val="60000"/>
                </a:schemeClr>
              </a:solidFill>
              <a:ln w="9525">
                <a:solidFill>
                  <a:schemeClr val="accent5">
                    <a:lumMod val="60000"/>
                  </a:schemeClr>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Sheet1!$L$2:$L$42</c:f>
              <c:numCache>
                <c:formatCode>General</c:formatCode>
                <c:ptCount val="41"/>
                <c:pt idx="29">
                  <c:v>11</c:v>
                </c:pt>
              </c:numCache>
            </c:numRef>
          </c:val>
          <c:smooth val="0"/>
          <c:extLst>
            <c:ext xmlns:c16="http://schemas.microsoft.com/office/drawing/2014/chart" uri="{C3380CC4-5D6E-409C-BE32-E72D297353CC}">
              <c16:uniqueId val="{0000000A-737C-364A-9A90-59DC6712EAE9}"/>
            </c:ext>
          </c:extLst>
        </c:ser>
        <c:ser>
          <c:idx val="11"/>
          <c:order val="11"/>
          <c:tx>
            <c:strRef>
              <c:f>Sheet1!$M$1</c:f>
              <c:strCache>
                <c:ptCount val="1"/>
                <c:pt idx="0">
                  <c:v>55+ - Hard time connect A</c:v>
                </c:pt>
              </c:strCache>
            </c:strRef>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Sheet1!$M$2:$M$42</c:f>
              <c:numCache>
                <c:formatCode>General</c:formatCode>
                <c:ptCount val="41"/>
                <c:pt idx="17">
                  <c:v>11</c:v>
                </c:pt>
              </c:numCache>
            </c:numRef>
          </c:val>
          <c:smooth val="0"/>
          <c:extLst>
            <c:ext xmlns:c16="http://schemas.microsoft.com/office/drawing/2014/chart" uri="{C3380CC4-5D6E-409C-BE32-E72D297353CC}">
              <c16:uniqueId val="{0000000B-737C-364A-9A90-59DC6712EAE9}"/>
            </c:ext>
          </c:extLst>
        </c:ser>
        <c:ser>
          <c:idx val="12"/>
          <c:order val="12"/>
          <c:tx>
            <c:strRef>
              <c:f>Sheet1!$N$1</c:f>
              <c:strCache>
                <c:ptCount val="1"/>
                <c:pt idx="0">
                  <c:v>18-24 - A too many</c:v>
                </c:pt>
              </c:strCache>
            </c:strRef>
          </c:tx>
          <c:spPr>
            <a:ln w="28575" cap="rnd">
              <a:solidFill>
                <a:schemeClr val="accent1">
                  <a:lumMod val="80000"/>
                  <a:lumOff val="20000"/>
                </a:schemeClr>
              </a:solid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Sheet1!$N$2:$N$42</c:f>
              <c:numCache>
                <c:formatCode>General</c:formatCode>
                <c:ptCount val="41"/>
                <c:pt idx="11">
                  <c:v>9</c:v>
                </c:pt>
              </c:numCache>
            </c:numRef>
          </c:val>
          <c:smooth val="0"/>
          <c:extLst>
            <c:ext xmlns:c16="http://schemas.microsoft.com/office/drawing/2014/chart" uri="{C3380CC4-5D6E-409C-BE32-E72D297353CC}">
              <c16:uniqueId val="{0000000C-737C-364A-9A90-59DC6712EAE9}"/>
            </c:ext>
          </c:extLst>
        </c:ser>
        <c:ser>
          <c:idx val="13"/>
          <c:order val="13"/>
          <c:tx>
            <c:strRef>
              <c:f>Sheet1!$O$1</c:f>
              <c:strCache>
                <c:ptCount val="1"/>
                <c:pt idx="0">
                  <c:v>25-34 - A too many</c:v>
                </c:pt>
              </c:strCache>
            </c:strRef>
          </c:tx>
          <c:spPr>
            <a:ln w="28575" cap="rnd">
              <a:solidFill>
                <a:schemeClr val="accent2">
                  <a:lumMod val="80000"/>
                  <a:lumOff val="20000"/>
                </a:schemeClr>
              </a:solid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Sheet1!$O$2:$O$42</c:f>
              <c:numCache>
                <c:formatCode>General</c:formatCode>
                <c:ptCount val="41"/>
                <c:pt idx="12">
                  <c:v>9</c:v>
                </c:pt>
              </c:numCache>
            </c:numRef>
          </c:val>
          <c:smooth val="0"/>
          <c:extLst>
            <c:ext xmlns:c16="http://schemas.microsoft.com/office/drawing/2014/chart" uri="{C3380CC4-5D6E-409C-BE32-E72D297353CC}">
              <c16:uniqueId val="{0000000D-737C-364A-9A90-59DC6712EAE9}"/>
            </c:ext>
          </c:extLst>
        </c:ser>
        <c:ser>
          <c:idx val="14"/>
          <c:order val="14"/>
          <c:tx>
            <c:strRef>
              <c:f>Sheet1!$P$1</c:f>
              <c:strCache>
                <c:ptCount val="1"/>
                <c:pt idx="0">
                  <c:v>35-54 -A too many</c:v>
                </c:pt>
              </c:strCache>
            </c:strRef>
          </c:tx>
          <c:spPr>
            <a:ln w="28575" cap="rnd">
              <a:solidFill>
                <a:schemeClr val="accent3">
                  <a:lumMod val="80000"/>
                  <a:lumOff val="20000"/>
                </a:schemeClr>
              </a:solidFill>
              <a:round/>
            </a:ln>
            <a:effectLst/>
          </c:spPr>
          <c:marker>
            <c:symbol val="circle"/>
            <c:size val="5"/>
            <c:spPr>
              <a:solidFill>
                <a:schemeClr val="accent3">
                  <a:lumMod val="80000"/>
                  <a:lumOff val="20000"/>
                </a:schemeClr>
              </a:solidFill>
              <a:ln w="9525">
                <a:solidFill>
                  <a:schemeClr val="accent3">
                    <a:lumMod val="80000"/>
                    <a:lumOff val="20000"/>
                  </a:schemeClr>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Sheet1!$P$2:$P$42</c:f>
              <c:numCache>
                <c:formatCode>General</c:formatCode>
                <c:ptCount val="41"/>
                <c:pt idx="13">
                  <c:v>9</c:v>
                </c:pt>
              </c:numCache>
            </c:numRef>
          </c:val>
          <c:smooth val="0"/>
          <c:extLst>
            <c:ext xmlns:c16="http://schemas.microsoft.com/office/drawing/2014/chart" uri="{C3380CC4-5D6E-409C-BE32-E72D297353CC}">
              <c16:uniqueId val="{0000000E-737C-364A-9A90-59DC6712EAE9}"/>
            </c:ext>
          </c:extLst>
        </c:ser>
        <c:ser>
          <c:idx val="15"/>
          <c:order val="15"/>
          <c:tx>
            <c:strRef>
              <c:f>Sheet1!$Q$1</c:f>
              <c:strCache>
                <c:ptCount val="1"/>
                <c:pt idx="0">
                  <c:v>55+ - A too many</c:v>
                </c:pt>
              </c:strCache>
            </c:strRef>
          </c:tx>
          <c:spPr>
            <a:ln w="28575" cap="rnd">
              <a:solidFill>
                <a:schemeClr val="accent4">
                  <a:lumMod val="80000"/>
                  <a:lumOff val="20000"/>
                </a:schemeClr>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Sheet1!$Q$2:$Q$42</c:f>
              <c:numCache>
                <c:formatCode>General</c:formatCode>
                <c:ptCount val="41"/>
                <c:pt idx="35">
                  <c:v>9</c:v>
                </c:pt>
              </c:numCache>
            </c:numRef>
          </c:val>
          <c:smooth val="0"/>
          <c:extLst>
            <c:ext xmlns:c16="http://schemas.microsoft.com/office/drawing/2014/chart" uri="{C3380CC4-5D6E-409C-BE32-E72D297353CC}">
              <c16:uniqueId val="{0000000F-737C-364A-9A90-59DC6712EAE9}"/>
            </c:ext>
          </c:extLst>
        </c:ser>
        <c:ser>
          <c:idx val="16"/>
          <c:order val="16"/>
          <c:tx>
            <c:strRef>
              <c:f>Sheet1!$R$1</c:f>
              <c:strCache>
                <c:ptCount val="1"/>
                <c:pt idx="0">
                  <c:v>18-24 - B breaks</c:v>
                </c:pt>
              </c:strCache>
            </c:strRef>
          </c:tx>
          <c:spPr>
            <a:ln w="28575" cap="rnd">
              <a:solidFill>
                <a:schemeClr val="accent5">
                  <a:lumMod val="80000"/>
                  <a:lumOff val="20000"/>
                </a:schemeClr>
              </a:solidFill>
              <a:round/>
            </a:ln>
            <a:effectLst/>
          </c:spPr>
          <c:marker>
            <c:symbol val="circle"/>
            <c:size val="5"/>
            <c:spPr>
              <a:solidFill>
                <a:schemeClr val="accent5">
                  <a:lumMod val="80000"/>
                  <a:lumOff val="20000"/>
                </a:schemeClr>
              </a:solidFill>
              <a:ln w="9525">
                <a:solidFill>
                  <a:schemeClr val="accent5">
                    <a:lumMod val="80000"/>
                    <a:lumOff val="20000"/>
                  </a:schemeClr>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Sheet1!$R$2:$R$42</c:f>
              <c:numCache>
                <c:formatCode>General</c:formatCode>
                <c:ptCount val="41"/>
                <c:pt idx="3">
                  <c:v>7</c:v>
                </c:pt>
              </c:numCache>
            </c:numRef>
          </c:val>
          <c:smooth val="0"/>
          <c:extLst>
            <c:ext xmlns:c16="http://schemas.microsoft.com/office/drawing/2014/chart" uri="{C3380CC4-5D6E-409C-BE32-E72D297353CC}">
              <c16:uniqueId val="{00000010-737C-364A-9A90-59DC6712EAE9}"/>
            </c:ext>
          </c:extLst>
        </c:ser>
        <c:ser>
          <c:idx val="17"/>
          <c:order val="17"/>
          <c:tx>
            <c:strRef>
              <c:f>Sheet1!$S$1</c:f>
              <c:strCache>
                <c:ptCount val="1"/>
                <c:pt idx="0">
                  <c:v>25-34 - B breaks</c:v>
                </c:pt>
              </c:strCache>
            </c:strRef>
          </c:tx>
          <c:spPr>
            <a:ln w="28575" cap="rnd">
              <a:solidFill>
                <a:schemeClr val="accent6">
                  <a:lumMod val="80000"/>
                  <a:lumOff val="20000"/>
                </a:schemeClr>
              </a:solidFill>
              <a:round/>
            </a:ln>
            <a:effectLst/>
          </c:spPr>
          <c:marker>
            <c:symbol val="circle"/>
            <c:size val="5"/>
            <c:spPr>
              <a:solidFill>
                <a:schemeClr val="accent6">
                  <a:lumMod val="80000"/>
                  <a:lumOff val="20000"/>
                </a:schemeClr>
              </a:solidFill>
              <a:ln w="9525">
                <a:solidFill>
                  <a:schemeClr val="accent6">
                    <a:lumMod val="80000"/>
                    <a:lumOff val="20000"/>
                  </a:schemeClr>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Sheet1!$S$2:$S$42</c:f>
              <c:numCache>
                <c:formatCode>General</c:formatCode>
                <c:ptCount val="41"/>
                <c:pt idx="2">
                  <c:v>7</c:v>
                </c:pt>
              </c:numCache>
            </c:numRef>
          </c:val>
          <c:smooth val="0"/>
          <c:extLst>
            <c:ext xmlns:c16="http://schemas.microsoft.com/office/drawing/2014/chart" uri="{C3380CC4-5D6E-409C-BE32-E72D297353CC}">
              <c16:uniqueId val="{00000011-737C-364A-9A90-59DC6712EAE9}"/>
            </c:ext>
          </c:extLst>
        </c:ser>
        <c:ser>
          <c:idx val="18"/>
          <c:order val="18"/>
          <c:tx>
            <c:strRef>
              <c:f>Sheet1!$T$1</c:f>
              <c:strCache>
                <c:ptCount val="1"/>
                <c:pt idx="0">
                  <c:v>35-54 -B Breaks</c:v>
                </c:pt>
              </c:strCache>
            </c:strRef>
          </c:tx>
          <c:spPr>
            <a:ln w="28575" cap="rnd">
              <a:solidFill>
                <a:schemeClr val="accent1">
                  <a:lumMod val="80000"/>
                </a:schemeClr>
              </a:solidFill>
              <a:round/>
            </a:ln>
            <a:effectLst/>
          </c:spPr>
          <c:marker>
            <c:symbol val="circle"/>
            <c:size val="5"/>
            <c:spPr>
              <a:solidFill>
                <a:schemeClr val="accent1">
                  <a:lumMod val="80000"/>
                </a:schemeClr>
              </a:solidFill>
              <a:ln w="9525">
                <a:solidFill>
                  <a:schemeClr val="accent1">
                    <a:lumMod val="80000"/>
                  </a:schemeClr>
                </a:solidFill>
              </a:ln>
              <a:effectLst/>
            </c:spPr>
          </c:marker>
          <c:dPt>
            <c:idx val="1"/>
            <c:marker>
              <c:symbol val="circle"/>
              <c:size val="5"/>
              <c:spPr>
                <a:solidFill>
                  <a:schemeClr val="accent1">
                    <a:lumMod val="80000"/>
                  </a:schemeClr>
                </a:solidFill>
                <a:ln w="9525">
                  <a:solidFill>
                    <a:schemeClr val="accent1">
                      <a:lumMod val="80000"/>
                    </a:schemeClr>
                  </a:solidFill>
                </a:ln>
                <a:effectLst/>
              </c:spPr>
            </c:marker>
            <c:bubble3D val="0"/>
            <c:extLst>
              <c:ext xmlns:c16="http://schemas.microsoft.com/office/drawing/2014/chart" uri="{C3380CC4-5D6E-409C-BE32-E72D297353CC}">
                <c16:uniqueId val="{00000014-737C-364A-9A90-59DC6712EAE9}"/>
              </c:ext>
            </c:extLst>
          </c:dPt>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Sheet1!$T$2:$T$42</c:f>
              <c:numCache>
                <c:formatCode>General</c:formatCode>
                <c:ptCount val="41"/>
                <c:pt idx="1">
                  <c:v>7</c:v>
                </c:pt>
              </c:numCache>
            </c:numRef>
          </c:val>
          <c:smooth val="0"/>
          <c:extLst>
            <c:ext xmlns:c16="http://schemas.microsoft.com/office/drawing/2014/chart" uri="{C3380CC4-5D6E-409C-BE32-E72D297353CC}">
              <c16:uniqueId val="{00000012-737C-364A-9A90-59DC6712EAE9}"/>
            </c:ext>
          </c:extLst>
        </c:ser>
        <c:ser>
          <c:idx val="19"/>
          <c:order val="19"/>
          <c:tx>
            <c:strRef>
              <c:f>Sheet1!$U$1</c:f>
              <c:strCache>
                <c:ptCount val="1"/>
                <c:pt idx="0">
                  <c:v>55+ -B breaks</c:v>
                </c:pt>
              </c:strCache>
            </c:strRef>
          </c:tx>
          <c:spPr>
            <a:ln w="28575" cap="rnd">
              <a:solidFill>
                <a:schemeClr val="accent2">
                  <a:lumMod val="80000"/>
                </a:schemeClr>
              </a:solidFill>
              <a:round/>
            </a:ln>
            <a:effectLst/>
          </c:spPr>
          <c:marker>
            <c:symbol val="circle"/>
            <c:size val="5"/>
            <c:spPr>
              <a:solidFill>
                <a:schemeClr val="accent2">
                  <a:lumMod val="80000"/>
                </a:schemeClr>
              </a:solidFill>
              <a:ln w="9525">
                <a:solidFill>
                  <a:schemeClr val="accent2">
                    <a:lumMod val="80000"/>
                  </a:schemeClr>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Sheet1!$U$2:$U$42</c:f>
              <c:numCache>
                <c:formatCode>General</c:formatCode>
                <c:ptCount val="41"/>
                <c:pt idx="5">
                  <c:v>7</c:v>
                </c:pt>
              </c:numCache>
            </c:numRef>
          </c:val>
          <c:smooth val="0"/>
          <c:extLst>
            <c:ext xmlns:c16="http://schemas.microsoft.com/office/drawing/2014/chart" uri="{C3380CC4-5D6E-409C-BE32-E72D297353CC}">
              <c16:uniqueId val="{00000013-737C-364A-9A90-59DC6712EAE9}"/>
            </c:ext>
          </c:extLst>
        </c:ser>
        <c:ser>
          <c:idx val="20"/>
          <c:order val="20"/>
          <c:tx>
            <c:strRef>
              <c:f>Sheet1!$V$1</c:f>
              <c:strCache>
                <c:ptCount val="1"/>
                <c:pt idx="0">
                  <c:v>18-24 - A breaks</c:v>
                </c:pt>
              </c:strCache>
            </c:strRef>
          </c:tx>
          <c:spPr>
            <a:ln w="28575" cap="rnd">
              <a:solidFill>
                <a:schemeClr val="accent3">
                  <a:lumMod val="80000"/>
                </a:schemeClr>
              </a:solidFill>
              <a:round/>
            </a:ln>
            <a:effectLst/>
          </c:spPr>
          <c:marker>
            <c:symbol val="circle"/>
            <c:size val="5"/>
            <c:spPr>
              <a:solidFill>
                <a:schemeClr val="accent3">
                  <a:lumMod val="80000"/>
                </a:schemeClr>
              </a:solidFill>
              <a:ln w="9525">
                <a:solidFill>
                  <a:schemeClr val="accent3">
                    <a:lumMod val="80000"/>
                  </a:schemeClr>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Sheet1!$V$2:$V$42</c:f>
              <c:numCache>
                <c:formatCode>General</c:formatCode>
                <c:ptCount val="41"/>
                <c:pt idx="8">
                  <c:v>5</c:v>
                </c:pt>
              </c:numCache>
            </c:numRef>
          </c:val>
          <c:smooth val="0"/>
          <c:extLst>
            <c:ext xmlns:c16="http://schemas.microsoft.com/office/drawing/2014/chart" uri="{C3380CC4-5D6E-409C-BE32-E72D297353CC}">
              <c16:uniqueId val="{00000015-737C-364A-9A90-59DC6712EAE9}"/>
            </c:ext>
          </c:extLst>
        </c:ser>
        <c:ser>
          <c:idx val="21"/>
          <c:order val="21"/>
          <c:tx>
            <c:strRef>
              <c:f>Sheet1!$W$1</c:f>
              <c:strCache>
                <c:ptCount val="1"/>
                <c:pt idx="0">
                  <c:v>25-34 - A breaks</c:v>
                </c:pt>
              </c:strCache>
            </c:strRef>
          </c:tx>
          <c:spPr>
            <a:ln w="28575" cap="rnd">
              <a:solidFill>
                <a:schemeClr val="accent4">
                  <a:lumMod val="80000"/>
                </a:schemeClr>
              </a:solidFill>
              <a:round/>
            </a:ln>
            <a:effectLst/>
          </c:spPr>
          <c:marker>
            <c:symbol val="circle"/>
            <c:size val="5"/>
            <c:spPr>
              <a:solidFill>
                <a:schemeClr val="accent4">
                  <a:lumMod val="80000"/>
                </a:schemeClr>
              </a:solidFill>
              <a:ln w="9525">
                <a:solidFill>
                  <a:schemeClr val="accent4">
                    <a:lumMod val="80000"/>
                  </a:schemeClr>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Sheet1!$W$2:$W$42</c:f>
              <c:numCache>
                <c:formatCode>General</c:formatCode>
                <c:ptCount val="41"/>
                <c:pt idx="10">
                  <c:v>5</c:v>
                </c:pt>
              </c:numCache>
            </c:numRef>
          </c:val>
          <c:smooth val="0"/>
          <c:extLst>
            <c:ext xmlns:c16="http://schemas.microsoft.com/office/drawing/2014/chart" uri="{C3380CC4-5D6E-409C-BE32-E72D297353CC}">
              <c16:uniqueId val="{00000016-737C-364A-9A90-59DC6712EAE9}"/>
            </c:ext>
          </c:extLst>
        </c:ser>
        <c:ser>
          <c:idx val="22"/>
          <c:order val="22"/>
          <c:tx>
            <c:strRef>
              <c:f>Sheet1!$X$1</c:f>
              <c:strCache>
                <c:ptCount val="1"/>
                <c:pt idx="0">
                  <c:v>35-54 -A Breaks</c:v>
                </c:pt>
              </c:strCache>
            </c:strRef>
          </c:tx>
          <c:spPr>
            <a:ln w="28575" cap="rnd">
              <a:solidFill>
                <a:schemeClr val="accent5">
                  <a:lumMod val="80000"/>
                </a:schemeClr>
              </a:solidFill>
              <a:round/>
            </a:ln>
            <a:effectLst/>
          </c:spPr>
          <c:marker>
            <c:symbol val="circle"/>
            <c:size val="5"/>
            <c:spPr>
              <a:solidFill>
                <a:schemeClr val="accent5">
                  <a:lumMod val="80000"/>
                </a:schemeClr>
              </a:solidFill>
              <a:ln w="9525">
                <a:solidFill>
                  <a:schemeClr val="accent5">
                    <a:lumMod val="80000"/>
                  </a:schemeClr>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Sheet1!$X$2:$X$42</c:f>
              <c:numCache>
                <c:formatCode>General</c:formatCode>
                <c:ptCount val="41"/>
                <c:pt idx="11">
                  <c:v>5</c:v>
                </c:pt>
              </c:numCache>
            </c:numRef>
          </c:val>
          <c:smooth val="0"/>
          <c:extLst>
            <c:ext xmlns:c16="http://schemas.microsoft.com/office/drawing/2014/chart" uri="{C3380CC4-5D6E-409C-BE32-E72D297353CC}">
              <c16:uniqueId val="{00000017-737C-364A-9A90-59DC6712EAE9}"/>
            </c:ext>
          </c:extLst>
        </c:ser>
        <c:ser>
          <c:idx val="23"/>
          <c:order val="23"/>
          <c:tx>
            <c:strRef>
              <c:f>Sheet1!$Y$1</c:f>
              <c:strCache>
                <c:ptCount val="1"/>
                <c:pt idx="0">
                  <c:v>55+ -A breaks</c:v>
                </c:pt>
              </c:strCache>
            </c:strRef>
          </c:tx>
          <c:spPr>
            <a:ln w="28575" cap="rnd">
              <a:solidFill>
                <a:schemeClr val="accent6">
                  <a:lumMod val="80000"/>
                </a:schemeClr>
              </a:solidFill>
              <a:round/>
            </a:ln>
            <a:effectLst/>
          </c:spPr>
          <c:marker>
            <c:symbol val="circle"/>
            <c:size val="5"/>
            <c:spPr>
              <a:solidFill>
                <a:schemeClr val="accent6">
                  <a:lumMod val="80000"/>
                </a:schemeClr>
              </a:solidFill>
              <a:ln w="9525">
                <a:solidFill>
                  <a:schemeClr val="accent6">
                    <a:lumMod val="80000"/>
                  </a:schemeClr>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Sheet1!$Y$2:$Y$42</c:f>
              <c:numCache>
                <c:formatCode>General</c:formatCode>
                <c:ptCount val="41"/>
                <c:pt idx="9">
                  <c:v>5</c:v>
                </c:pt>
              </c:numCache>
            </c:numRef>
          </c:val>
          <c:smooth val="0"/>
          <c:extLst>
            <c:ext xmlns:c16="http://schemas.microsoft.com/office/drawing/2014/chart" uri="{C3380CC4-5D6E-409C-BE32-E72D297353CC}">
              <c16:uniqueId val="{00000018-737C-364A-9A90-59DC6712EAE9}"/>
            </c:ext>
          </c:extLst>
        </c:ser>
        <c:ser>
          <c:idx val="24"/>
          <c:order val="24"/>
          <c:tx>
            <c:strRef>
              <c:f>Sheet1!$Z$1</c:f>
              <c:strCache>
                <c:ptCount val="1"/>
                <c:pt idx="0">
                  <c:v>18-24 - A colors</c:v>
                </c:pt>
              </c:strCache>
            </c:strRef>
          </c:tx>
          <c:spPr>
            <a:ln w="28575" cap="rnd">
              <a:solidFill>
                <a:schemeClr val="accent1">
                  <a:lumMod val="60000"/>
                  <a:lumOff val="40000"/>
                </a:schemeClr>
              </a:solidFill>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Sheet1!$Z$2:$Z$42</c:f>
              <c:numCache>
                <c:formatCode>General</c:formatCode>
                <c:ptCount val="41"/>
                <c:pt idx="16">
                  <c:v>3</c:v>
                </c:pt>
              </c:numCache>
            </c:numRef>
          </c:val>
          <c:smooth val="0"/>
          <c:extLst>
            <c:ext xmlns:c16="http://schemas.microsoft.com/office/drawing/2014/chart" uri="{C3380CC4-5D6E-409C-BE32-E72D297353CC}">
              <c16:uniqueId val="{00000019-737C-364A-9A90-59DC6712EAE9}"/>
            </c:ext>
          </c:extLst>
        </c:ser>
        <c:ser>
          <c:idx val="25"/>
          <c:order val="25"/>
          <c:tx>
            <c:strRef>
              <c:f>Sheet1!$AA$1</c:f>
              <c:strCache>
                <c:ptCount val="1"/>
                <c:pt idx="0">
                  <c:v>25-34 - A colors</c:v>
                </c:pt>
              </c:strCache>
            </c:strRef>
          </c:tx>
          <c:spPr>
            <a:ln w="28575" cap="rnd">
              <a:solidFill>
                <a:schemeClr val="accent2">
                  <a:lumMod val="60000"/>
                  <a:lumOff val="40000"/>
                </a:schemeClr>
              </a:solidFill>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Sheet1!$AA$2:$AA$42</c:f>
              <c:numCache>
                <c:formatCode>General</c:formatCode>
                <c:ptCount val="41"/>
                <c:pt idx="17">
                  <c:v>3</c:v>
                </c:pt>
              </c:numCache>
            </c:numRef>
          </c:val>
          <c:smooth val="0"/>
          <c:extLst>
            <c:ext xmlns:c16="http://schemas.microsoft.com/office/drawing/2014/chart" uri="{C3380CC4-5D6E-409C-BE32-E72D297353CC}">
              <c16:uniqueId val="{0000001A-737C-364A-9A90-59DC6712EAE9}"/>
            </c:ext>
          </c:extLst>
        </c:ser>
        <c:ser>
          <c:idx val="26"/>
          <c:order val="26"/>
          <c:tx>
            <c:strRef>
              <c:f>Sheet1!$AB$1</c:f>
              <c:strCache>
                <c:ptCount val="1"/>
                <c:pt idx="0">
                  <c:v>35-54 -A colors</c:v>
                </c:pt>
              </c:strCache>
            </c:strRef>
          </c:tx>
          <c:spPr>
            <a:ln w="28575" cap="rnd">
              <a:solidFill>
                <a:schemeClr val="accent3">
                  <a:lumMod val="60000"/>
                  <a:lumOff val="40000"/>
                </a:schemeClr>
              </a:solidFill>
              <a:round/>
            </a:ln>
            <a:effectLst/>
          </c:spPr>
          <c:marker>
            <c:symbol val="circle"/>
            <c:size val="5"/>
            <c:spPr>
              <a:solidFill>
                <a:schemeClr val="accent3">
                  <a:lumMod val="60000"/>
                  <a:lumOff val="40000"/>
                </a:schemeClr>
              </a:solidFill>
              <a:ln w="9525">
                <a:solidFill>
                  <a:schemeClr val="accent3">
                    <a:lumMod val="60000"/>
                    <a:lumOff val="40000"/>
                  </a:schemeClr>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Sheet1!$AB$2:$AB$42</c:f>
              <c:numCache>
                <c:formatCode>General</c:formatCode>
                <c:ptCount val="41"/>
                <c:pt idx="7">
                  <c:v>3</c:v>
                </c:pt>
              </c:numCache>
            </c:numRef>
          </c:val>
          <c:smooth val="0"/>
          <c:extLst>
            <c:ext xmlns:c16="http://schemas.microsoft.com/office/drawing/2014/chart" uri="{C3380CC4-5D6E-409C-BE32-E72D297353CC}">
              <c16:uniqueId val="{0000001B-737C-364A-9A90-59DC6712EAE9}"/>
            </c:ext>
          </c:extLst>
        </c:ser>
        <c:ser>
          <c:idx val="27"/>
          <c:order val="27"/>
          <c:tx>
            <c:strRef>
              <c:f>Sheet1!$AC$1</c:f>
              <c:strCache>
                <c:ptCount val="1"/>
                <c:pt idx="0">
                  <c:v>55+ -A colors</c:v>
                </c:pt>
              </c:strCache>
            </c:strRef>
          </c:tx>
          <c:spPr>
            <a:ln w="28575" cap="rnd">
              <a:solidFill>
                <a:schemeClr val="accent4">
                  <a:lumMod val="60000"/>
                  <a:lumOff val="40000"/>
                </a:schemeClr>
              </a:solidFill>
              <a:round/>
            </a:ln>
            <a:effectLst/>
          </c:spPr>
          <c:marker>
            <c:symbol val="circle"/>
            <c:size val="5"/>
            <c:spPr>
              <a:solidFill>
                <a:schemeClr val="accent4">
                  <a:lumMod val="60000"/>
                  <a:lumOff val="40000"/>
                </a:schemeClr>
              </a:solidFill>
              <a:ln w="9525">
                <a:solidFill>
                  <a:schemeClr val="accent4">
                    <a:lumMod val="60000"/>
                    <a:lumOff val="40000"/>
                  </a:schemeClr>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Sheet1!$AC$2:$AC$42</c:f>
              <c:numCache>
                <c:formatCode>General</c:formatCode>
                <c:ptCount val="41"/>
                <c:pt idx="6">
                  <c:v>3</c:v>
                </c:pt>
              </c:numCache>
            </c:numRef>
          </c:val>
          <c:smooth val="0"/>
          <c:extLst>
            <c:ext xmlns:c16="http://schemas.microsoft.com/office/drawing/2014/chart" uri="{C3380CC4-5D6E-409C-BE32-E72D297353CC}">
              <c16:uniqueId val="{0000001C-737C-364A-9A90-59DC6712EAE9}"/>
            </c:ext>
          </c:extLst>
        </c:ser>
        <c:ser>
          <c:idx val="28"/>
          <c:order val="28"/>
          <c:tx>
            <c:strRef>
              <c:f>Sheet1!$AD$1</c:f>
              <c:strCache>
                <c:ptCount val="1"/>
                <c:pt idx="0">
                  <c:v>18-24 - B pockets</c:v>
                </c:pt>
              </c:strCache>
            </c:strRef>
          </c:tx>
          <c:spPr>
            <a:ln w="28575" cap="rnd">
              <a:solidFill>
                <a:schemeClr val="accent5">
                  <a:lumMod val="60000"/>
                  <a:lumOff val="40000"/>
                </a:schemeClr>
              </a:solidFill>
              <a:round/>
            </a:ln>
            <a:effectLst/>
          </c:spPr>
          <c:marker>
            <c:symbol val="circle"/>
            <c:size val="5"/>
            <c:spPr>
              <a:solidFill>
                <a:schemeClr val="accent5">
                  <a:lumMod val="60000"/>
                  <a:lumOff val="40000"/>
                </a:schemeClr>
              </a:solidFill>
              <a:ln w="9525">
                <a:solidFill>
                  <a:schemeClr val="accent5">
                    <a:lumMod val="60000"/>
                    <a:lumOff val="40000"/>
                  </a:schemeClr>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Sheet1!$AD$2:$AD$42</c:f>
              <c:numCache>
                <c:formatCode>General</c:formatCode>
                <c:ptCount val="41"/>
                <c:pt idx="4">
                  <c:v>1</c:v>
                </c:pt>
              </c:numCache>
            </c:numRef>
          </c:val>
          <c:smooth val="0"/>
          <c:extLst>
            <c:ext xmlns:c16="http://schemas.microsoft.com/office/drawing/2014/chart" uri="{C3380CC4-5D6E-409C-BE32-E72D297353CC}">
              <c16:uniqueId val="{0000001D-737C-364A-9A90-59DC6712EAE9}"/>
            </c:ext>
          </c:extLst>
        </c:ser>
        <c:ser>
          <c:idx val="29"/>
          <c:order val="29"/>
          <c:tx>
            <c:strRef>
              <c:f>Sheet1!$AE$1</c:f>
              <c:strCache>
                <c:ptCount val="1"/>
                <c:pt idx="0">
                  <c:v>25-34 - B pockets</c:v>
                </c:pt>
              </c:strCache>
            </c:strRef>
          </c:tx>
          <c:spPr>
            <a:ln w="28575" cap="rnd">
              <a:solidFill>
                <a:schemeClr val="accent6">
                  <a:lumMod val="60000"/>
                  <a:lumOff val="40000"/>
                </a:schemeClr>
              </a:solidFill>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Sheet1!$AE$2:$AE$42</c:f>
              <c:numCache>
                <c:formatCode>General</c:formatCode>
                <c:ptCount val="41"/>
                <c:pt idx="14">
                  <c:v>1</c:v>
                </c:pt>
              </c:numCache>
            </c:numRef>
          </c:val>
          <c:smooth val="0"/>
          <c:extLst>
            <c:ext xmlns:c16="http://schemas.microsoft.com/office/drawing/2014/chart" uri="{C3380CC4-5D6E-409C-BE32-E72D297353CC}">
              <c16:uniqueId val="{0000001E-737C-364A-9A90-59DC6712EAE9}"/>
            </c:ext>
          </c:extLst>
        </c:ser>
        <c:ser>
          <c:idx val="30"/>
          <c:order val="30"/>
          <c:tx>
            <c:strRef>
              <c:f>Sheet1!$AF$1</c:f>
              <c:strCache>
                <c:ptCount val="1"/>
                <c:pt idx="0">
                  <c:v>35-54 -B pockets</c:v>
                </c:pt>
              </c:strCache>
            </c:strRef>
          </c:tx>
          <c:spPr>
            <a:ln w="28575" cap="rnd">
              <a:solidFill>
                <a:schemeClr val="accent1">
                  <a:lumMod val="50000"/>
                </a:schemeClr>
              </a:solidFill>
              <a:round/>
            </a:ln>
            <a:effectLst/>
          </c:spPr>
          <c:marker>
            <c:symbol val="circle"/>
            <c:size val="5"/>
            <c:spPr>
              <a:solidFill>
                <a:schemeClr val="accent1">
                  <a:lumMod val="50000"/>
                </a:schemeClr>
              </a:solidFill>
              <a:ln w="9525">
                <a:solidFill>
                  <a:schemeClr val="accent1">
                    <a:lumMod val="50000"/>
                  </a:schemeClr>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Sheet1!$AF$2:$AF$42</c:f>
              <c:numCache>
                <c:formatCode>General</c:formatCode>
                <c:ptCount val="41"/>
                <c:pt idx="13">
                  <c:v>1</c:v>
                </c:pt>
              </c:numCache>
            </c:numRef>
          </c:val>
          <c:smooth val="0"/>
          <c:extLst>
            <c:ext xmlns:c16="http://schemas.microsoft.com/office/drawing/2014/chart" uri="{C3380CC4-5D6E-409C-BE32-E72D297353CC}">
              <c16:uniqueId val="{0000001F-737C-364A-9A90-59DC6712EAE9}"/>
            </c:ext>
          </c:extLst>
        </c:ser>
        <c:ser>
          <c:idx val="31"/>
          <c:order val="31"/>
          <c:tx>
            <c:strRef>
              <c:f>Sheet1!$AG$1</c:f>
              <c:strCache>
                <c:ptCount val="1"/>
                <c:pt idx="0">
                  <c:v>55+ -B pockets</c:v>
                </c:pt>
              </c:strCache>
            </c:strRef>
          </c:tx>
          <c:spPr>
            <a:ln w="28575" cap="rnd">
              <a:solidFill>
                <a:schemeClr val="accent2">
                  <a:lumMod val="50000"/>
                </a:schemeClr>
              </a:solidFill>
              <a:round/>
            </a:ln>
            <a:effectLst/>
          </c:spPr>
          <c:marker>
            <c:symbol val="circle"/>
            <c:size val="5"/>
            <c:spPr>
              <a:solidFill>
                <a:schemeClr val="accent2">
                  <a:lumMod val="50000"/>
                </a:schemeClr>
              </a:solidFill>
              <a:ln w="9525">
                <a:solidFill>
                  <a:schemeClr val="accent2">
                    <a:lumMod val="50000"/>
                  </a:schemeClr>
                </a:solidFill>
              </a:ln>
              <a:effectLst/>
            </c:spPr>
          </c:marker>
          <c:cat>
            <c:numRef>
              <c:f>Sheet1!$A$2:$A$42</c:f>
              <c:numCache>
                <c:formatCode>General</c:formatCode>
                <c:ptCount val="4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numCache>
            </c:numRef>
          </c:cat>
          <c:val>
            <c:numRef>
              <c:f>Sheet1!$AG$2:$AG$42</c:f>
              <c:numCache>
                <c:formatCode>General</c:formatCode>
                <c:ptCount val="41"/>
                <c:pt idx="3">
                  <c:v>1</c:v>
                </c:pt>
              </c:numCache>
            </c:numRef>
          </c:val>
          <c:smooth val="0"/>
          <c:extLst>
            <c:ext xmlns:c16="http://schemas.microsoft.com/office/drawing/2014/chart" uri="{C3380CC4-5D6E-409C-BE32-E72D297353CC}">
              <c16:uniqueId val="{00000020-737C-364A-9A90-59DC6712EAE9}"/>
            </c:ext>
          </c:extLst>
        </c:ser>
        <c:dLbls>
          <c:showLegendKey val="0"/>
          <c:showVal val="0"/>
          <c:showCatName val="0"/>
          <c:showSerName val="0"/>
          <c:showPercent val="0"/>
          <c:showBubbleSize val="0"/>
        </c:dLbls>
        <c:marker val="1"/>
        <c:smooth val="0"/>
        <c:axId val="141230816"/>
        <c:axId val="141232496"/>
      </c:lineChart>
      <c:catAx>
        <c:axId val="141230816"/>
        <c:scaling>
          <c:orientation val="minMax"/>
        </c:scaling>
        <c:delete val="1"/>
        <c:axPos val="b"/>
        <c:numFmt formatCode="General" sourceLinked="1"/>
        <c:majorTickMark val="none"/>
        <c:minorTickMark val="none"/>
        <c:tickLblPos val="nextTo"/>
        <c:crossAx val="141232496"/>
        <c:crosses val="autoZero"/>
        <c:auto val="1"/>
        <c:lblAlgn val="ctr"/>
        <c:lblOffset val="100"/>
        <c:tickMarkSkip val="2"/>
        <c:noMultiLvlLbl val="0"/>
      </c:catAx>
      <c:valAx>
        <c:axId val="141232496"/>
        <c:scaling>
          <c:orientation val="minMax"/>
          <c:max val="16"/>
          <c:min val="0"/>
        </c:scaling>
        <c:delete val="1"/>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crossAx val="141230816"/>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BentonSans" panose="02000503000000020004" pitchFamily="2" charset="0"/>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655946443288201"/>
          <c:y val="5.3835338561738201E-2"/>
          <c:w val="0.38213998249124798"/>
          <c:h val="0.892329322876524"/>
        </c:manualLayout>
      </c:layout>
      <c:radarChart>
        <c:radarStyle val="marker"/>
        <c:varyColors val="0"/>
        <c:ser>
          <c:idx val="0"/>
          <c:order val="0"/>
          <c:tx>
            <c:strRef>
              <c:f>Sheet1!$B$1</c:f>
              <c:strCache>
                <c:ptCount val="1"/>
                <c:pt idx="0">
                  <c:v>Company A</c:v>
                </c:pt>
              </c:strCache>
            </c:strRef>
          </c:tx>
          <c:spPr>
            <a:ln w="28575" cap="rnd">
              <a:solidFill>
                <a:schemeClr val="accent2">
                  <a:alpha val="52000"/>
                </a:schemeClr>
              </a:solidFill>
              <a:round/>
            </a:ln>
            <a:effectLst/>
          </c:spPr>
          <c:marker>
            <c:symbol val="none"/>
          </c:marker>
          <c:cat>
            <c:strRef>
              <c:f>Sheet1!$A$2:$A$6</c:f>
              <c:strCache>
                <c:ptCount val="5"/>
                <c:pt idx="0">
                  <c:v>Empowering</c:v>
                </c:pt>
                <c:pt idx="1">
                  <c:v>Trustworthy</c:v>
                </c:pt>
                <c:pt idx="2">
                  <c:v>Easy to use</c:v>
                </c:pt>
                <c:pt idx="3">
                  <c:v>Reliable</c:v>
                </c:pt>
                <c:pt idx="4">
                  <c:v>Innovative</c:v>
                </c:pt>
              </c:strCache>
            </c:strRef>
          </c:cat>
          <c:val>
            <c:numRef>
              <c:f>Sheet1!$B$2:$B$6</c:f>
              <c:numCache>
                <c:formatCode>0%</c:formatCode>
                <c:ptCount val="5"/>
                <c:pt idx="0">
                  <c:v>0.41</c:v>
                </c:pt>
                <c:pt idx="1">
                  <c:v>0.59</c:v>
                </c:pt>
                <c:pt idx="2">
                  <c:v>0.66</c:v>
                </c:pt>
                <c:pt idx="3">
                  <c:v>0.61</c:v>
                </c:pt>
                <c:pt idx="4">
                  <c:v>0.39</c:v>
                </c:pt>
              </c:numCache>
            </c:numRef>
          </c:val>
          <c:extLst>
            <c:ext xmlns:c16="http://schemas.microsoft.com/office/drawing/2014/chart" uri="{C3380CC4-5D6E-409C-BE32-E72D297353CC}">
              <c16:uniqueId val="{00000000-B383-6440-B38E-4FD42DB40307}"/>
            </c:ext>
          </c:extLst>
        </c:ser>
        <c:ser>
          <c:idx val="1"/>
          <c:order val="1"/>
          <c:tx>
            <c:strRef>
              <c:f>Sheet1!$C$1</c:f>
              <c:strCache>
                <c:ptCount val="1"/>
                <c:pt idx="0">
                  <c:v>Company Y</c:v>
                </c:pt>
              </c:strCache>
            </c:strRef>
          </c:tx>
          <c:spPr>
            <a:ln w="28575" cap="rnd">
              <a:solidFill>
                <a:schemeClr val="accent5">
                  <a:alpha val="66000"/>
                </a:schemeClr>
              </a:solidFill>
              <a:round/>
            </a:ln>
            <a:effectLst/>
          </c:spPr>
          <c:marker>
            <c:symbol val="none"/>
          </c:marker>
          <c:cat>
            <c:strRef>
              <c:f>Sheet1!$A$2:$A$6</c:f>
              <c:strCache>
                <c:ptCount val="5"/>
                <c:pt idx="0">
                  <c:v>Empowering</c:v>
                </c:pt>
                <c:pt idx="1">
                  <c:v>Trustworthy</c:v>
                </c:pt>
                <c:pt idx="2">
                  <c:v>Easy to use</c:v>
                </c:pt>
                <c:pt idx="3">
                  <c:v>Reliable</c:v>
                </c:pt>
                <c:pt idx="4">
                  <c:v>Innovative</c:v>
                </c:pt>
              </c:strCache>
            </c:strRef>
          </c:cat>
          <c:val>
            <c:numRef>
              <c:f>Sheet1!$C$2:$C$6</c:f>
              <c:numCache>
                <c:formatCode>0%</c:formatCode>
                <c:ptCount val="5"/>
                <c:pt idx="0">
                  <c:v>0.26</c:v>
                </c:pt>
                <c:pt idx="1">
                  <c:v>0.4</c:v>
                </c:pt>
                <c:pt idx="2">
                  <c:v>0.54600000000000004</c:v>
                </c:pt>
                <c:pt idx="3">
                  <c:v>0.41</c:v>
                </c:pt>
                <c:pt idx="4">
                  <c:v>0.3</c:v>
                </c:pt>
              </c:numCache>
            </c:numRef>
          </c:val>
          <c:extLst>
            <c:ext xmlns:c16="http://schemas.microsoft.com/office/drawing/2014/chart" uri="{C3380CC4-5D6E-409C-BE32-E72D297353CC}">
              <c16:uniqueId val="{00000001-B383-6440-B38E-4FD42DB40307}"/>
            </c:ext>
          </c:extLst>
        </c:ser>
        <c:ser>
          <c:idx val="2"/>
          <c:order val="2"/>
          <c:tx>
            <c:strRef>
              <c:f>Sheet1!$D$1</c:f>
              <c:strCache>
                <c:ptCount val="1"/>
                <c:pt idx="0">
                  <c:v>Company G</c:v>
                </c:pt>
              </c:strCache>
            </c:strRef>
          </c:tx>
          <c:spPr>
            <a:ln w="28575" cap="rnd">
              <a:solidFill>
                <a:schemeClr val="accent4">
                  <a:lumMod val="60000"/>
                  <a:lumOff val="40000"/>
                  <a:alpha val="75000"/>
                </a:schemeClr>
              </a:solidFill>
              <a:round/>
            </a:ln>
            <a:effectLst/>
          </c:spPr>
          <c:marker>
            <c:symbol val="none"/>
          </c:marker>
          <c:cat>
            <c:strRef>
              <c:f>Sheet1!$A$2:$A$6</c:f>
              <c:strCache>
                <c:ptCount val="5"/>
                <c:pt idx="0">
                  <c:v>Empowering</c:v>
                </c:pt>
                <c:pt idx="1">
                  <c:v>Trustworthy</c:v>
                </c:pt>
                <c:pt idx="2">
                  <c:v>Easy to use</c:v>
                </c:pt>
                <c:pt idx="3">
                  <c:v>Reliable</c:v>
                </c:pt>
                <c:pt idx="4">
                  <c:v>Innovative</c:v>
                </c:pt>
              </c:strCache>
            </c:strRef>
          </c:cat>
          <c:val>
            <c:numRef>
              <c:f>Sheet1!$D$2:$D$6</c:f>
              <c:numCache>
                <c:formatCode>0%</c:formatCode>
                <c:ptCount val="5"/>
                <c:pt idx="0">
                  <c:v>0.18</c:v>
                </c:pt>
                <c:pt idx="1">
                  <c:v>0.19</c:v>
                </c:pt>
                <c:pt idx="2">
                  <c:v>0.47</c:v>
                </c:pt>
                <c:pt idx="3">
                  <c:v>0.23</c:v>
                </c:pt>
                <c:pt idx="4">
                  <c:v>0.2</c:v>
                </c:pt>
              </c:numCache>
            </c:numRef>
          </c:val>
          <c:extLst>
            <c:ext xmlns:c16="http://schemas.microsoft.com/office/drawing/2014/chart" uri="{C3380CC4-5D6E-409C-BE32-E72D297353CC}">
              <c16:uniqueId val="{00000002-B383-6440-B38E-4FD42DB40307}"/>
            </c:ext>
          </c:extLst>
        </c:ser>
        <c:ser>
          <c:idx val="3"/>
          <c:order val="3"/>
          <c:tx>
            <c:strRef>
              <c:f>Sheet1!$E$1</c:f>
              <c:strCache>
                <c:ptCount val="1"/>
                <c:pt idx="0">
                  <c:v>Company W</c:v>
                </c:pt>
              </c:strCache>
            </c:strRef>
          </c:tx>
          <c:spPr>
            <a:ln w="28575" cap="rnd">
              <a:solidFill>
                <a:schemeClr val="accent3">
                  <a:lumMod val="40000"/>
                  <a:lumOff val="60000"/>
                  <a:alpha val="62000"/>
                </a:schemeClr>
              </a:solidFill>
              <a:round/>
            </a:ln>
            <a:effectLst/>
          </c:spPr>
          <c:marker>
            <c:symbol val="none"/>
          </c:marker>
          <c:cat>
            <c:strRef>
              <c:f>Sheet1!$A$2:$A$6</c:f>
              <c:strCache>
                <c:ptCount val="5"/>
                <c:pt idx="0">
                  <c:v>Empowering</c:v>
                </c:pt>
                <c:pt idx="1">
                  <c:v>Trustworthy</c:v>
                </c:pt>
                <c:pt idx="2">
                  <c:v>Easy to use</c:v>
                </c:pt>
                <c:pt idx="3">
                  <c:v>Reliable</c:v>
                </c:pt>
                <c:pt idx="4">
                  <c:v>Innovative</c:v>
                </c:pt>
              </c:strCache>
            </c:strRef>
          </c:cat>
          <c:val>
            <c:numRef>
              <c:f>Sheet1!$E$2:$E$6</c:f>
              <c:numCache>
                <c:formatCode>0%</c:formatCode>
                <c:ptCount val="5"/>
                <c:pt idx="0">
                  <c:v>0.4</c:v>
                </c:pt>
                <c:pt idx="1">
                  <c:v>0.46</c:v>
                </c:pt>
                <c:pt idx="2">
                  <c:v>0.39750000000000002</c:v>
                </c:pt>
                <c:pt idx="3">
                  <c:v>0.46</c:v>
                </c:pt>
                <c:pt idx="4">
                  <c:v>0.41</c:v>
                </c:pt>
              </c:numCache>
            </c:numRef>
          </c:val>
          <c:extLst>
            <c:ext xmlns:c16="http://schemas.microsoft.com/office/drawing/2014/chart" uri="{C3380CC4-5D6E-409C-BE32-E72D297353CC}">
              <c16:uniqueId val="{00000003-B383-6440-B38E-4FD42DB40307}"/>
            </c:ext>
          </c:extLst>
        </c:ser>
        <c:ser>
          <c:idx val="4"/>
          <c:order val="4"/>
          <c:tx>
            <c:strRef>
              <c:f>Sheet1!$F$1</c:f>
              <c:strCache>
                <c:ptCount val="1"/>
                <c:pt idx="0">
                  <c:v>Company K</c:v>
                </c:pt>
              </c:strCache>
            </c:strRef>
          </c:tx>
          <c:spPr>
            <a:ln w="28575" cap="rnd">
              <a:solidFill>
                <a:srgbClr val="00B050">
                  <a:alpha val="63000"/>
                </a:srgbClr>
              </a:solidFill>
              <a:round/>
            </a:ln>
            <a:effectLst/>
          </c:spPr>
          <c:marker>
            <c:symbol val="none"/>
          </c:marker>
          <c:dPt>
            <c:idx val="2"/>
            <c:marker>
              <c:symbol val="none"/>
            </c:marker>
            <c:bubble3D val="0"/>
            <c:extLst>
              <c:ext xmlns:c16="http://schemas.microsoft.com/office/drawing/2014/chart" uri="{C3380CC4-5D6E-409C-BE32-E72D297353CC}">
                <c16:uniqueId val="{00000009-B383-6440-B38E-4FD42DB40307}"/>
              </c:ext>
            </c:extLst>
          </c:dPt>
          <c:cat>
            <c:strRef>
              <c:f>Sheet1!$A$2:$A$6</c:f>
              <c:strCache>
                <c:ptCount val="5"/>
                <c:pt idx="0">
                  <c:v>Empowering</c:v>
                </c:pt>
                <c:pt idx="1">
                  <c:v>Trustworthy</c:v>
                </c:pt>
                <c:pt idx="2">
                  <c:v>Easy to use</c:v>
                </c:pt>
                <c:pt idx="3">
                  <c:v>Reliable</c:v>
                </c:pt>
                <c:pt idx="4">
                  <c:v>Innovative</c:v>
                </c:pt>
              </c:strCache>
            </c:strRef>
          </c:cat>
          <c:val>
            <c:numRef>
              <c:f>Sheet1!$F$2:$F$6</c:f>
              <c:numCache>
                <c:formatCode>0%</c:formatCode>
                <c:ptCount val="5"/>
                <c:pt idx="0">
                  <c:v>0.28999999999999998</c:v>
                </c:pt>
                <c:pt idx="1">
                  <c:v>0.42</c:v>
                </c:pt>
                <c:pt idx="2">
                  <c:v>0.4</c:v>
                </c:pt>
                <c:pt idx="3">
                  <c:v>0.43</c:v>
                </c:pt>
                <c:pt idx="4">
                  <c:v>0.43</c:v>
                </c:pt>
              </c:numCache>
            </c:numRef>
          </c:val>
          <c:extLst>
            <c:ext xmlns:c16="http://schemas.microsoft.com/office/drawing/2014/chart" uri="{C3380CC4-5D6E-409C-BE32-E72D297353CC}">
              <c16:uniqueId val="{00000004-B383-6440-B38E-4FD42DB40307}"/>
            </c:ext>
          </c:extLst>
        </c:ser>
        <c:ser>
          <c:idx val="5"/>
          <c:order val="5"/>
          <c:tx>
            <c:strRef>
              <c:f>Sheet1!$G$1</c:f>
              <c:strCache>
                <c:ptCount val="1"/>
                <c:pt idx="0">
                  <c:v>Company Z</c:v>
                </c:pt>
              </c:strCache>
            </c:strRef>
          </c:tx>
          <c:spPr>
            <a:ln w="28575" cap="rnd">
              <a:solidFill>
                <a:srgbClr val="059EDA">
                  <a:alpha val="80000"/>
                </a:srgbClr>
              </a:solidFill>
              <a:round/>
            </a:ln>
            <a:effectLst/>
          </c:spPr>
          <c:marker>
            <c:symbol val="none"/>
          </c:marker>
          <c:cat>
            <c:strRef>
              <c:f>Sheet1!$A$2:$A$6</c:f>
              <c:strCache>
                <c:ptCount val="5"/>
                <c:pt idx="0">
                  <c:v>Empowering</c:v>
                </c:pt>
                <c:pt idx="1">
                  <c:v>Trustworthy</c:v>
                </c:pt>
                <c:pt idx="2">
                  <c:v>Easy to use</c:v>
                </c:pt>
                <c:pt idx="3">
                  <c:v>Reliable</c:v>
                </c:pt>
                <c:pt idx="4">
                  <c:v>Innovative</c:v>
                </c:pt>
              </c:strCache>
            </c:strRef>
          </c:cat>
          <c:val>
            <c:numRef>
              <c:f>Sheet1!$G$2:$G$6</c:f>
              <c:numCache>
                <c:formatCode>0%</c:formatCode>
                <c:ptCount val="5"/>
                <c:pt idx="0">
                  <c:v>0.32</c:v>
                </c:pt>
                <c:pt idx="1">
                  <c:v>0.44</c:v>
                </c:pt>
                <c:pt idx="2">
                  <c:v>0.44</c:v>
                </c:pt>
                <c:pt idx="3">
                  <c:v>0.39</c:v>
                </c:pt>
                <c:pt idx="4">
                  <c:v>0.38</c:v>
                </c:pt>
              </c:numCache>
            </c:numRef>
          </c:val>
          <c:extLst>
            <c:ext xmlns:c16="http://schemas.microsoft.com/office/drawing/2014/chart" uri="{C3380CC4-5D6E-409C-BE32-E72D297353CC}">
              <c16:uniqueId val="{00000005-B383-6440-B38E-4FD42DB40307}"/>
            </c:ext>
          </c:extLst>
        </c:ser>
        <c:dLbls>
          <c:showLegendKey val="0"/>
          <c:showVal val="0"/>
          <c:showCatName val="0"/>
          <c:showSerName val="0"/>
          <c:showPercent val="0"/>
          <c:showBubbleSize val="0"/>
        </c:dLbls>
        <c:axId val="2129862848"/>
        <c:axId val="2129866176"/>
      </c:radarChart>
      <c:catAx>
        <c:axId val="2129862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BentonSans" panose="02000503000000020004" pitchFamily="2" charset="0"/>
                <a:ea typeface="+mn-ea"/>
                <a:cs typeface="+mn-cs"/>
              </a:defRPr>
            </a:pPr>
            <a:endParaRPr lang="en-US"/>
          </a:p>
        </c:txPr>
        <c:crossAx val="2129866176"/>
        <c:crosses val="autoZero"/>
        <c:auto val="1"/>
        <c:lblAlgn val="ctr"/>
        <c:lblOffset val="100"/>
        <c:noMultiLvlLbl val="0"/>
      </c:catAx>
      <c:valAx>
        <c:axId val="212986617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solidFill>
                <a:latin typeface="BentonSans" panose="02000503000000020004" pitchFamily="2" charset="0"/>
                <a:ea typeface="+mn-ea"/>
                <a:cs typeface="+mn-cs"/>
              </a:defRPr>
            </a:pPr>
            <a:endParaRPr lang="en-US"/>
          </a:p>
        </c:txPr>
        <c:crossAx val="2129862848"/>
        <c:crosses val="autoZero"/>
        <c:crossBetween val="between"/>
      </c:valAx>
      <c:spPr>
        <a:noFill/>
        <a:ln>
          <a:noFill/>
        </a:ln>
        <a:effectLst/>
      </c:spPr>
    </c:plotArea>
    <c:legend>
      <c:legendPos val="r"/>
      <c:layout>
        <c:manualLayout>
          <c:xMode val="edge"/>
          <c:yMode val="edge"/>
          <c:x val="7.0669345079362497E-2"/>
          <c:y val="0.44364480954197799"/>
          <c:w val="8.2434130172331796E-2"/>
          <c:h val="0.2131125646061249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BentonSans" panose="02000503000000020004"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6918565170570378E-2"/>
          <c:y val="0.12973595196654603"/>
          <c:w val="0.93062777441314248"/>
          <c:h val="0.8315231743635646"/>
        </c:manualLayout>
      </c:layout>
      <c:barChart>
        <c:barDir val="bar"/>
        <c:grouping val="clustered"/>
        <c:varyColors val="0"/>
        <c:ser>
          <c:idx val="0"/>
          <c:order val="0"/>
          <c:tx>
            <c:strRef>
              <c:f>Sheet1!$B$1</c:f>
              <c:strCache>
                <c:ptCount val="1"/>
                <c:pt idx="0">
                  <c:v>Ever Use</c:v>
                </c:pt>
              </c:strCache>
            </c:strRef>
          </c:tx>
          <c:spPr>
            <a:solidFill>
              <a:schemeClr val="bg1">
                <a:lumMod val="50000"/>
              </a:schemeClr>
            </a:solidFill>
            <a:ln>
              <a:noFill/>
            </a:ln>
            <a:effectLst/>
          </c:spPr>
          <c:invertIfNegative val="0"/>
          <c:dPt>
            <c:idx val="9"/>
            <c:invertIfNegative val="0"/>
            <c:bubble3D val="0"/>
            <c:spPr>
              <a:solidFill>
                <a:schemeClr val="accent2"/>
              </a:solidFill>
              <a:ln>
                <a:noFill/>
              </a:ln>
              <a:effectLst/>
            </c:spPr>
            <c:extLst>
              <c:ext xmlns:c16="http://schemas.microsoft.com/office/drawing/2014/chart" uri="{C3380CC4-5D6E-409C-BE32-E72D297353CC}">
                <c16:uniqueId val="{00000001-D7BA-304A-A1F8-9187B631E171}"/>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BentonSans ExtraLight" panose="02000503000000020004"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IBM</c:v>
                </c:pt>
                <c:pt idx="1">
                  <c:v>SAP</c:v>
                </c:pt>
                <c:pt idx="2">
                  <c:v>Liferay</c:v>
                </c:pt>
                <c:pt idx="3">
                  <c:v>Oracle</c:v>
                </c:pt>
                <c:pt idx="4">
                  <c:v>Adobe</c:v>
                </c:pt>
                <c:pt idx="5">
                  <c:v>BloomReach</c:v>
                </c:pt>
                <c:pt idx="6">
                  <c:v>Salesforce</c:v>
                </c:pt>
                <c:pt idx="7">
                  <c:v>Episerver</c:v>
                </c:pt>
                <c:pt idx="8">
                  <c:v>Opentext</c:v>
                </c:pt>
                <c:pt idx="9">
                  <c:v>Yext</c:v>
                </c:pt>
                <c:pt idx="10">
                  <c:v>Acquia</c:v>
                </c:pt>
                <c:pt idx="11">
                  <c:v>HubSpot</c:v>
                </c:pt>
                <c:pt idx="12">
                  <c:v>Sitecore</c:v>
                </c:pt>
              </c:strCache>
            </c:strRef>
          </c:cat>
          <c:val>
            <c:numRef>
              <c:f>Sheet1!$B$2:$B$14</c:f>
              <c:numCache>
                <c:formatCode>0%</c:formatCode>
                <c:ptCount val="13"/>
                <c:pt idx="0">
                  <c:v>-8.0435323383084567E-2</c:v>
                </c:pt>
                <c:pt idx="1">
                  <c:v>-3.1256218905472644E-2</c:v>
                </c:pt>
                <c:pt idx="2">
                  <c:v>-2.4601990049751242E-2</c:v>
                </c:pt>
                <c:pt idx="3">
                  <c:v>-2.3208955223880556E-2</c:v>
                </c:pt>
                <c:pt idx="4">
                  <c:v>-2.1865671641791096E-2</c:v>
                </c:pt>
                <c:pt idx="5">
                  <c:v>-1.2077114427860705E-2</c:v>
                </c:pt>
                <c:pt idx="6">
                  <c:v>-5.3855721393035183E-3</c:v>
                </c:pt>
                <c:pt idx="7">
                  <c:v>1.4925373134328304E-4</c:v>
                </c:pt>
                <c:pt idx="8">
                  <c:v>7.7985074626865727E-3</c:v>
                </c:pt>
                <c:pt idx="9">
                  <c:v>1.5248756218905472E-2</c:v>
                </c:pt>
                <c:pt idx="10">
                  <c:v>1.5248756218905472E-2</c:v>
                </c:pt>
                <c:pt idx="11">
                  <c:v>2.5796019900497513E-2</c:v>
                </c:pt>
                <c:pt idx="12">
                  <c:v>5.7823383084577115E-2</c:v>
                </c:pt>
              </c:numCache>
            </c:numRef>
          </c:val>
          <c:extLst>
            <c:ext xmlns:c16="http://schemas.microsoft.com/office/drawing/2014/chart" uri="{C3380CC4-5D6E-409C-BE32-E72D297353CC}">
              <c16:uniqueId val="{00000002-D7BA-304A-A1F8-9187B631E171}"/>
            </c:ext>
          </c:extLst>
        </c:ser>
        <c:dLbls>
          <c:dLblPos val="outEnd"/>
          <c:showLegendKey val="0"/>
          <c:showVal val="1"/>
          <c:showCatName val="0"/>
          <c:showSerName val="0"/>
          <c:showPercent val="0"/>
          <c:showBubbleSize val="0"/>
        </c:dLbls>
        <c:gapWidth val="40"/>
        <c:axId val="-2046389312"/>
        <c:axId val="-2046385968"/>
      </c:barChart>
      <c:catAx>
        <c:axId val="-2046389312"/>
        <c:scaling>
          <c:orientation val="maxMin"/>
        </c:scaling>
        <c:delete val="0"/>
        <c:axPos val="l"/>
        <c:numFmt formatCode="General" sourceLinked="1"/>
        <c:majorTickMark val="none"/>
        <c:minorTickMark val="none"/>
        <c:tickLblPos val="low"/>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2046385968"/>
        <c:crosses val="autoZero"/>
        <c:auto val="1"/>
        <c:lblAlgn val="ctr"/>
        <c:lblOffset val="1000"/>
        <c:tickLblSkip val="1"/>
        <c:noMultiLvlLbl val="0"/>
      </c:catAx>
      <c:valAx>
        <c:axId val="-2046385968"/>
        <c:scaling>
          <c:orientation val="minMax"/>
          <c:max val="0.1"/>
          <c:min val="-0.1"/>
        </c:scaling>
        <c:delete val="1"/>
        <c:axPos val="t"/>
        <c:numFmt formatCode="General" sourceLinked="0"/>
        <c:majorTickMark val="out"/>
        <c:minorTickMark val="none"/>
        <c:tickLblPos val="nextTo"/>
        <c:crossAx val="-2046389312"/>
        <c:crossesAt val="1"/>
        <c:crossBetween val="between"/>
      </c:valAx>
      <c:spPr>
        <a:noFill/>
        <a:ln w="0">
          <a:solidFill>
            <a:srgbClr val="AEABAB">
              <a:alpha val="0"/>
            </a:srgbClr>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6918565170570378E-2"/>
          <c:y val="0.12973595196654603"/>
          <c:w val="0.93062777441314248"/>
          <c:h val="0.8315231743635646"/>
        </c:manualLayout>
      </c:layout>
      <c:barChart>
        <c:barDir val="bar"/>
        <c:grouping val="clustered"/>
        <c:varyColors val="0"/>
        <c:ser>
          <c:idx val="0"/>
          <c:order val="0"/>
          <c:tx>
            <c:strRef>
              <c:f>Sheet1!$B$1</c:f>
              <c:strCache>
                <c:ptCount val="1"/>
                <c:pt idx="0">
                  <c:v>Current Use</c:v>
                </c:pt>
              </c:strCache>
            </c:strRef>
          </c:tx>
          <c:spPr>
            <a:solidFill>
              <a:schemeClr val="bg1">
                <a:lumMod val="85000"/>
              </a:schemeClr>
            </a:solidFill>
            <a:ln>
              <a:noFill/>
            </a:ln>
            <a:effectLst/>
          </c:spPr>
          <c:invertIfNegative val="0"/>
          <c:dPt>
            <c:idx val="11"/>
            <c:invertIfNegative val="0"/>
            <c:bubble3D val="0"/>
            <c:spPr>
              <a:solidFill>
                <a:schemeClr val="accent2"/>
              </a:solidFill>
              <a:ln>
                <a:noFill/>
              </a:ln>
              <a:effectLst/>
            </c:spPr>
            <c:extLst>
              <c:ext xmlns:c16="http://schemas.microsoft.com/office/drawing/2014/chart" uri="{C3380CC4-5D6E-409C-BE32-E72D297353CC}">
                <c16:uniqueId val="{00000001-4B65-8D4C-9965-0D0898A208D1}"/>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BentonSans ExtraLight" panose="02000503000000020004"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Adobe</c:v>
                </c:pt>
                <c:pt idx="1">
                  <c:v>SAP</c:v>
                </c:pt>
                <c:pt idx="2">
                  <c:v>Oracle</c:v>
                </c:pt>
                <c:pt idx="3">
                  <c:v>IBM</c:v>
                </c:pt>
                <c:pt idx="4">
                  <c:v>HubSpot</c:v>
                </c:pt>
                <c:pt idx="5">
                  <c:v>Liferay</c:v>
                </c:pt>
                <c:pt idx="6">
                  <c:v>Episerver</c:v>
                </c:pt>
                <c:pt idx="7">
                  <c:v>Salesforce</c:v>
                </c:pt>
                <c:pt idx="8">
                  <c:v>Opentext</c:v>
                </c:pt>
                <c:pt idx="9">
                  <c:v>BloomReach</c:v>
                </c:pt>
                <c:pt idx="10">
                  <c:v>Acquia</c:v>
                </c:pt>
                <c:pt idx="11">
                  <c:v>Yext</c:v>
                </c:pt>
                <c:pt idx="12">
                  <c:v>Sitecore</c:v>
                </c:pt>
              </c:strCache>
            </c:strRef>
          </c:cat>
          <c:val>
            <c:numRef>
              <c:f>Sheet1!$B$2:$B$14</c:f>
              <c:numCache>
                <c:formatCode>0%</c:formatCode>
                <c:ptCount val="13"/>
                <c:pt idx="0">
                  <c:v>-5.758706467661695E-2</c:v>
                </c:pt>
                <c:pt idx="1">
                  <c:v>-4.9104477611940284E-2</c:v>
                </c:pt>
                <c:pt idx="2">
                  <c:v>-4.3830845771144267E-2</c:v>
                </c:pt>
                <c:pt idx="3">
                  <c:v>-2.6330845771144279E-2</c:v>
                </c:pt>
                <c:pt idx="4">
                  <c:v>-9.5024875621890631E-3</c:v>
                </c:pt>
                <c:pt idx="5">
                  <c:v>-7.30099502487562E-3</c:v>
                </c:pt>
                <c:pt idx="6">
                  <c:v>1.2437810945273645E-4</c:v>
                </c:pt>
                <c:pt idx="7">
                  <c:v>1.4179104477611837E-3</c:v>
                </c:pt>
                <c:pt idx="8">
                  <c:v>1.0174129353233828E-2</c:v>
                </c:pt>
                <c:pt idx="9">
                  <c:v>1.0248756218905468E-2</c:v>
                </c:pt>
                <c:pt idx="10">
                  <c:v>1.5099502487562193E-2</c:v>
                </c:pt>
                <c:pt idx="11">
                  <c:v>2.5099502487562188E-2</c:v>
                </c:pt>
                <c:pt idx="12">
                  <c:v>2.7723880597014923E-2</c:v>
                </c:pt>
              </c:numCache>
            </c:numRef>
          </c:val>
          <c:extLst>
            <c:ext xmlns:c16="http://schemas.microsoft.com/office/drawing/2014/chart" uri="{C3380CC4-5D6E-409C-BE32-E72D297353CC}">
              <c16:uniqueId val="{00000002-4B65-8D4C-9965-0D0898A208D1}"/>
            </c:ext>
          </c:extLst>
        </c:ser>
        <c:dLbls>
          <c:dLblPos val="outEnd"/>
          <c:showLegendKey val="0"/>
          <c:showVal val="1"/>
          <c:showCatName val="0"/>
          <c:showSerName val="0"/>
          <c:showPercent val="0"/>
          <c:showBubbleSize val="0"/>
        </c:dLbls>
        <c:gapWidth val="40"/>
        <c:axId val="-2046389312"/>
        <c:axId val="-2046385968"/>
      </c:barChart>
      <c:catAx>
        <c:axId val="-2046389312"/>
        <c:scaling>
          <c:orientation val="maxMin"/>
        </c:scaling>
        <c:delete val="0"/>
        <c:axPos val="l"/>
        <c:numFmt formatCode="General" sourceLinked="1"/>
        <c:majorTickMark val="none"/>
        <c:minorTickMark val="none"/>
        <c:tickLblPos val="low"/>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2046385968"/>
        <c:crosses val="autoZero"/>
        <c:auto val="1"/>
        <c:lblAlgn val="ctr"/>
        <c:lblOffset val="1000"/>
        <c:tickLblSkip val="1"/>
        <c:noMultiLvlLbl val="0"/>
      </c:catAx>
      <c:valAx>
        <c:axId val="-2046385968"/>
        <c:scaling>
          <c:orientation val="minMax"/>
          <c:max val="0.1"/>
          <c:min val="-0.1"/>
        </c:scaling>
        <c:delete val="1"/>
        <c:axPos val="t"/>
        <c:numFmt formatCode="General" sourceLinked="0"/>
        <c:majorTickMark val="out"/>
        <c:minorTickMark val="none"/>
        <c:tickLblPos val="nextTo"/>
        <c:crossAx val="-2046389312"/>
        <c:crossesAt val="1"/>
        <c:crossBetween val="between"/>
      </c:valAx>
      <c:spPr>
        <a:noFill/>
        <a:ln w="0">
          <a:solidFill>
            <a:srgbClr val="AEABAB">
              <a:alpha val="0"/>
            </a:srgbClr>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7638107318353801"/>
          <c:y val="3.9415855331114302E-2"/>
          <c:w val="0.460197569299783"/>
          <c:h val="0.92116828933777095"/>
        </c:manualLayout>
      </c:layout>
      <c:barChart>
        <c:barDir val="bar"/>
        <c:grouping val="clustered"/>
        <c:varyColors val="0"/>
        <c:ser>
          <c:idx val="0"/>
          <c:order val="0"/>
          <c:tx>
            <c:strRef>
              <c:f>Sheet1!$B$1</c:f>
              <c:strCache>
                <c:ptCount val="1"/>
                <c:pt idx="0">
                  <c:v>Series 1</c:v>
                </c:pt>
              </c:strCache>
            </c:strRef>
          </c:tx>
          <c:spPr>
            <a:solidFill>
              <a:schemeClr val="accent3"/>
            </a:solidFill>
            <a:ln>
              <a:noFill/>
            </a:ln>
            <a:effectLst/>
          </c:spPr>
          <c:invertIfNegative val="0"/>
          <c:dPt>
            <c:idx val="0"/>
            <c:invertIfNegative val="0"/>
            <c:bubble3D val="0"/>
            <c:spPr>
              <a:solidFill>
                <a:schemeClr val="bg1"/>
              </a:solidFill>
              <a:ln>
                <a:noFill/>
              </a:ln>
              <a:effectLst/>
            </c:spPr>
            <c:extLst>
              <c:ext xmlns:c16="http://schemas.microsoft.com/office/drawing/2014/chart" uri="{C3380CC4-5D6E-409C-BE32-E72D297353CC}">
                <c16:uniqueId val="{00000003-F644-614C-A5B8-69815A394A79}"/>
              </c:ext>
            </c:extLst>
          </c:dPt>
          <c:dLbls>
            <c:dLbl>
              <c:idx val="0"/>
              <c:delete val="1"/>
              <c:extLst>
                <c:ext xmlns:c15="http://schemas.microsoft.com/office/drawing/2012/chart" uri="{CE6537A1-D6FC-4f65-9D91-7224C49458BB}"/>
                <c:ext xmlns:c16="http://schemas.microsoft.com/office/drawing/2014/chart" uri="{C3380CC4-5D6E-409C-BE32-E72D297353CC}">
                  <c16:uniqueId val="{00000003-F644-614C-A5B8-69815A394A79}"/>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BentonSans" panose="02000503000000020004"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1">
                  <c:v>None of these</c:v>
                </c:pt>
                <c:pt idx="2">
                  <c:v>Billboard or outdoor ad</c:v>
                </c:pt>
                <c:pt idx="3">
                  <c:v>Podcast ad</c:v>
                </c:pt>
                <c:pt idx="4">
                  <c:v>Something else</c:v>
                </c:pt>
                <c:pt idx="5">
                  <c:v>Radio ad</c:v>
                </c:pt>
                <c:pt idx="6">
                  <c:v>Mail ad</c:v>
                </c:pt>
                <c:pt idx="7">
                  <c:v>Ad on YouTube/other video site</c:v>
                </c:pt>
                <c:pt idx="8">
                  <c:v>Internet search</c:v>
                </c:pt>
                <c:pt idx="9">
                  <c:v>Family or friend</c:v>
                </c:pt>
                <c:pt idx="10">
                  <c:v>Television ad</c:v>
                </c:pt>
              </c:strCache>
            </c:strRef>
          </c:cat>
          <c:val>
            <c:numRef>
              <c:f>Sheet1!$B$2:$B$12</c:f>
              <c:numCache>
                <c:formatCode>0%</c:formatCode>
                <c:ptCount val="11"/>
                <c:pt idx="0">
                  <c:v>0.4</c:v>
                </c:pt>
                <c:pt idx="1">
                  <c:v>0.11</c:v>
                </c:pt>
                <c:pt idx="2">
                  <c:v>0.03</c:v>
                </c:pt>
                <c:pt idx="3">
                  <c:v>0.05</c:v>
                </c:pt>
                <c:pt idx="4">
                  <c:v>0.06</c:v>
                </c:pt>
                <c:pt idx="5">
                  <c:v>7.0000000000000007E-2</c:v>
                </c:pt>
                <c:pt idx="6">
                  <c:v>0.14000000000000001</c:v>
                </c:pt>
                <c:pt idx="7">
                  <c:v>0.14000000000000001</c:v>
                </c:pt>
                <c:pt idx="8">
                  <c:v>0.25</c:v>
                </c:pt>
                <c:pt idx="9">
                  <c:v>0.31</c:v>
                </c:pt>
                <c:pt idx="10">
                  <c:v>0.38</c:v>
                </c:pt>
              </c:numCache>
            </c:numRef>
          </c:val>
          <c:extLst>
            <c:ext xmlns:c16="http://schemas.microsoft.com/office/drawing/2014/chart" uri="{C3380CC4-5D6E-409C-BE32-E72D297353CC}">
              <c16:uniqueId val="{00000000-F644-614C-A5B8-69815A394A79}"/>
            </c:ext>
          </c:extLst>
        </c:ser>
        <c:dLbls>
          <c:dLblPos val="outEnd"/>
          <c:showLegendKey val="0"/>
          <c:showVal val="1"/>
          <c:showCatName val="0"/>
          <c:showSerName val="0"/>
          <c:showPercent val="0"/>
          <c:showBubbleSize val="0"/>
        </c:dLbls>
        <c:gapWidth val="182"/>
        <c:axId val="-2145933312"/>
        <c:axId val="-2145936768"/>
      </c:barChart>
      <c:catAx>
        <c:axId val="-21459333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entonSans" panose="02000503000000020004" pitchFamily="2" charset="0"/>
                <a:ea typeface="+mn-ea"/>
                <a:cs typeface="+mn-cs"/>
              </a:defRPr>
            </a:pPr>
            <a:endParaRPr lang="en-US"/>
          </a:p>
        </c:txPr>
        <c:crossAx val="-2145936768"/>
        <c:crosses val="autoZero"/>
        <c:auto val="1"/>
        <c:lblAlgn val="ctr"/>
        <c:lblOffset val="100"/>
        <c:noMultiLvlLbl val="0"/>
      </c:catAx>
      <c:valAx>
        <c:axId val="-2145936768"/>
        <c:scaling>
          <c:orientation val="minMax"/>
        </c:scaling>
        <c:delete val="1"/>
        <c:axPos val="b"/>
        <c:numFmt formatCode="0%" sourceLinked="1"/>
        <c:majorTickMark val="none"/>
        <c:minorTickMark val="none"/>
        <c:tickLblPos val="nextTo"/>
        <c:crossAx val="-2145933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9415855331114302E-2"/>
          <c:w val="0.99709752074569402"/>
          <c:h val="0.92116828933777095"/>
        </c:manualLayout>
      </c:layout>
      <c:barChart>
        <c:barDir val="bar"/>
        <c:grouping val="clustered"/>
        <c:varyColors val="0"/>
        <c:ser>
          <c:idx val="0"/>
          <c:order val="0"/>
          <c:tx>
            <c:strRef>
              <c:f>Sheet1!$B$1</c:f>
              <c:strCache>
                <c:ptCount val="1"/>
                <c:pt idx="0">
                  <c:v>Series 1</c:v>
                </c:pt>
              </c:strCache>
            </c:strRef>
          </c:tx>
          <c:spPr>
            <a:solidFill>
              <a:schemeClr val="tx2"/>
            </a:solidFill>
            <a:ln>
              <a:noFill/>
            </a:ln>
            <a:effectLst/>
          </c:spPr>
          <c:invertIfNegative val="0"/>
          <c:dPt>
            <c:idx val="0"/>
            <c:invertIfNegative val="0"/>
            <c:bubble3D val="0"/>
            <c:spPr>
              <a:solidFill>
                <a:schemeClr val="bg1"/>
              </a:solidFill>
              <a:ln>
                <a:noFill/>
              </a:ln>
              <a:effectLst/>
            </c:spPr>
            <c:extLst>
              <c:ext xmlns:c16="http://schemas.microsoft.com/office/drawing/2014/chart" uri="{C3380CC4-5D6E-409C-BE32-E72D297353CC}">
                <c16:uniqueId val="{00000001-68F3-FA41-B54B-C6A8CEE92141}"/>
              </c:ext>
            </c:extLst>
          </c:dPt>
          <c:dLbls>
            <c:dLbl>
              <c:idx val="0"/>
              <c:delete val="1"/>
              <c:extLst>
                <c:ext xmlns:c15="http://schemas.microsoft.com/office/drawing/2012/chart" uri="{CE6537A1-D6FC-4f65-9D91-7224C49458BB}"/>
                <c:ext xmlns:c16="http://schemas.microsoft.com/office/drawing/2014/chart" uri="{C3380CC4-5D6E-409C-BE32-E72D297353CC}">
                  <c16:uniqueId val="{00000001-68F3-FA41-B54B-C6A8CEE9214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BentonSans" panose="02000503000000020004"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1">
                  <c:v>None of these</c:v>
                </c:pt>
                <c:pt idx="2">
                  <c:v>Billboard or outdoor ad</c:v>
                </c:pt>
                <c:pt idx="3">
                  <c:v>Podcast ad</c:v>
                </c:pt>
                <c:pt idx="4">
                  <c:v>Something else</c:v>
                </c:pt>
                <c:pt idx="5">
                  <c:v>Radio ad</c:v>
                </c:pt>
                <c:pt idx="6">
                  <c:v>Mail ad</c:v>
                </c:pt>
                <c:pt idx="7">
                  <c:v>Ad on YouTube/other video site</c:v>
                </c:pt>
                <c:pt idx="8">
                  <c:v>Internet search</c:v>
                </c:pt>
                <c:pt idx="9">
                  <c:v>Family or friend</c:v>
                </c:pt>
                <c:pt idx="10">
                  <c:v>Television ad</c:v>
                </c:pt>
              </c:strCache>
            </c:strRef>
          </c:cat>
          <c:val>
            <c:numRef>
              <c:f>Sheet1!$B$2:$B$12</c:f>
              <c:numCache>
                <c:formatCode>0%</c:formatCode>
                <c:ptCount val="11"/>
                <c:pt idx="0">
                  <c:v>0.4</c:v>
                </c:pt>
                <c:pt idx="1">
                  <c:v>0.02</c:v>
                </c:pt>
                <c:pt idx="2">
                  <c:v>0</c:v>
                </c:pt>
                <c:pt idx="3">
                  <c:v>-0.01</c:v>
                </c:pt>
                <c:pt idx="4">
                  <c:v>0</c:v>
                </c:pt>
                <c:pt idx="5">
                  <c:v>0.01</c:v>
                </c:pt>
                <c:pt idx="6">
                  <c:v>-0.01</c:v>
                </c:pt>
                <c:pt idx="7">
                  <c:v>0.01</c:v>
                </c:pt>
                <c:pt idx="8">
                  <c:v>-0.01</c:v>
                </c:pt>
                <c:pt idx="9">
                  <c:v>0.05</c:v>
                </c:pt>
                <c:pt idx="10">
                  <c:v>-0.02</c:v>
                </c:pt>
              </c:numCache>
            </c:numRef>
          </c:val>
          <c:extLst>
            <c:ext xmlns:c16="http://schemas.microsoft.com/office/drawing/2014/chart" uri="{C3380CC4-5D6E-409C-BE32-E72D297353CC}">
              <c16:uniqueId val="{00000002-68F3-FA41-B54B-C6A8CEE92141}"/>
            </c:ext>
          </c:extLst>
        </c:ser>
        <c:dLbls>
          <c:dLblPos val="outEnd"/>
          <c:showLegendKey val="0"/>
          <c:showVal val="1"/>
          <c:showCatName val="0"/>
          <c:showSerName val="0"/>
          <c:showPercent val="0"/>
          <c:showBubbleSize val="0"/>
        </c:dLbls>
        <c:gapWidth val="182"/>
        <c:axId val="2136584016"/>
        <c:axId val="2136572912"/>
      </c:barChart>
      <c:catAx>
        <c:axId val="2136584016"/>
        <c:scaling>
          <c:orientation val="minMax"/>
        </c:scaling>
        <c:delete val="1"/>
        <c:axPos val="l"/>
        <c:numFmt formatCode="General" sourceLinked="1"/>
        <c:majorTickMark val="none"/>
        <c:minorTickMark val="none"/>
        <c:tickLblPos val="nextTo"/>
        <c:crossAx val="2136572912"/>
        <c:crosses val="autoZero"/>
        <c:auto val="1"/>
        <c:lblAlgn val="ctr"/>
        <c:lblOffset val="100"/>
        <c:noMultiLvlLbl val="0"/>
      </c:catAx>
      <c:valAx>
        <c:axId val="2136572912"/>
        <c:scaling>
          <c:orientation val="minMax"/>
        </c:scaling>
        <c:delete val="1"/>
        <c:axPos val="b"/>
        <c:numFmt formatCode="0%" sourceLinked="1"/>
        <c:majorTickMark val="none"/>
        <c:minorTickMark val="none"/>
        <c:tickLblPos val="nextTo"/>
        <c:crossAx val="2136584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9415825538481601E-2"/>
          <c:w val="1"/>
          <c:h val="0.92116828933777095"/>
        </c:manualLayout>
      </c:layout>
      <c:barChart>
        <c:barDir val="bar"/>
        <c:grouping val="clustered"/>
        <c:varyColors val="0"/>
        <c:ser>
          <c:idx val="0"/>
          <c:order val="0"/>
          <c:tx>
            <c:strRef>
              <c:f>Sheet1!$B$1</c:f>
              <c:strCache>
                <c:ptCount val="1"/>
                <c:pt idx="0">
                  <c:v>Series 1</c:v>
                </c:pt>
              </c:strCache>
            </c:strRef>
          </c:tx>
          <c:spPr>
            <a:solidFill>
              <a:schemeClr val="tx2"/>
            </a:solidFill>
            <a:ln>
              <a:noFill/>
            </a:ln>
            <a:effectLst/>
          </c:spPr>
          <c:invertIfNegative val="0"/>
          <c:dPt>
            <c:idx val="0"/>
            <c:invertIfNegative val="0"/>
            <c:bubble3D val="0"/>
            <c:spPr>
              <a:solidFill>
                <a:schemeClr val="bg1"/>
              </a:solidFill>
              <a:ln>
                <a:noFill/>
              </a:ln>
              <a:effectLst/>
            </c:spPr>
            <c:extLst>
              <c:ext xmlns:c16="http://schemas.microsoft.com/office/drawing/2014/chart" uri="{C3380CC4-5D6E-409C-BE32-E72D297353CC}">
                <c16:uniqueId val="{00000001-4731-5648-A150-EAEE6F6CF65C}"/>
              </c:ext>
            </c:extLst>
          </c:dPt>
          <c:dLbls>
            <c:dLbl>
              <c:idx val="0"/>
              <c:delete val="1"/>
              <c:extLst>
                <c:ext xmlns:c15="http://schemas.microsoft.com/office/drawing/2012/chart" uri="{CE6537A1-D6FC-4f65-9D91-7224C49458BB}"/>
                <c:ext xmlns:c16="http://schemas.microsoft.com/office/drawing/2014/chart" uri="{C3380CC4-5D6E-409C-BE32-E72D297353CC}">
                  <c16:uniqueId val="{00000001-4731-5648-A150-EAEE6F6CF65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BentonSans" panose="02000503000000020004"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1">
                  <c:v>None of these</c:v>
                </c:pt>
                <c:pt idx="2">
                  <c:v>Billboard or outdoor ad</c:v>
                </c:pt>
                <c:pt idx="3">
                  <c:v>Podcast ad</c:v>
                </c:pt>
                <c:pt idx="4">
                  <c:v>Something else</c:v>
                </c:pt>
                <c:pt idx="5">
                  <c:v>Radio ad</c:v>
                </c:pt>
                <c:pt idx="6">
                  <c:v>Mail ad</c:v>
                </c:pt>
                <c:pt idx="7">
                  <c:v>Ad on YouTube/other video site</c:v>
                </c:pt>
                <c:pt idx="8">
                  <c:v>Internet search</c:v>
                </c:pt>
                <c:pt idx="9">
                  <c:v>Family or friend</c:v>
                </c:pt>
                <c:pt idx="10">
                  <c:v>Television ad</c:v>
                </c:pt>
              </c:strCache>
            </c:strRef>
          </c:cat>
          <c:val>
            <c:numRef>
              <c:f>Sheet1!$B$2:$B$12</c:f>
              <c:numCache>
                <c:formatCode>0%</c:formatCode>
                <c:ptCount val="11"/>
                <c:pt idx="0">
                  <c:v>0.4</c:v>
                </c:pt>
                <c:pt idx="1">
                  <c:v>0.02</c:v>
                </c:pt>
                <c:pt idx="2">
                  <c:v>0.02</c:v>
                </c:pt>
                <c:pt idx="3">
                  <c:v>0</c:v>
                </c:pt>
                <c:pt idx="4">
                  <c:v>-0.02</c:v>
                </c:pt>
                <c:pt idx="5">
                  <c:v>0.02</c:v>
                </c:pt>
                <c:pt idx="6">
                  <c:v>0</c:v>
                </c:pt>
                <c:pt idx="7">
                  <c:v>0.02</c:v>
                </c:pt>
                <c:pt idx="8">
                  <c:v>0.11</c:v>
                </c:pt>
                <c:pt idx="9">
                  <c:v>-0.01</c:v>
                </c:pt>
                <c:pt idx="10">
                  <c:v>-0.06</c:v>
                </c:pt>
              </c:numCache>
            </c:numRef>
          </c:val>
          <c:extLst>
            <c:ext xmlns:c16="http://schemas.microsoft.com/office/drawing/2014/chart" uri="{C3380CC4-5D6E-409C-BE32-E72D297353CC}">
              <c16:uniqueId val="{00000002-4731-5648-A150-EAEE6F6CF65C}"/>
            </c:ext>
          </c:extLst>
        </c:ser>
        <c:dLbls>
          <c:dLblPos val="outEnd"/>
          <c:showLegendKey val="0"/>
          <c:showVal val="1"/>
          <c:showCatName val="0"/>
          <c:showSerName val="0"/>
          <c:showPercent val="0"/>
          <c:showBubbleSize val="0"/>
        </c:dLbls>
        <c:gapWidth val="182"/>
        <c:axId val="-2146013920"/>
        <c:axId val="-2146016944"/>
      </c:barChart>
      <c:catAx>
        <c:axId val="-2146013920"/>
        <c:scaling>
          <c:orientation val="minMax"/>
        </c:scaling>
        <c:delete val="1"/>
        <c:axPos val="l"/>
        <c:numFmt formatCode="General" sourceLinked="1"/>
        <c:majorTickMark val="none"/>
        <c:minorTickMark val="none"/>
        <c:tickLblPos val="nextTo"/>
        <c:crossAx val="-2146016944"/>
        <c:crosses val="autoZero"/>
        <c:auto val="1"/>
        <c:lblAlgn val="ctr"/>
        <c:lblOffset val="100"/>
        <c:noMultiLvlLbl val="0"/>
      </c:catAx>
      <c:valAx>
        <c:axId val="-2146016944"/>
        <c:scaling>
          <c:orientation val="minMax"/>
        </c:scaling>
        <c:delete val="1"/>
        <c:axPos val="b"/>
        <c:numFmt formatCode="0%" sourceLinked="1"/>
        <c:majorTickMark val="out"/>
        <c:minorTickMark val="none"/>
        <c:tickLblPos val="nextTo"/>
        <c:crossAx val="-2146013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9415855331114302E-2"/>
          <c:w val="0.99709752074569402"/>
          <c:h val="0.92116828933777095"/>
        </c:manualLayout>
      </c:layout>
      <c:barChart>
        <c:barDir val="bar"/>
        <c:grouping val="clustered"/>
        <c:varyColors val="0"/>
        <c:ser>
          <c:idx val="0"/>
          <c:order val="0"/>
          <c:tx>
            <c:strRef>
              <c:f>Sheet1!$B$1</c:f>
              <c:strCache>
                <c:ptCount val="1"/>
                <c:pt idx="0">
                  <c:v>Series 1</c:v>
                </c:pt>
              </c:strCache>
            </c:strRef>
          </c:tx>
          <c:spPr>
            <a:solidFill>
              <a:schemeClr val="tx2"/>
            </a:solidFill>
            <a:ln>
              <a:noFill/>
            </a:ln>
            <a:effectLst/>
          </c:spPr>
          <c:invertIfNegative val="0"/>
          <c:dPt>
            <c:idx val="0"/>
            <c:invertIfNegative val="0"/>
            <c:bubble3D val="0"/>
            <c:spPr>
              <a:solidFill>
                <a:schemeClr val="bg1"/>
              </a:solidFill>
              <a:ln>
                <a:noFill/>
              </a:ln>
              <a:effectLst/>
            </c:spPr>
            <c:extLst>
              <c:ext xmlns:c16="http://schemas.microsoft.com/office/drawing/2014/chart" uri="{C3380CC4-5D6E-409C-BE32-E72D297353CC}">
                <c16:uniqueId val="{00000001-8554-0848-9D4E-E411F2BF6F12}"/>
              </c:ext>
            </c:extLst>
          </c:dPt>
          <c:dLbls>
            <c:dLbl>
              <c:idx val="0"/>
              <c:delete val="1"/>
              <c:extLst>
                <c:ext xmlns:c15="http://schemas.microsoft.com/office/drawing/2012/chart" uri="{CE6537A1-D6FC-4f65-9D91-7224C49458BB}"/>
                <c:ext xmlns:c16="http://schemas.microsoft.com/office/drawing/2014/chart" uri="{C3380CC4-5D6E-409C-BE32-E72D297353CC}">
                  <c16:uniqueId val="{00000001-8554-0848-9D4E-E411F2BF6F12}"/>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BentonSans" panose="02000503000000020004"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1">
                  <c:v>None of these</c:v>
                </c:pt>
                <c:pt idx="2">
                  <c:v>Billboard or outdoor ad</c:v>
                </c:pt>
                <c:pt idx="3">
                  <c:v>Podcast ad</c:v>
                </c:pt>
                <c:pt idx="4">
                  <c:v>Something else</c:v>
                </c:pt>
                <c:pt idx="5">
                  <c:v>Radio ad</c:v>
                </c:pt>
                <c:pt idx="6">
                  <c:v>Mail ad</c:v>
                </c:pt>
                <c:pt idx="7">
                  <c:v>Ad on YouTube/other video site</c:v>
                </c:pt>
                <c:pt idx="8">
                  <c:v>Internet search</c:v>
                </c:pt>
                <c:pt idx="9">
                  <c:v>Family or friend</c:v>
                </c:pt>
                <c:pt idx="10">
                  <c:v>Television ad</c:v>
                </c:pt>
              </c:strCache>
            </c:strRef>
          </c:cat>
          <c:val>
            <c:numRef>
              <c:f>Sheet1!$B$2:$B$12</c:f>
              <c:numCache>
                <c:formatCode>0%</c:formatCode>
                <c:ptCount val="11"/>
                <c:pt idx="0">
                  <c:v>0.4</c:v>
                </c:pt>
                <c:pt idx="1">
                  <c:v>0.02</c:v>
                </c:pt>
                <c:pt idx="2">
                  <c:v>0.01</c:v>
                </c:pt>
                <c:pt idx="3">
                  <c:v>-0.01</c:v>
                </c:pt>
                <c:pt idx="4">
                  <c:v>0</c:v>
                </c:pt>
                <c:pt idx="5">
                  <c:v>-0.01</c:v>
                </c:pt>
                <c:pt idx="6">
                  <c:v>-0.04</c:v>
                </c:pt>
                <c:pt idx="7">
                  <c:v>0.02</c:v>
                </c:pt>
                <c:pt idx="8">
                  <c:v>0.01</c:v>
                </c:pt>
                <c:pt idx="9">
                  <c:v>-0.06</c:v>
                </c:pt>
                <c:pt idx="10">
                  <c:v>0.04</c:v>
                </c:pt>
              </c:numCache>
            </c:numRef>
          </c:val>
          <c:extLst>
            <c:ext xmlns:c16="http://schemas.microsoft.com/office/drawing/2014/chart" uri="{C3380CC4-5D6E-409C-BE32-E72D297353CC}">
              <c16:uniqueId val="{00000002-8554-0848-9D4E-E411F2BF6F12}"/>
            </c:ext>
          </c:extLst>
        </c:ser>
        <c:dLbls>
          <c:dLblPos val="outEnd"/>
          <c:showLegendKey val="0"/>
          <c:showVal val="1"/>
          <c:showCatName val="0"/>
          <c:showSerName val="0"/>
          <c:showPercent val="0"/>
          <c:showBubbleSize val="0"/>
        </c:dLbls>
        <c:gapWidth val="182"/>
        <c:axId val="-2146057600"/>
        <c:axId val="-2146060624"/>
      </c:barChart>
      <c:catAx>
        <c:axId val="-2146057600"/>
        <c:scaling>
          <c:orientation val="minMax"/>
        </c:scaling>
        <c:delete val="1"/>
        <c:axPos val="l"/>
        <c:numFmt formatCode="General" sourceLinked="1"/>
        <c:majorTickMark val="none"/>
        <c:minorTickMark val="none"/>
        <c:tickLblPos val="nextTo"/>
        <c:crossAx val="-2146060624"/>
        <c:crosses val="autoZero"/>
        <c:auto val="1"/>
        <c:lblAlgn val="ctr"/>
        <c:lblOffset val="100"/>
        <c:noMultiLvlLbl val="0"/>
      </c:catAx>
      <c:valAx>
        <c:axId val="-2146060624"/>
        <c:scaling>
          <c:orientation val="minMax"/>
        </c:scaling>
        <c:delete val="1"/>
        <c:axPos val="b"/>
        <c:numFmt formatCode="0%" sourceLinked="1"/>
        <c:majorTickMark val="none"/>
        <c:minorTickMark val="none"/>
        <c:tickLblPos val="nextTo"/>
        <c:crossAx val="-2146057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9415855331114302E-2"/>
          <c:w val="0.99709752074569402"/>
          <c:h val="0.92116828933777095"/>
        </c:manualLayout>
      </c:layout>
      <c:barChart>
        <c:barDir val="bar"/>
        <c:grouping val="clustered"/>
        <c:varyColors val="0"/>
        <c:ser>
          <c:idx val="0"/>
          <c:order val="0"/>
          <c:tx>
            <c:strRef>
              <c:f>Sheet1!$B$1</c:f>
              <c:strCache>
                <c:ptCount val="1"/>
                <c:pt idx="0">
                  <c:v>Series 1</c:v>
                </c:pt>
              </c:strCache>
            </c:strRef>
          </c:tx>
          <c:spPr>
            <a:solidFill>
              <a:schemeClr val="tx2"/>
            </a:solidFill>
            <a:ln>
              <a:noFill/>
            </a:ln>
            <a:effectLst/>
          </c:spPr>
          <c:invertIfNegative val="0"/>
          <c:dPt>
            <c:idx val="0"/>
            <c:invertIfNegative val="0"/>
            <c:bubble3D val="0"/>
            <c:spPr>
              <a:solidFill>
                <a:schemeClr val="bg1"/>
              </a:solidFill>
              <a:ln>
                <a:noFill/>
              </a:ln>
              <a:effectLst/>
            </c:spPr>
            <c:extLst>
              <c:ext xmlns:c16="http://schemas.microsoft.com/office/drawing/2014/chart" uri="{C3380CC4-5D6E-409C-BE32-E72D297353CC}">
                <c16:uniqueId val="{00000001-987D-7044-916A-D424ECF09767}"/>
              </c:ext>
            </c:extLst>
          </c:dPt>
          <c:dLbls>
            <c:dLbl>
              <c:idx val="0"/>
              <c:delete val="1"/>
              <c:extLst>
                <c:ext xmlns:c15="http://schemas.microsoft.com/office/drawing/2012/chart" uri="{CE6537A1-D6FC-4f65-9D91-7224C49458BB}"/>
                <c:ext xmlns:c16="http://schemas.microsoft.com/office/drawing/2014/chart" uri="{C3380CC4-5D6E-409C-BE32-E72D297353CC}">
                  <c16:uniqueId val="{00000001-987D-7044-916A-D424ECF09767}"/>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BentonSans" panose="02000503000000020004"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1">
                  <c:v>None of these</c:v>
                </c:pt>
                <c:pt idx="2">
                  <c:v>Billboard or outdoor ad</c:v>
                </c:pt>
                <c:pt idx="3">
                  <c:v>Podcast ad</c:v>
                </c:pt>
                <c:pt idx="4">
                  <c:v>Something else</c:v>
                </c:pt>
                <c:pt idx="5">
                  <c:v>Radio ad</c:v>
                </c:pt>
                <c:pt idx="6">
                  <c:v>Mail ad</c:v>
                </c:pt>
                <c:pt idx="7">
                  <c:v>Ad on YouTube/other video site</c:v>
                </c:pt>
                <c:pt idx="8">
                  <c:v>Internet search</c:v>
                </c:pt>
                <c:pt idx="9">
                  <c:v>Family or friend</c:v>
                </c:pt>
                <c:pt idx="10">
                  <c:v>Television ad</c:v>
                </c:pt>
              </c:strCache>
            </c:strRef>
          </c:cat>
          <c:val>
            <c:numRef>
              <c:f>Sheet1!$B$2:$B$12</c:f>
              <c:numCache>
                <c:formatCode>0%</c:formatCode>
                <c:ptCount val="11"/>
                <c:pt idx="0">
                  <c:v>0.4</c:v>
                </c:pt>
                <c:pt idx="1">
                  <c:v>0.05</c:v>
                </c:pt>
                <c:pt idx="2">
                  <c:v>0.02</c:v>
                </c:pt>
                <c:pt idx="3">
                  <c:v>-0.01</c:v>
                </c:pt>
                <c:pt idx="4">
                  <c:v>0</c:v>
                </c:pt>
                <c:pt idx="5">
                  <c:v>-0.03</c:v>
                </c:pt>
                <c:pt idx="6">
                  <c:v>-0.03</c:v>
                </c:pt>
                <c:pt idx="7">
                  <c:v>-7.0000000000000007E-2</c:v>
                </c:pt>
                <c:pt idx="8">
                  <c:v>-0.02</c:v>
                </c:pt>
                <c:pt idx="9">
                  <c:v>-0.08</c:v>
                </c:pt>
                <c:pt idx="10">
                  <c:v>-0.03</c:v>
                </c:pt>
              </c:numCache>
            </c:numRef>
          </c:val>
          <c:extLst>
            <c:ext xmlns:c16="http://schemas.microsoft.com/office/drawing/2014/chart" uri="{C3380CC4-5D6E-409C-BE32-E72D297353CC}">
              <c16:uniqueId val="{00000002-987D-7044-916A-D424ECF09767}"/>
            </c:ext>
          </c:extLst>
        </c:ser>
        <c:dLbls>
          <c:dLblPos val="outEnd"/>
          <c:showLegendKey val="0"/>
          <c:showVal val="1"/>
          <c:showCatName val="0"/>
          <c:showSerName val="0"/>
          <c:showPercent val="0"/>
          <c:showBubbleSize val="0"/>
        </c:dLbls>
        <c:gapWidth val="182"/>
        <c:axId val="-2146088288"/>
        <c:axId val="-2146091312"/>
      </c:barChart>
      <c:catAx>
        <c:axId val="-2146088288"/>
        <c:scaling>
          <c:orientation val="minMax"/>
        </c:scaling>
        <c:delete val="1"/>
        <c:axPos val="l"/>
        <c:numFmt formatCode="General" sourceLinked="1"/>
        <c:majorTickMark val="none"/>
        <c:minorTickMark val="none"/>
        <c:tickLblPos val="nextTo"/>
        <c:crossAx val="-2146091312"/>
        <c:crosses val="autoZero"/>
        <c:auto val="1"/>
        <c:lblAlgn val="ctr"/>
        <c:lblOffset val="100"/>
        <c:noMultiLvlLbl val="0"/>
      </c:catAx>
      <c:valAx>
        <c:axId val="-2146091312"/>
        <c:scaling>
          <c:orientation val="minMax"/>
        </c:scaling>
        <c:delete val="1"/>
        <c:axPos val="b"/>
        <c:numFmt formatCode="0%" sourceLinked="1"/>
        <c:majorTickMark val="none"/>
        <c:minorTickMark val="none"/>
        <c:tickLblPos val="nextTo"/>
        <c:crossAx val="-21460882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BentonSans" panose="02000503000000020004" pitchFamily="2" charset="0"/>
                <a:ea typeface="+mn-ea"/>
                <a:cs typeface="+mn-cs"/>
              </a:defRPr>
            </a:pPr>
            <a:r>
              <a:rPr lang="en-US" sz="1400" dirty="0">
                <a:solidFill>
                  <a:schemeClr val="tx1"/>
                </a:solidFill>
                <a:latin typeface="BentonSans" panose="02000503000000020004" pitchFamily="2" charset="0"/>
              </a:rPr>
              <a:t>Section 0001</a:t>
            </a:r>
          </a:p>
        </c:rich>
      </c:tx>
      <c:layout>
        <c:manualLayout>
          <c:xMode val="edge"/>
          <c:yMode val="edge"/>
          <c:x val="0.45873991483712001"/>
          <c:y val="0.18231341346569799"/>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BentonSans" panose="02000503000000020004" pitchFamily="2" charset="0"/>
              <a:ea typeface="+mn-ea"/>
              <a:cs typeface="+mn-cs"/>
            </a:defRPr>
          </a:pPr>
          <a:endParaRPr lang="en-US"/>
        </a:p>
      </c:txPr>
    </c:title>
    <c:autoTitleDeleted val="0"/>
    <c:plotArea>
      <c:layout>
        <c:manualLayout>
          <c:layoutTarget val="inner"/>
          <c:xMode val="edge"/>
          <c:yMode val="edge"/>
          <c:x val="1.20283635183265E-2"/>
          <c:y val="0.31572258521407298"/>
          <c:w val="0.97594327296334704"/>
          <c:h val="0.59474535916966598"/>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10-F654-D541-9FA2-E2A73B717479}"/>
              </c:ext>
            </c:extLst>
          </c:dPt>
          <c:dPt>
            <c:idx val="1"/>
            <c:invertIfNegative val="0"/>
            <c:bubble3D val="0"/>
            <c:spPr>
              <a:solidFill>
                <a:schemeClr val="accent4"/>
              </a:solidFill>
              <a:ln>
                <a:noFill/>
              </a:ln>
              <a:effectLst/>
            </c:spPr>
            <c:extLst>
              <c:ext xmlns:c16="http://schemas.microsoft.com/office/drawing/2014/chart" uri="{C3380CC4-5D6E-409C-BE32-E72D297353CC}">
                <c16:uniqueId val="{00000006-8194-BB4A-B472-FFD481E9EECC}"/>
              </c:ext>
            </c:extLst>
          </c:dPt>
          <c:dPt>
            <c:idx val="2"/>
            <c:invertIfNegative val="0"/>
            <c:bubble3D val="0"/>
            <c:spPr>
              <a:solidFill>
                <a:schemeClr val="accent5"/>
              </a:solidFill>
              <a:ln>
                <a:noFill/>
              </a:ln>
              <a:effectLst/>
            </c:spPr>
            <c:extLst>
              <c:ext xmlns:c16="http://schemas.microsoft.com/office/drawing/2014/chart" uri="{C3380CC4-5D6E-409C-BE32-E72D297353CC}">
                <c16:uniqueId val="{00000007-8194-BB4A-B472-FFD481E9EECC}"/>
              </c:ext>
            </c:extLst>
          </c:dPt>
          <c:dPt>
            <c:idx val="3"/>
            <c:invertIfNegative val="0"/>
            <c:bubble3D val="0"/>
            <c:spPr>
              <a:solidFill>
                <a:schemeClr val="accent3"/>
              </a:solidFill>
              <a:ln>
                <a:noFill/>
              </a:ln>
              <a:effectLst/>
            </c:spPr>
            <c:extLst>
              <c:ext xmlns:c16="http://schemas.microsoft.com/office/drawing/2014/chart" uri="{C3380CC4-5D6E-409C-BE32-E72D297353CC}">
                <c16:uniqueId val="{00000008-8194-BB4A-B472-FFD481E9EECC}"/>
              </c:ext>
            </c:extLst>
          </c:dPt>
          <c:dPt>
            <c:idx val="4"/>
            <c:invertIfNegative val="0"/>
            <c:bubble3D val="0"/>
            <c:spPr>
              <a:solidFill>
                <a:schemeClr val="tx2"/>
              </a:solidFill>
              <a:ln>
                <a:noFill/>
              </a:ln>
              <a:effectLst/>
            </c:spPr>
            <c:extLst>
              <c:ext xmlns:c16="http://schemas.microsoft.com/office/drawing/2014/chart" uri="{C3380CC4-5D6E-409C-BE32-E72D297353CC}">
                <c16:uniqueId val="{00000003-8194-BB4A-B472-FFD481E9EECC}"/>
              </c:ext>
            </c:extLst>
          </c:dPt>
          <c:dPt>
            <c:idx val="5"/>
            <c:invertIfNegative val="0"/>
            <c:bubble3D val="0"/>
            <c:spPr>
              <a:solidFill>
                <a:schemeClr val="accent3">
                  <a:lumMod val="75000"/>
                </a:schemeClr>
              </a:solidFill>
              <a:ln>
                <a:noFill/>
              </a:ln>
              <a:effectLst/>
            </c:spPr>
            <c:extLst>
              <c:ext xmlns:c16="http://schemas.microsoft.com/office/drawing/2014/chart" uri="{C3380CC4-5D6E-409C-BE32-E72D297353CC}">
                <c16:uniqueId val="{00000009-8194-BB4A-B472-FFD481E9EECC}"/>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4-8194-BB4A-B472-FFD481E9EECC}"/>
              </c:ext>
            </c:extLst>
          </c:dPt>
          <c:dPt>
            <c:idx val="7"/>
            <c:invertIfNegative val="0"/>
            <c:bubble3D val="0"/>
            <c:spPr>
              <a:solidFill>
                <a:srgbClr val="F29812"/>
              </a:solidFill>
              <a:ln>
                <a:noFill/>
              </a:ln>
              <a:effectLst/>
            </c:spPr>
            <c:extLst>
              <c:ext xmlns:c16="http://schemas.microsoft.com/office/drawing/2014/chart" uri="{C3380CC4-5D6E-409C-BE32-E72D297353CC}">
                <c16:uniqueId val="{00000005-8194-BB4A-B472-FFD481E9EECC}"/>
              </c:ext>
            </c:extLst>
          </c:dPt>
          <c:dPt>
            <c:idx val="8"/>
            <c:invertIfNegative val="0"/>
            <c:bubble3D val="0"/>
            <c:spPr>
              <a:solidFill>
                <a:srgbClr val="007537"/>
              </a:solidFill>
              <a:ln>
                <a:noFill/>
              </a:ln>
              <a:effectLst/>
            </c:spPr>
            <c:extLst>
              <c:ext xmlns:c16="http://schemas.microsoft.com/office/drawing/2014/chart" uri="{C3380CC4-5D6E-409C-BE32-E72D297353CC}">
                <c16:uniqueId val="{0000000A-8194-BB4A-B472-FFD481E9EECC}"/>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BentonSans" panose="02000503000000020004"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Angie's List</c:v>
                </c:pt>
                <c:pt idx="1">
                  <c:v>Google Reviews</c:v>
                </c:pt>
                <c:pt idx="2">
                  <c:v>Yelp</c:v>
                </c:pt>
                <c:pt idx="3">
                  <c:v>HomeAdvisor</c:v>
                </c:pt>
                <c:pt idx="4">
                  <c:v>Thumbtack</c:v>
                </c:pt>
                <c:pt idx="5">
                  <c:v>Craigslist</c:v>
                </c:pt>
                <c:pt idx="6">
                  <c:v>Porch</c:v>
                </c:pt>
                <c:pt idx="7">
                  <c:v>Houzz</c:v>
                </c:pt>
                <c:pt idx="8">
                  <c:v>NextDoor</c:v>
                </c:pt>
              </c:strCache>
            </c:strRef>
          </c:cat>
          <c:val>
            <c:numRef>
              <c:f>Sheet1!$B$2:$B$10</c:f>
              <c:numCache>
                <c:formatCode>0%</c:formatCode>
                <c:ptCount val="9"/>
                <c:pt idx="0">
                  <c:v>0.46</c:v>
                </c:pt>
                <c:pt idx="1">
                  <c:v>0.27</c:v>
                </c:pt>
                <c:pt idx="2">
                  <c:v>0.27</c:v>
                </c:pt>
                <c:pt idx="3">
                  <c:v>0.45</c:v>
                </c:pt>
                <c:pt idx="4">
                  <c:v>0.08</c:v>
                </c:pt>
                <c:pt idx="5">
                  <c:v>0.2</c:v>
                </c:pt>
                <c:pt idx="6">
                  <c:v>0.04</c:v>
                </c:pt>
                <c:pt idx="7">
                  <c:v>7.0000000000000007E-2</c:v>
                </c:pt>
                <c:pt idx="8">
                  <c:v>0.16</c:v>
                </c:pt>
              </c:numCache>
            </c:numRef>
          </c:val>
          <c:extLst>
            <c:ext xmlns:c16="http://schemas.microsoft.com/office/drawing/2014/chart" uri="{C3380CC4-5D6E-409C-BE32-E72D297353CC}">
              <c16:uniqueId val="{00000000-8194-BB4A-B472-FFD481E9EECC}"/>
            </c:ext>
          </c:extLst>
        </c:ser>
        <c:dLbls>
          <c:dLblPos val="ctr"/>
          <c:showLegendKey val="0"/>
          <c:showVal val="1"/>
          <c:showCatName val="0"/>
          <c:showSerName val="0"/>
          <c:showPercent val="0"/>
          <c:showBubbleSize val="0"/>
        </c:dLbls>
        <c:gapWidth val="219"/>
        <c:overlap val="-27"/>
        <c:axId val="2122408896"/>
        <c:axId val="2122406160"/>
      </c:barChart>
      <c:catAx>
        <c:axId val="2122408896"/>
        <c:scaling>
          <c:orientation val="minMax"/>
        </c:scaling>
        <c:delete val="1"/>
        <c:axPos val="b"/>
        <c:numFmt formatCode="General" sourceLinked="1"/>
        <c:majorTickMark val="none"/>
        <c:minorTickMark val="none"/>
        <c:tickLblPos val="nextTo"/>
        <c:crossAx val="2122406160"/>
        <c:crosses val="autoZero"/>
        <c:auto val="1"/>
        <c:lblAlgn val="ctr"/>
        <c:lblOffset val="100"/>
        <c:noMultiLvlLbl val="0"/>
      </c:catAx>
      <c:valAx>
        <c:axId val="2122406160"/>
        <c:scaling>
          <c:orientation val="minMax"/>
        </c:scaling>
        <c:delete val="1"/>
        <c:axPos val="l"/>
        <c:numFmt formatCode="0%" sourceLinked="1"/>
        <c:majorTickMark val="none"/>
        <c:minorTickMark val="none"/>
        <c:tickLblPos val="nextTo"/>
        <c:crossAx val="21224088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75301309467048"/>
          <c:y val="6.9985029600356616E-2"/>
          <c:w val="0.77964565324801616"/>
          <c:h val="0.65330315649378545"/>
        </c:manualLayout>
      </c:layout>
      <c:barChart>
        <c:barDir val="col"/>
        <c:grouping val="clustered"/>
        <c:varyColors val="0"/>
        <c:ser>
          <c:idx val="0"/>
          <c:order val="0"/>
          <c:tx>
            <c:strRef>
              <c:f>Sheet1!$A$2</c:f>
              <c:strCache>
                <c:ptCount val="1"/>
                <c:pt idx="0">
                  <c:v>Child shop</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A0DC-2540-BD11-CEB2FF1BF37E}"/>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A0DC-2540-BD11-CEB2FF1BF37E}"/>
              </c:ext>
            </c:extLst>
          </c:dPt>
          <c:dLbls>
            <c:spPr>
              <a:noFill/>
              <a:ln>
                <a:noFill/>
              </a:ln>
              <a:effectLst/>
            </c:spPr>
            <c:txPr>
              <a:bodyPr/>
              <a:lstStyle/>
              <a:p>
                <a:pPr>
                  <a:defRPr sz="12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Sheet1!$B$1:$D$1</c:f>
              <c:strCache>
                <c:ptCount val="3"/>
                <c:pt idx="0">
                  <c:v>Grocery</c:v>
                </c:pt>
                <c:pt idx="1">
                  <c:v>High street</c:v>
                </c:pt>
                <c:pt idx="2">
                  <c:v>Online</c:v>
                </c:pt>
              </c:strCache>
            </c:strRef>
          </c:cat>
          <c:val>
            <c:numRef>
              <c:f>Sheet1!$B$2:$D$2</c:f>
              <c:numCache>
                <c:formatCode>0%</c:formatCode>
                <c:ptCount val="3"/>
                <c:pt idx="0">
                  <c:v>0.32</c:v>
                </c:pt>
                <c:pt idx="1">
                  <c:v>0.3</c:v>
                </c:pt>
                <c:pt idx="2">
                  <c:v>0.33</c:v>
                </c:pt>
              </c:numCache>
            </c:numRef>
          </c:val>
          <c:extLst>
            <c:ext xmlns:c16="http://schemas.microsoft.com/office/drawing/2014/chart" uri="{C3380CC4-5D6E-409C-BE32-E72D297353CC}">
              <c16:uniqueId val="{00000004-A0DC-2540-BD11-CEB2FF1BF37E}"/>
            </c:ext>
          </c:extLst>
        </c:ser>
        <c:dLbls>
          <c:dLblPos val="outEnd"/>
          <c:showLegendKey val="0"/>
          <c:showVal val="1"/>
          <c:showCatName val="0"/>
          <c:showSerName val="0"/>
          <c:showPercent val="0"/>
          <c:showBubbleSize val="0"/>
        </c:dLbls>
        <c:gapWidth val="0"/>
        <c:axId val="171355136"/>
        <c:axId val="169676160"/>
      </c:barChart>
      <c:catAx>
        <c:axId val="171355136"/>
        <c:scaling>
          <c:orientation val="minMax"/>
        </c:scaling>
        <c:delete val="0"/>
        <c:axPos val="b"/>
        <c:numFmt formatCode="General" sourceLinked="1"/>
        <c:majorTickMark val="out"/>
        <c:minorTickMark val="none"/>
        <c:tickLblPos val="nextTo"/>
        <c:crossAx val="169676160"/>
        <c:crosses val="autoZero"/>
        <c:auto val="1"/>
        <c:lblAlgn val="ctr"/>
        <c:lblOffset val="100"/>
        <c:noMultiLvlLbl val="0"/>
      </c:catAx>
      <c:valAx>
        <c:axId val="169676160"/>
        <c:scaling>
          <c:orientation val="minMax"/>
          <c:max val="0.9"/>
          <c:min val="0"/>
        </c:scaling>
        <c:delete val="1"/>
        <c:axPos val="l"/>
        <c:numFmt formatCode="0%" sourceLinked="1"/>
        <c:majorTickMark val="out"/>
        <c:minorTickMark val="none"/>
        <c:tickLblPos val="nextTo"/>
        <c:crossAx val="1713551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BentonSans" panose="02000503000000020004" pitchFamily="2" charset="0"/>
                <a:ea typeface="+mn-ea"/>
                <a:cs typeface="+mn-cs"/>
              </a:defRPr>
            </a:pPr>
            <a:r>
              <a:rPr lang="en-US" sz="1400" b="0" i="0" baseline="0" dirty="0">
                <a:solidFill>
                  <a:schemeClr val="tx1"/>
                </a:solidFill>
                <a:effectLst/>
                <a:latin typeface="BentonSans" panose="02000503000000020004" pitchFamily="2" charset="0"/>
              </a:rPr>
              <a:t>Section 0002</a:t>
            </a:r>
            <a:endParaRPr lang="en-US" sz="1400" dirty="0">
              <a:solidFill>
                <a:schemeClr val="tx1"/>
              </a:solidFill>
              <a:effectLst/>
              <a:latin typeface="BentonSans" panose="02000503000000020004" pitchFamily="2" charset="0"/>
            </a:endParaRPr>
          </a:p>
        </c:rich>
      </c:tx>
      <c:layout>
        <c:manualLayout>
          <c:xMode val="edge"/>
          <c:yMode val="edge"/>
          <c:x val="0.45436596446681898"/>
          <c:y val="0.22194674106701801"/>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BentonSans" panose="02000503000000020004" pitchFamily="2"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10-069B-BD47-9A9C-E2907CA1AA6B}"/>
              </c:ext>
            </c:extLst>
          </c:dPt>
          <c:dPt>
            <c:idx val="1"/>
            <c:invertIfNegative val="0"/>
            <c:bubble3D val="0"/>
            <c:spPr>
              <a:solidFill>
                <a:schemeClr val="accent4"/>
              </a:solidFill>
              <a:ln>
                <a:noFill/>
              </a:ln>
              <a:effectLst/>
            </c:spPr>
            <c:extLst>
              <c:ext xmlns:c16="http://schemas.microsoft.com/office/drawing/2014/chart" uri="{C3380CC4-5D6E-409C-BE32-E72D297353CC}">
                <c16:uniqueId val="{00000004-1C66-D342-8F5B-D05E06265229}"/>
              </c:ext>
            </c:extLst>
          </c:dPt>
          <c:dPt>
            <c:idx val="2"/>
            <c:invertIfNegative val="0"/>
            <c:bubble3D val="0"/>
            <c:spPr>
              <a:solidFill>
                <a:schemeClr val="accent5"/>
              </a:solidFill>
              <a:ln>
                <a:noFill/>
              </a:ln>
              <a:effectLst/>
            </c:spPr>
            <c:extLst>
              <c:ext xmlns:c16="http://schemas.microsoft.com/office/drawing/2014/chart" uri="{C3380CC4-5D6E-409C-BE32-E72D297353CC}">
                <c16:uniqueId val="{00000005-1C66-D342-8F5B-D05E06265229}"/>
              </c:ext>
            </c:extLst>
          </c:dPt>
          <c:dPt>
            <c:idx val="3"/>
            <c:invertIfNegative val="0"/>
            <c:bubble3D val="0"/>
            <c:spPr>
              <a:solidFill>
                <a:schemeClr val="accent3"/>
              </a:solidFill>
              <a:ln>
                <a:noFill/>
              </a:ln>
              <a:effectLst/>
            </c:spPr>
            <c:extLst>
              <c:ext xmlns:c16="http://schemas.microsoft.com/office/drawing/2014/chart" uri="{C3380CC4-5D6E-409C-BE32-E72D297353CC}">
                <c16:uniqueId val="{00000006-1C66-D342-8F5B-D05E06265229}"/>
              </c:ext>
            </c:extLst>
          </c:dPt>
          <c:dPt>
            <c:idx val="4"/>
            <c:invertIfNegative val="0"/>
            <c:bubble3D val="0"/>
            <c:spPr>
              <a:solidFill>
                <a:schemeClr val="tx2"/>
              </a:solidFill>
              <a:ln>
                <a:noFill/>
              </a:ln>
              <a:effectLst/>
            </c:spPr>
            <c:extLst>
              <c:ext xmlns:c16="http://schemas.microsoft.com/office/drawing/2014/chart" uri="{C3380CC4-5D6E-409C-BE32-E72D297353CC}">
                <c16:uniqueId val="{00000000-1C66-D342-8F5B-D05E06265229}"/>
              </c:ext>
            </c:extLst>
          </c:dPt>
          <c:dPt>
            <c:idx val="5"/>
            <c:invertIfNegative val="0"/>
            <c:bubble3D val="0"/>
            <c:spPr>
              <a:solidFill>
                <a:schemeClr val="accent3">
                  <a:lumMod val="75000"/>
                </a:schemeClr>
              </a:solidFill>
              <a:ln>
                <a:noFill/>
              </a:ln>
              <a:effectLst/>
            </c:spPr>
            <c:extLst>
              <c:ext xmlns:c16="http://schemas.microsoft.com/office/drawing/2014/chart" uri="{C3380CC4-5D6E-409C-BE32-E72D297353CC}">
                <c16:uniqueId val="{00000007-1C66-D342-8F5B-D05E06265229}"/>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1-1C66-D342-8F5B-D05E06265229}"/>
              </c:ext>
            </c:extLst>
          </c:dPt>
          <c:dPt>
            <c:idx val="7"/>
            <c:invertIfNegative val="0"/>
            <c:bubble3D val="0"/>
            <c:spPr>
              <a:solidFill>
                <a:srgbClr val="F29812"/>
              </a:solidFill>
              <a:ln>
                <a:noFill/>
              </a:ln>
              <a:effectLst/>
            </c:spPr>
            <c:extLst>
              <c:ext xmlns:c16="http://schemas.microsoft.com/office/drawing/2014/chart" uri="{C3380CC4-5D6E-409C-BE32-E72D297353CC}">
                <c16:uniqueId val="{00000002-1C66-D342-8F5B-D05E06265229}"/>
              </c:ext>
            </c:extLst>
          </c:dPt>
          <c:dPt>
            <c:idx val="8"/>
            <c:invertIfNegative val="0"/>
            <c:bubble3D val="0"/>
            <c:spPr>
              <a:solidFill>
                <a:srgbClr val="007537"/>
              </a:solidFill>
              <a:ln>
                <a:noFill/>
              </a:ln>
              <a:effectLst/>
            </c:spPr>
            <c:extLst>
              <c:ext xmlns:c16="http://schemas.microsoft.com/office/drawing/2014/chart" uri="{C3380CC4-5D6E-409C-BE32-E72D297353CC}">
                <c16:uniqueId val="{00000008-1C66-D342-8F5B-D05E06265229}"/>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BentonSans" panose="02000503000000020004"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Angie's List</c:v>
                </c:pt>
                <c:pt idx="1">
                  <c:v>Google Reviews</c:v>
                </c:pt>
                <c:pt idx="2">
                  <c:v>Yelp</c:v>
                </c:pt>
                <c:pt idx="3">
                  <c:v>HomeAdvisor</c:v>
                </c:pt>
                <c:pt idx="4">
                  <c:v>Thumbtack</c:v>
                </c:pt>
                <c:pt idx="5">
                  <c:v>Craigslist</c:v>
                </c:pt>
                <c:pt idx="6">
                  <c:v>Porch</c:v>
                </c:pt>
                <c:pt idx="7">
                  <c:v>Houzz</c:v>
                </c:pt>
                <c:pt idx="8">
                  <c:v>NextDoor</c:v>
                </c:pt>
              </c:strCache>
            </c:strRef>
          </c:cat>
          <c:val>
            <c:numRef>
              <c:f>Sheet1!$B$2:$B$10</c:f>
              <c:numCache>
                <c:formatCode>0%</c:formatCode>
                <c:ptCount val="9"/>
                <c:pt idx="0">
                  <c:v>0.44</c:v>
                </c:pt>
                <c:pt idx="1">
                  <c:v>0.28000000000000003</c:v>
                </c:pt>
                <c:pt idx="2">
                  <c:v>0.28000000000000003</c:v>
                </c:pt>
                <c:pt idx="3">
                  <c:v>0.41</c:v>
                </c:pt>
                <c:pt idx="4">
                  <c:v>0.08</c:v>
                </c:pt>
                <c:pt idx="5">
                  <c:v>0.24</c:v>
                </c:pt>
                <c:pt idx="6">
                  <c:v>0.04</c:v>
                </c:pt>
                <c:pt idx="7">
                  <c:v>0.08</c:v>
                </c:pt>
                <c:pt idx="8">
                  <c:v>0.17</c:v>
                </c:pt>
              </c:numCache>
            </c:numRef>
          </c:val>
          <c:extLst>
            <c:ext xmlns:c16="http://schemas.microsoft.com/office/drawing/2014/chart" uri="{C3380CC4-5D6E-409C-BE32-E72D297353CC}">
              <c16:uniqueId val="{00000003-1C66-D342-8F5B-D05E06265229}"/>
            </c:ext>
          </c:extLst>
        </c:ser>
        <c:dLbls>
          <c:dLblPos val="ctr"/>
          <c:showLegendKey val="0"/>
          <c:showVal val="1"/>
          <c:showCatName val="0"/>
          <c:showSerName val="0"/>
          <c:showPercent val="0"/>
          <c:showBubbleSize val="0"/>
        </c:dLbls>
        <c:gapWidth val="219"/>
        <c:overlap val="-27"/>
        <c:axId val="2125641552"/>
        <c:axId val="2125643984"/>
      </c:barChart>
      <c:catAx>
        <c:axId val="2125641552"/>
        <c:scaling>
          <c:orientation val="minMax"/>
        </c:scaling>
        <c:delete val="1"/>
        <c:axPos val="b"/>
        <c:numFmt formatCode="General" sourceLinked="1"/>
        <c:majorTickMark val="none"/>
        <c:minorTickMark val="none"/>
        <c:tickLblPos val="nextTo"/>
        <c:crossAx val="2125643984"/>
        <c:crosses val="autoZero"/>
        <c:auto val="1"/>
        <c:lblAlgn val="ctr"/>
        <c:lblOffset val="100"/>
        <c:noMultiLvlLbl val="0"/>
      </c:catAx>
      <c:valAx>
        <c:axId val="2125643984"/>
        <c:scaling>
          <c:orientation val="minMax"/>
        </c:scaling>
        <c:delete val="1"/>
        <c:axPos val="l"/>
        <c:numFmt formatCode="0%" sourceLinked="1"/>
        <c:majorTickMark val="none"/>
        <c:minorTickMark val="none"/>
        <c:tickLblPos val="nextTo"/>
        <c:crossAx val="2125641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BentonSans" panose="02000503000000020004" pitchFamily="2" charset="0"/>
                <a:ea typeface="+mn-ea"/>
                <a:cs typeface="+mn-cs"/>
              </a:defRPr>
            </a:pPr>
            <a:r>
              <a:rPr lang="en-US" sz="1400" b="0" i="0" baseline="0" dirty="0">
                <a:solidFill>
                  <a:schemeClr val="tx1"/>
                </a:solidFill>
                <a:effectLst/>
                <a:latin typeface="BentonSans" panose="02000503000000020004" pitchFamily="2" charset="0"/>
              </a:rPr>
              <a:t>Section 0003</a:t>
            </a:r>
            <a:endParaRPr lang="en-US" sz="1400" dirty="0">
              <a:solidFill>
                <a:schemeClr val="tx1"/>
              </a:solidFill>
              <a:effectLst/>
              <a:latin typeface="BentonSans" panose="02000503000000020004" pitchFamily="2" charset="0"/>
            </a:endParaRPr>
          </a:p>
        </c:rich>
      </c:tx>
      <c:layout>
        <c:manualLayout>
          <c:xMode val="edge"/>
          <c:yMode val="edge"/>
          <c:x val="0.45545945205939398"/>
          <c:y val="0.18953951332576599"/>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BentonSans" panose="02000503000000020004" pitchFamily="2"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10-82D0-EB40-813A-5871235BE9E0}"/>
              </c:ext>
            </c:extLst>
          </c:dPt>
          <c:dPt>
            <c:idx val="1"/>
            <c:invertIfNegative val="0"/>
            <c:bubble3D val="0"/>
            <c:spPr>
              <a:solidFill>
                <a:schemeClr val="accent4"/>
              </a:solidFill>
              <a:ln>
                <a:noFill/>
              </a:ln>
              <a:effectLst/>
            </c:spPr>
            <c:extLst>
              <c:ext xmlns:c16="http://schemas.microsoft.com/office/drawing/2014/chart" uri="{C3380CC4-5D6E-409C-BE32-E72D297353CC}">
                <c16:uniqueId val="{00000004-3C23-ED49-889D-141661783A92}"/>
              </c:ext>
            </c:extLst>
          </c:dPt>
          <c:dPt>
            <c:idx val="2"/>
            <c:invertIfNegative val="0"/>
            <c:bubble3D val="0"/>
            <c:spPr>
              <a:solidFill>
                <a:schemeClr val="accent5"/>
              </a:solidFill>
              <a:ln>
                <a:noFill/>
              </a:ln>
              <a:effectLst/>
            </c:spPr>
            <c:extLst>
              <c:ext xmlns:c16="http://schemas.microsoft.com/office/drawing/2014/chart" uri="{C3380CC4-5D6E-409C-BE32-E72D297353CC}">
                <c16:uniqueId val="{00000005-3C23-ED49-889D-141661783A92}"/>
              </c:ext>
            </c:extLst>
          </c:dPt>
          <c:dPt>
            <c:idx val="3"/>
            <c:invertIfNegative val="0"/>
            <c:bubble3D val="0"/>
            <c:spPr>
              <a:solidFill>
                <a:schemeClr val="accent3"/>
              </a:solidFill>
              <a:ln>
                <a:noFill/>
              </a:ln>
              <a:effectLst/>
            </c:spPr>
            <c:extLst>
              <c:ext xmlns:c16="http://schemas.microsoft.com/office/drawing/2014/chart" uri="{C3380CC4-5D6E-409C-BE32-E72D297353CC}">
                <c16:uniqueId val="{00000006-3C23-ED49-889D-141661783A92}"/>
              </c:ext>
            </c:extLst>
          </c:dPt>
          <c:dPt>
            <c:idx val="4"/>
            <c:invertIfNegative val="0"/>
            <c:bubble3D val="0"/>
            <c:spPr>
              <a:solidFill>
                <a:schemeClr val="tx2"/>
              </a:solidFill>
              <a:ln>
                <a:noFill/>
              </a:ln>
              <a:effectLst/>
            </c:spPr>
            <c:extLst>
              <c:ext xmlns:c16="http://schemas.microsoft.com/office/drawing/2014/chart" uri="{C3380CC4-5D6E-409C-BE32-E72D297353CC}">
                <c16:uniqueId val="{00000000-3C23-ED49-889D-141661783A92}"/>
              </c:ext>
            </c:extLst>
          </c:dPt>
          <c:dPt>
            <c:idx val="5"/>
            <c:invertIfNegative val="0"/>
            <c:bubble3D val="0"/>
            <c:spPr>
              <a:solidFill>
                <a:schemeClr val="accent3">
                  <a:lumMod val="75000"/>
                </a:schemeClr>
              </a:solidFill>
              <a:ln>
                <a:noFill/>
              </a:ln>
              <a:effectLst/>
            </c:spPr>
            <c:extLst>
              <c:ext xmlns:c16="http://schemas.microsoft.com/office/drawing/2014/chart" uri="{C3380CC4-5D6E-409C-BE32-E72D297353CC}">
                <c16:uniqueId val="{00000007-3C23-ED49-889D-141661783A92}"/>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1-3C23-ED49-889D-141661783A92}"/>
              </c:ext>
            </c:extLst>
          </c:dPt>
          <c:dPt>
            <c:idx val="7"/>
            <c:invertIfNegative val="0"/>
            <c:bubble3D val="0"/>
            <c:spPr>
              <a:solidFill>
                <a:srgbClr val="F29812"/>
              </a:solidFill>
              <a:ln>
                <a:noFill/>
              </a:ln>
              <a:effectLst/>
            </c:spPr>
            <c:extLst>
              <c:ext xmlns:c16="http://schemas.microsoft.com/office/drawing/2014/chart" uri="{C3380CC4-5D6E-409C-BE32-E72D297353CC}">
                <c16:uniqueId val="{00000002-3C23-ED49-889D-141661783A92}"/>
              </c:ext>
            </c:extLst>
          </c:dPt>
          <c:dPt>
            <c:idx val="8"/>
            <c:invertIfNegative val="0"/>
            <c:bubble3D val="0"/>
            <c:spPr>
              <a:solidFill>
                <a:srgbClr val="007537"/>
              </a:solidFill>
              <a:ln>
                <a:noFill/>
              </a:ln>
              <a:effectLst/>
            </c:spPr>
            <c:extLst>
              <c:ext xmlns:c16="http://schemas.microsoft.com/office/drawing/2014/chart" uri="{C3380CC4-5D6E-409C-BE32-E72D297353CC}">
                <c16:uniqueId val="{00000008-3C23-ED49-889D-141661783A92}"/>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BentonSans" panose="02000503000000020004"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Angie's List</c:v>
                </c:pt>
                <c:pt idx="1">
                  <c:v>Google Reviews</c:v>
                </c:pt>
                <c:pt idx="2">
                  <c:v>Yelp</c:v>
                </c:pt>
                <c:pt idx="3">
                  <c:v>HomeAdvisor</c:v>
                </c:pt>
                <c:pt idx="4">
                  <c:v>Thumbtack</c:v>
                </c:pt>
                <c:pt idx="5">
                  <c:v>Craigslist</c:v>
                </c:pt>
                <c:pt idx="6">
                  <c:v>Porch</c:v>
                </c:pt>
                <c:pt idx="7">
                  <c:v>Houzz</c:v>
                </c:pt>
                <c:pt idx="8">
                  <c:v>NextDoor</c:v>
                </c:pt>
              </c:strCache>
            </c:strRef>
          </c:cat>
          <c:val>
            <c:numRef>
              <c:f>Sheet1!$B$2:$B$10</c:f>
              <c:numCache>
                <c:formatCode>0%</c:formatCode>
                <c:ptCount val="9"/>
                <c:pt idx="0">
                  <c:v>0.46</c:v>
                </c:pt>
                <c:pt idx="1">
                  <c:v>0.27</c:v>
                </c:pt>
                <c:pt idx="2">
                  <c:v>0.27</c:v>
                </c:pt>
                <c:pt idx="3">
                  <c:v>0.49</c:v>
                </c:pt>
                <c:pt idx="4">
                  <c:v>0.08</c:v>
                </c:pt>
                <c:pt idx="5">
                  <c:v>0.2</c:v>
                </c:pt>
                <c:pt idx="6">
                  <c:v>0.05</c:v>
                </c:pt>
                <c:pt idx="7">
                  <c:v>0.1</c:v>
                </c:pt>
                <c:pt idx="8">
                  <c:v>0.15</c:v>
                </c:pt>
              </c:numCache>
            </c:numRef>
          </c:val>
          <c:extLst>
            <c:ext xmlns:c16="http://schemas.microsoft.com/office/drawing/2014/chart" uri="{C3380CC4-5D6E-409C-BE32-E72D297353CC}">
              <c16:uniqueId val="{00000003-3C23-ED49-889D-141661783A92}"/>
            </c:ext>
          </c:extLst>
        </c:ser>
        <c:dLbls>
          <c:dLblPos val="ctr"/>
          <c:showLegendKey val="0"/>
          <c:showVal val="1"/>
          <c:showCatName val="0"/>
          <c:showSerName val="0"/>
          <c:showPercent val="0"/>
          <c:showBubbleSize val="0"/>
        </c:dLbls>
        <c:gapWidth val="219"/>
        <c:overlap val="-27"/>
        <c:axId val="2132606240"/>
        <c:axId val="2132519952"/>
      </c:barChart>
      <c:catAx>
        <c:axId val="2132606240"/>
        <c:scaling>
          <c:orientation val="minMax"/>
        </c:scaling>
        <c:delete val="1"/>
        <c:axPos val="b"/>
        <c:numFmt formatCode="General" sourceLinked="1"/>
        <c:majorTickMark val="none"/>
        <c:minorTickMark val="none"/>
        <c:tickLblPos val="nextTo"/>
        <c:crossAx val="2132519952"/>
        <c:crosses val="autoZero"/>
        <c:auto val="1"/>
        <c:lblAlgn val="ctr"/>
        <c:lblOffset val="100"/>
        <c:noMultiLvlLbl val="0"/>
      </c:catAx>
      <c:valAx>
        <c:axId val="2132519952"/>
        <c:scaling>
          <c:orientation val="minMax"/>
        </c:scaling>
        <c:delete val="1"/>
        <c:axPos val="l"/>
        <c:numFmt formatCode="0%" sourceLinked="1"/>
        <c:majorTickMark val="none"/>
        <c:minorTickMark val="none"/>
        <c:tickLblPos val="nextTo"/>
        <c:crossAx val="21326062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BentonSans" panose="02000503000000020004" pitchFamily="2" charset="0"/>
                <a:ea typeface="+mn-ea"/>
                <a:cs typeface="+mn-cs"/>
              </a:defRPr>
            </a:pPr>
            <a:r>
              <a:rPr lang="en-US" sz="1400" b="0" dirty="0">
                <a:latin typeface="BentonSans" panose="02000503000000020004" pitchFamily="2" charset="0"/>
              </a:rPr>
              <a:t>How much does X improve your life?</a:t>
            </a:r>
          </a:p>
        </c:rich>
      </c:tx>
      <c:layout>
        <c:manualLayout>
          <c:xMode val="edge"/>
          <c:yMode val="edge"/>
          <c:x val="0.25430019159335998"/>
          <c:y val="3.552830078582869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BentonSans" panose="02000503000000020004" pitchFamily="2" charset="0"/>
              <a:ea typeface="+mn-ea"/>
              <a:cs typeface="+mn-cs"/>
            </a:defRPr>
          </a:pPr>
          <a:endParaRPr lang="en-US"/>
        </a:p>
      </c:txPr>
    </c:title>
    <c:autoTitleDeleted val="0"/>
    <c:plotArea>
      <c:layout>
        <c:manualLayout>
          <c:layoutTarget val="inner"/>
          <c:xMode val="edge"/>
          <c:yMode val="edge"/>
          <c:x val="0.26635149454465001"/>
          <c:y val="0.18875346054323799"/>
          <c:w val="0.73364850545534999"/>
          <c:h val="0.76790977216803602"/>
        </c:manualLayout>
      </c:layout>
      <c:barChart>
        <c:barDir val="bar"/>
        <c:grouping val="clustered"/>
        <c:varyColors val="0"/>
        <c:ser>
          <c:idx val="0"/>
          <c:order val="0"/>
          <c:tx>
            <c:strRef>
              <c:f>Sheet1!$B$1</c:f>
              <c:strCache>
                <c:ptCount val="1"/>
                <c:pt idx="0">
                  <c:v>Tech impact on life</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BentonSans" panose="02000503000000020004"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 great deal</c:v>
                </c:pt>
                <c:pt idx="1">
                  <c:v>A lot</c:v>
                </c:pt>
                <c:pt idx="2">
                  <c:v>A moderate amount</c:v>
                </c:pt>
                <c:pt idx="3">
                  <c:v>A little</c:v>
                </c:pt>
                <c:pt idx="4">
                  <c:v>Not at all</c:v>
                </c:pt>
              </c:strCache>
            </c:strRef>
          </c:cat>
          <c:val>
            <c:numRef>
              <c:f>Sheet1!$B$2:$B$6</c:f>
              <c:numCache>
                <c:formatCode>0%</c:formatCode>
                <c:ptCount val="5"/>
                <c:pt idx="0">
                  <c:v>0.60599999999999998</c:v>
                </c:pt>
                <c:pt idx="1">
                  <c:v>0.311</c:v>
                </c:pt>
                <c:pt idx="2">
                  <c:v>6.9000000000000006E-2</c:v>
                </c:pt>
                <c:pt idx="3">
                  <c:v>0.01</c:v>
                </c:pt>
                <c:pt idx="4">
                  <c:v>3.0000000000000001E-3</c:v>
                </c:pt>
              </c:numCache>
            </c:numRef>
          </c:val>
          <c:extLst>
            <c:ext xmlns:c16="http://schemas.microsoft.com/office/drawing/2014/chart" uri="{C3380CC4-5D6E-409C-BE32-E72D297353CC}">
              <c16:uniqueId val="{00000000-EDB8-704F-B4D1-9571C8FAD682}"/>
            </c:ext>
          </c:extLst>
        </c:ser>
        <c:dLbls>
          <c:dLblPos val="outEnd"/>
          <c:showLegendKey val="0"/>
          <c:showVal val="1"/>
          <c:showCatName val="0"/>
          <c:showSerName val="0"/>
          <c:showPercent val="0"/>
          <c:showBubbleSize val="0"/>
        </c:dLbls>
        <c:gapWidth val="60"/>
        <c:axId val="2129970976"/>
        <c:axId val="2129888832"/>
      </c:barChart>
      <c:catAx>
        <c:axId val="212997097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BentonSans" panose="02000503000000020004" pitchFamily="2" charset="0"/>
                <a:ea typeface="+mn-ea"/>
                <a:cs typeface="+mn-cs"/>
              </a:defRPr>
            </a:pPr>
            <a:endParaRPr lang="en-US"/>
          </a:p>
        </c:txPr>
        <c:crossAx val="2129888832"/>
        <c:crosses val="autoZero"/>
        <c:auto val="1"/>
        <c:lblAlgn val="ctr"/>
        <c:lblOffset val="100"/>
        <c:noMultiLvlLbl val="0"/>
      </c:catAx>
      <c:valAx>
        <c:axId val="2129888832"/>
        <c:scaling>
          <c:orientation val="minMax"/>
        </c:scaling>
        <c:delete val="1"/>
        <c:axPos val="t"/>
        <c:numFmt formatCode="0%" sourceLinked="1"/>
        <c:majorTickMark val="out"/>
        <c:minorTickMark val="none"/>
        <c:tickLblPos val="nextTo"/>
        <c:crossAx val="2129970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BentonSans" panose="02000503000000020004" pitchFamily="2" charset="0"/>
                <a:ea typeface="+mn-ea"/>
                <a:cs typeface="+mn-cs"/>
              </a:defRPr>
            </a:pPr>
            <a:r>
              <a:rPr lang="en-US" sz="1400" b="0" dirty="0">
                <a:solidFill>
                  <a:schemeClr val="tx1"/>
                </a:solidFill>
                <a:latin typeface="BentonSans" panose="02000503000000020004" pitchFamily="2" charset="0"/>
              </a:rPr>
              <a:t>XYZ ownership</a:t>
            </a:r>
          </a:p>
        </c:rich>
      </c:tx>
      <c:layout>
        <c:manualLayout>
          <c:xMode val="edge"/>
          <c:yMode val="edge"/>
          <c:x val="0.37192476685187997"/>
          <c:y val="7.0012890824911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BentonSans" panose="02000503000000020004" pitchFamily="2" charset="0"/>
              <a:ea typeface="+mn-ea"/>
              <a:cs typeface="+mn-cs"/>
            </a:defRPr>
          </a:pPr>
          <a:endParaRPr lang="en-US"/>
        </a:p>
      </c:txPr>
    </c:title>
    <c:autoTitleDeleted val="0"/>
    <c:plotArea>
      <c:layout>
        <c:manualLayout>
          <c:layoutTarget val="inner"/>
          <c:xMode val="edge"/>
          <c:yMode val="edge"/>
          <c:x val="0.25160952927539898"/>
          <c:y val="0.16104925005658299"/>
          <c:w val="0.51745513402100995"/>
          <c:h val="0.83895074994341701"/>
        </c:manualLayout>
      </c:layout>
      <c:barChart>
        <c:barDir val="bar"/>
        <c:grouping val="clustered"/>
        <c:varyColors val="0"/>
        <c:ser>
          <c:idx val="0"/>
          <c:order val="0"/>
          <c:tx>
            <c:strRef>
              <c:f>Sheet1!$B$1</c:f>
              <c:strCache>
                <c:ptCount val="1"/>
                <c:pt idx="0">
                  <c:v>Currently own</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accent4"/>
                    </a:solidFill>
                    <a:latin typeface="BentonSans" panose="02000503000000020004"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Item A</c:v>
                </c:pt>
                <c:pt idx="1">
                  <c:v>Item B</c:v>
                </c:pt>
                <c:pt idx="2">
                  <c:v>Item C</c:v>
                </c:pt>
                <c:pt idx="3">
                  <c:v>Item D</c:v>
                </c:pt>
                <c:pt idx="4">
                  <c:v>Item E</c:v>
                </c:pt>
                <c:pt idx="5">
                  <c:v>Item F</c:v>
                </c:pt>
                <c:pt idx="6">
                  <c:v>Item G</c:v>
                </c:pt>
              </c:strCache>
            </c:strRef>
          </c:cat>
          <c:val>
            <c:numRef>
              <c:f>Sheet1!$B$2:$B$8</c:f>
              <c:numCache>
                <c:formatCode>0%</c:formatCode>
                <c:ptCount val="7"/>
                <c:pt idx="0">
                  <c:v>0.50800000000000001</c:v>
                </c:pt>
                <c:pt idx="1">
                  <c:v>0.41599999999999998</c:v>
                </c:pt>
                <c:pt idx="2">
                  <c:v>0.38900000000000001</c:v>
                </c:pt>
                <c:pt idx="3">
                  <c:v>0.35199999999999998</c:v>
                </c:pt>
                <c:pt idx="4">
                  <c:v>0.34300000000000003</c:v>
                </c:pt>
                <c:pt idx="5">
                  <c:v>0.29299999999999998</c:v>
                </c:pt>
                <c:pt idx="6">
                  <c:v>0.247</c:v>
                </c:pt>
              </c:numCache>
            </c:numRef>
          </c:val>
          <c:extLst>
            <c:ext xmlns:c16="http://schemas.microsoft.com/office/drawing/2014/chart" uri="{C3380CC4-5D6E-409C-BE32-E72D297353CC}">
              <c16:uniqueId val="{00000000-0E6D-B645-8025-49BDE47DA019}"/>
            </c:ext>
          </c:extLst>
        </c:ser>
        <c:ser>
          <c:idx val="1"/>
          <c:order val="1"/>
          <c:tx>
            <c:strRef>
              <c:f>Sheet1!$C$1</c:f>
              <c:strCache>
                <c:ptCount val="1"/>
                <c:pt idx="0">
                  <c:v>Interested in purchasing</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accent1"/>
                    </a:solidFill>
                    <a:latin typeface="BentonSans" panose="02000503000000020004"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Item A</c:v>
                </c:pt>
                <c:pt idx="1">
                  <c:v>Item B</c:v>
                </c:pt>
                <c:pt idx="2">
                  <c:v>Item C</c:v>
                </c:pt>
                <c:pt idx="3">
                  <c:v>Item D</c:v>
                </c:pt>
                <c:pt idx="4">
                  <c:v>Item E</c:v>
                </c:pt>
                <c:pt idx="5">
                  <c:v>Item F</c:v>
                </c:pt>
                <c:pt idx="6">
                  <c:v>Item G</c:v>
                </c:pt>
              </c:strCache>
            </c:strRef>
          </c:cat>
          <c:val>
            <c:numRef>
              <c:f>Sheet1!$C$2:$C$8</c:f>
              <c:numCache>
                <c:formatCode>0%</c:formatCode>
                <c:ptCount val="7"/>
                <c:pt idx="0">
                  <c:v>0.433</c:v>
                </c:pt>
                <c:pt idx="1">
                  <c:v>0.58899999999999997</c:v>
                </c:pt>
                <c:pt idx="2">
                  <c:v>0.52100000000000002</c:v>
                </c:pt>
                <c:pt idx="3">
                  <c:v>0.44500000000000001</c:v>
                </c:pt>
                <c:pt idx="4">
                  <c:v>0.52800000000000002</c:v>
                </c:pt>
                <c:pt idx="5">
                  <c:v>0.54100000000000004</c:v>
                </c:pt>
                <c:pt idx="6">
                  <c:v>0.36899999999999999</c:v>
                </c:pt>
              </c:numCache>
            </c:numRef>
          </c:val>
          <c:extLst>
            <c:ext xmlns:c16="http://schemas.microsoft.com/office/drawing/2014/chart" uri="{C3380CC4-5D6E-409C-BE32-E72D297353CC}">
              <c16:uniqueId val="{00000000-854A-5F4A-B01F-84AEB456DC52}"/>
            </c:ext>
          </c:extLst>
        </c:ser>
        <c:dLbls>
          <c:dLblPos val="outEnd"/>
          <c:showLegendKey val="0"/>
          <c:showVal val="1"/>
          <c:showCatName val="0"/>
          <c:showSerName val="0"/>
          <c:showPercent val="0"/>
          <c:showBubbleSize val="0"/>
        </c:dLbls>
        <c:gapWidth val="80"/>
        <c:axId val="2125590880"/>
        <c:axId val="2125594256"/>
      </c:barChart>
      <c:catAx>
        <c:axId val="212559088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BentonSans" panose="02000503000000020004" pitchFamily="2" charset="0"/>
                <a:ea typeface="+mn-ea"/>
                <a:cs typeface="+mn-cs"/>
              </a:defRPr>
            </a:pPr>
            <a:endParaRPr lang="en-US"/>
          </a:p>
        </c:txPr>
        <c:crossAx val="2125594256"/>
        <c:crosses val="autoZero"/>
        <c:auto val="1"/>
        <c:lblAlgn val="ctr"/>
        <c:lblOffset val="100"/>
        <c:noMultiLvlLbl val="0"/>
      </c:catAx>
      <c:valAx>
        <c:axId val="2125594256"/>
        <c:scaling>
          <c:orientation val="minMax"/>
          <c:max val="0.65"/>
          <c:min val="0"/>
        </c:scaling>
        <c:delete val="1"/>
        <c:axPos val="t"/>
        <c:numFmt formatCode="0%" sourceLinked="1"/>
        <c:majorTickMark val="out"/>
        <c:minorTickMark val="none"/>
        <c:tickLblPos val="nextTo"/>
        <c:crossAx val="2125590880"/>
        <c:crosses val="autoZero"/>
        <c:crossBetween val="between"/>
      </c:valAx>
      <c:spPr>
        <a:noFill/>
        <a:ln>
          <a:noFill/>
        </a:ln>
        <a:effectLst/>
      </c:spPr>
    </c:plotArea>
    <c:legend>
      <c:legendPos val="b"/>
      <c:layout>
        <c:manualLayout>
          <c:xMode val="edge"/>
          <c:yMode val="edge"/>
          <c:x val="0.80445880915013301"/>
          <c:y val="9.18605267260275E-2"/>
          <c:w val="0.14779263887660599"/>
          <c:h val="0.1523252028337150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BentonSans" panose="02000503000000020004"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n-US"/>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BentonSans" panose="02000503000000020004" pitchFamily="2" charset="0"/>
                <a:ea typeface="+mn-ea"/>
                <a:cs typeface="+mn-cs"/>
              </a:defRPr>
            </a:pPr>
            <a:r>
              <a:rPr lang="en-US" sz="1400" b="0" dirty="0">
                <a:solidFill>
                  <a:schemeClr val="tx1"/>
                </a:solidFill>
                <a:latin typeface="BentonSans" panose="02000503000000020004" pitchFamily="2" charset="0"/>
              </a:rPr>
              <a:t>Does</a:t>
            </a:r>
            <a:r>
              <a:rPr lang="en-US" sz="1400" b="0" baseline="0" dirty="0">
                <a:solidFill>
                  <a:schemeClr val="tx1"/>
                </a:solidFill>
                <a:latin typeface="BentonSans" panose="02000503000000020004" pitchFamily="2" charset="0"/>
              </a:rPr>
              <a:t> X do more harm than good?</a:t>
            </a:r>
            <a:endParaRPr lang="en-US" sz="1400" b="0" dirty="0">
              <a:solidFill>
                <a:schemeClr val="tx1"/>
              </a:solidFill>
              <a:latin typeface="BentonSans" panose="02000503000000020004" pitchFamily="2" charset="0"/>
            </a:endParaRPr>
          </a:p>
        </c:rich>
      </c:tx>
      <c:layout>
        <c:manualLayout>
          <c:xMode val="edge"/>
          <c:yMode val="edge"/>
          <c:x val="0.238254370494769"/>
          <c:y val="9.460308361432480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BentonSans" panose="02000503000000020004" pitchFamily="2" charset="0"/>
              <a:ea typeface="+mn-ea"/>
              <a:cs typeface="+mn-cs"/>
            </a:defRPr>
          </a:pPr>
          <a:endParaRPr lang="en-US"/>
        </a:p>
      </c:txPr>
    </c:title>
    <c:autoTitleDeleted val="0"/>
    <c:plotArea>
      <c:layout>
        <c:manualLayout>
          <c:layoutTarget val="inner"/>
          <c:xMode val="edge"/>
          <c:yMode val="edge"/>
          <c:x val="3.4442310257140597E-2"/>
          <c:y val="0.28076402535628903"/>
          <c:w val="0.96555773671056799"/>
          <c:h val="0.54842859068524497"/>
        </c:manualLayout>
      </c:layout>
      <c:barChart>
        <c:barDir val="bar"/>
        <c:grouping val="stacked"/>
        <c:varyColors val="0"/>
        <c:ser>
          <c:idx val="0"/>
          <c:order val="0"/>
          <c:tx>
            <c:strRef>
              <c:f>Sheet1!$B$1</c:f>
              <c:strCache>
                <c:ptCount val="1"/>
                <c:pt idx="0">
                  <c:v>Much more good than harm</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0%</c:formatCode>
                <c:ptCount val="1"/>
                <c:pt idx="0">
                  <c:v>0.5</c:v>
                </c:pt>
              </c:numCache>
            </c:numRef>
          </c:val>
          <c:extLst>
            <c:ext xmlns:c16="http://schemas.microsoft.com/office/drawing/2014/chart" uri="{C3380CC4-5D6E-409C-BE32-E72D297353CC}">
              <c16:uniqueId val="{00000000-317F-5248-ACD0-1B7B15995EF3}"/>
            </c:ext>
          </c:extLst>
        </c:ser>
        <c:ser>
          <c:idx val="1"/>
          <c:order val="1"/>
          <c:tx>
            <c:strRef>
              <c:f>Sheet1!$C$1</c:f>
              <c:strCache>
                <c:ptCount val="1"/>
                <c:pt idx="0">
                  <c:v>Somewhat more good than harm</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0%</c:formatCode>
                <c:ptCount val="1"/>
                <c:pt idx="0">
                  <c:v>0.318</c:v>
                </c:pt>
              </c:numCache>
            </c:numRef>
          </c:val>
          <c:extLst>
            <c:ext xmlns:c16="http://schemas.microsoft.com/office/drawing/2014/chart" uri="{C3380CC4-5D6E-409C-BE32-E72D297353CC}">
              <c16:uniqueId val="{00000001-317F-5248-ACD0-1B7B15995EF3}"/>
            </c:ext>
          </c:extLst>
        </c:ser>
        <c:ser>
          <c:idx val="2"/>
          <c:order val="2"/>
          <c:tx>
            <c:strRef>
              <c:f>Sheet1!$D$1</c:f>
              <c:strCache>
                <c:ptCount val="1"/>
                <c:pt idx="0">
                  <c:v>Equal parts harm and good</c:v>
                </c:pt>
              </c:strCache>
            </c:strRef>
          </c:tx>
          <c:spPr>
            <a:solidFill>
              <a:schemeClr val="accent3"/>
            </a:solidFill>
            <a:ln>
              <a:noFill/>
            </a:ln>
            <a:effectLst/>
          </c:spPr>
          <c:invertIfNegative val="0"/>
          <c:dLbls>
            <c:dLbl>
              <c:idx val="0"/>
              <c:layout>
                <c:manualLayout>
                  <c:x val="5.8422477234795897E-3"/>
                  <c:y val="1.69324015636418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1"/>
              <c:showPercent val="0"/>
              <c:showBubbleSize val="0"/>
              <c:separator>
</c:separator>
              <c:extLst>
                <c:ext xmlns:c15="http://schemas.microsoft.com/office/drawing/2012/chart" uri="{CE6537A1-D6FC-4f65-9D91-7224C49458BB}">
                  <c15:layout>
                    <c:manualLayout>
                      <c:w val="0.17330715947317901"/>
                      <c:h val="0.36221085953759302"/>
                    </c:manualLayout>
                  </c15:layout>
                </c:ext>
                <c:ext xmlns:c16="http://schemas.microsoft.com/office/drawing/2014/chart" uri="{C3380CC4-5D6E-409C-BE32-E72D297353CC}">
                  <c16:uniqueId val="{00000002-317F-5248-ACD0-1B7B15995EF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95959"/>
                    </a:solidFill>
                    <a:latin typeface="BentonSans" panose="02000503000000020004" pitchFamily="2" charset="0"/>
                    <a:ea typeface="+mn-ea"/>
                    <a:cs typeface="+mn-cs"/>
                  </a:defRPr>
                </a:pPr>
                <a:endParaRPr lang="en-US"/>
              </a:p>
            </c:txPr>
            <c:dLblPos val="ct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Sheet1!$D$2</c:f>
              <c:numCache>
                <c:formatCode>0%</c:formatCode>
                <c:ptCount val="1"/>
                <c:pt idx="0">
                  <c:v>0.14799999999999999</c:v>
                </c:pt>
              </c:numCache>
            </c:numRef>
          </c:val>
          <c:extLst>
            <c:ext xmlns:c16="http://schemas.microsoft.com/office/drawing/2014/chart" uri="{C3380CC4-5D6E-409C-BE32-E72D297353CC}">
              <c16:uniqueId val="{00000003-317F-5248-ACD0-1B7B15995EF3}"/>
            </c:ext>
          </c:extLst>
        </c:ser>
        <c:ser>
          <c:idx val="3"/>
          <c:order val="3"/>
          <c:tx>
            <c:strRef>
              <c:f>Sheet1!$E$1</c:f>
              <c:strCache>
                <c:ptCount val="1"/>
                <c:pt idx="0">
                  <c:v>Somewhat more harm than good</c:v>
                </c:pt>
              </c:strCache>
            </c:strRef>
          </c:tx>
          <c:spPr>
            <a:solidFill>
              <a:schemeClr val="accent4"/>
            </a:solidFill>
            <a:ln>
              <a:noFill/>
            </a:ln>
            <a:effectLst/>
          </c:spPr>
          <c:invertIfNegative val="0"/>
          <c:dLbls>
            <c:delete val="1"/>
          </c:dLbls>
          <c:cat>
            <c:numRef>
              <c:f>Sheet1!$A$2</c:f>
              <c:numCache>
                <c:formatCode>General</c:formatCode>
                <c:ptCount val="1"/>
              </c:numCache>
            </c:numRef>
          </c:cat>
          <c:val>
            <c:numRef>
              <c:f>Sheet1!$E$2</c:f>
              <c:numCache>
                <c:formatCode>0%</c:formatCode>
                <c:ptCount val="1"/>
                <c:pt idx="0">
                  <c:v>2.1999999999999999E-2</c:v>
                </c:pt>
              </c:numCache>
            </c:numRef>
          </c:val>
          <c:extLst>
            <c:ext xmlns:c16="http://schemas.microsoft.com/office/drawing/2014/chart" uri="{C3380CC4-5D6E-409C-BE32-E72D297353CC}">
              <c16:uniqueId val="{00000004-317F-5248-ACD0-1B7B15995EF3}"/>
            </c:ext>
          </c:extLst>
        </c:ser>
        <c:ser>
          <c:idx val="4"/>
          <c:order val="4"/>
          <c:tx>
            <c:strRef>
              <c:f>Sheet1!$F$1</c:f>
              <c:strCache>
                <c:ptCount val="1"/>
                <c:pt idx="0">
                  <c:v>Much more harm than good</c:v>
                </c:pt>
              </c:strCache>
            </c:strRef>
          </c:tx>
          <c:spPr>
            <a:solidFill>
              <a:schemeClr val="accent5"/>
            </a:solidFill>
            <a:ln>
              <a:noFill/>
            </a:ln>
            <a:effectLst/>
          </c:spPr>
          <c:invertIfNegative val="0"/>
          <c:dLbls>
            <c:delete val="1"/>
          </c:dLbls>
          <c:cat>
            <c:numRef>
              <c:f>Sheet1!$A$2</c:f>
              <c:numCache>
                <c:formatCode>General</c:formatCode>
                <c:ptCount val="1"/>
              </c:numCache>
            </c:numRef>
          </c:cat>
          <c:val>
            <c:numRef>
              <c:f>Sheet1!$F$2</c:f>
              <c:numCache>
                <c:formatCode>0%</c:formatCode>
                <c:ptCount val="1"/>
                <c:pt idx="0">
                  <c:v>1.2E-2</c:v>
                </c:pt>
              </c:numCache>
            </c:numRef>
          </c:val>
          <c:extLst>
            <c:ext xmlns:c16="http://schemas.microsoft.com/office/drawing/2014/chart" uri="{C3380CC4-5D6E-409C-BE32-E72D297353CC}">
              <c16:uniqueId val="{00000005-317F-5248-ACD0-1B7B15995EF3}"/>
            </c:ext>
          </c:extLst>
        </c:ser>
        <c:dLbls>
          <c:dLblPos val="ctr"/>
          <c:showLegendKey val="0"/>
          <c:showVal val="1"/>
          <c:showCatName val="0"/>
          <c:showSerName val="0"/>
          <c:showPercent val="0"/>
          <c:showBubbleSize val="0"/>
        </c:dLbls>
        <c:gapWidth val="50"/>
        <c:overlap val="100"/>
        <c:axId val="2137548928"/>
        <c:axId val="2137551776"/>
      </c:barChart>
      <c:catAx>
        <c:axId val="2137548928"/>
        <c:scaling>
          <c:orientation val="minMax"/>
        </c:scaling>
        <c:delete val="1"/>
        <c:axPos val="l"/>
        <c:numFmt formatCode="General" sourceLinked="1"/>
        <c:majorTickMark val="none"/>
        <c:minorTickMark val="none"/>
        <c:tickLblPos val="nextTo"/>
        <c:crossAx val="2137551776"/>
        <c:crosses val="autoZero"/>
        <c:auto val="1"/>
        <c:lblAlgn val="ctr"/>
        <c:lblOffset val="100"/>
        <c:noMultiLvlLbl val="0"/>
      </c:catAx>
      <c:valAx>
        <c:axId val="2137551776"/>
        <c:scaling>
          <c:orientation val="minMax"/>
        </c:scaling>
        <c:delete val="1"/>
        <c:axPos val="b"/>
        <c:numFmt formatCode="0%" sourceLinked="1"/>
        <c:majorTickMark val="none"/>
        <c:minorTickMark val="none"/>
        <c:tickLblPos val="nextTo"/>
        <c:crossAx val="21375489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655946443288201"/>
          <c:y val="5.3835338561738201E-2"/>
          <c:w val="0.38213998249124798"/>
          <c:h val="0.892329322876524"/>
        </c:manualLayout>
      </c:layout>
      <c:radarChart>
        <c:radarStyle val="marker"/>
        <c:varyColors val="0"/>
        <c:ser>
          <c:idx val="0"/>
          <c:order val="0"/>
          <c:tx>
            <c:strRef>
              <c:f>Sheet1!$B$1</c:f>
              <c:strCache>
                <c:ptCount val="1"/>
                <c:pt idx="0">
                  <c:v>Company A</c:v>
                </c:pt>
              </c:strCache>
            </c:strRef>
          </c:tx>
          <c:spPr>
            <a:ln w="28575" cap="rnd">
              <a:solidFill>
                <a:schemeClr val="accent2">
                  <a:alpha val="52000"/>
                </a:schemeClr>
              </a:solidFill>
              <a:round/>
            </a:ln>
            <a:effectLst/>
          </c:spPr>
          <c:marker>
            <c:symbol val="none"/>
          </c:marker>
          <c:cat>
            <c:strRef>
              <c:f>Sheet1!$A$2:$A$6</c:f>
              <c:strCache>
                <c:ptCount val="5"/>
                <c:pt idx="0">
                  <c:v>Empowering</c:v>
                </c:pt>
                <c:pt idx="1">
                  <c:v>Trustworthy</c:v>
                </c:pt>
                <c:pt idx="2">
                  <c:v>Easy to use</c:v>
                </c:pt>
                <c:pt idx="3">
                  <c:v>Reliable</c:v>
                </c:pt>
                <c:pt idx="4">
                  <c:v>Innovative</c:v>
                </c:pt>
              </c:strCache>
            </c:strRef>
          </c:cat>
          <c:val>
            <c:numRef>
              <c:f>Sheet1!$B$2:$B$6</c:f>
              <c:numCache>
                <c:formatCode>0%</c:formatCode>
                <c:ptCount val="5"/>
                <c:pt idx="0">
                  <c:v>0.41</c:v>
                </c:pt>
                <c:pt idx="1">
                  <c:v>0.59</c:v>
                </c:pt>
                <c:pt idx="2">
                  <c:v>0.66</c:v>
                </c:pt>
                <c:pt idx="3">
                  <c:v>0.61</c:v>
                </c:pt>
                <c:pt idx="4">
                  <c:v>0.39</c:v>
                </c:pt>
              </c:numCache>
            </c:numRef>
          </c:val>
          <c:extLst>
            <c:ext xmlns:c16="http://schemas.microsoft.com/office/drawing/2014/chart" uri="{C3380CC4-5D6E-409C-BE32-E72D297353CC}">
              <c16:uniqueId val="{00000000-6B46-EB45-8489-19B6F1AAE2B3}"/>
            </c:ext>
          </c:extLst>
        </c:ser>
        <c:ser>
          <c:idx val="1"/>
          <c:order val="1"/>
          <c:tx>
            <c:strRef>
              <c:f>Sheet1!$C$1</c:f>
              <c:strCache>
                <c:ptCount val="1"/>
                <c:pt idx="0">
                  <c:v>Company Y</c:v>
                </c:pt>
              </c:strCache>
            </c:strRef>
          </c:tx>
          <c:spPr>
            <a:ln w="28575" cap="rnd">
              <a:solidFill>
                <a:schemeClr val="accent5">
                  <a:alpha val="66000"/>
                </a:schemeClr>
              </a:solidFill>
              <a:round/>
            </a:ln>
            <a:effectLst/>
          </c:spPr>
          <c:marker>
            <c:symbol val="none"/>
          </c:marker>
          <c:cat>
            <c:strRef>
              <c:f>Sheet1!$A$2:$A$6</c:f>
              <c:strCache>
                <c:ptCount val="5"/>
                <c:pt idx="0">
                  <c:v>Empowering</c:v>
                </c:pt>
                <c:pt idx="1">
                  <c:v>Trustworthy</c:v>
                </c:pt>
                <c:pt idx="2">
                  <c:v>Easy to use</c:v>
                </c:pt>
                <c:pt idx="3">
                  <c:v>Reliable</c:v>
                </c:pt>
                <c:pt idx="4">
                  <c:v>Innovative</c:v>
                </c:pt>
              </c:strCache>
            </c:strRef>
          </c:cat>
          <c:val>
            <c:numRef>
              <c:f>Sheet1!$C$2:$C$6</c:f>
              <c:numCache>
                <c:formatCode>0%</c:formatCode>
                <c:ptCount val="5"/>
                <c:pt idx="0">
                  <c:v>0.26</c:v>
                </c:pt>
                <c:pt idx="1">
                  <c:v>0.4</c:v>
                </c:pt>
                <c:pt idx="2">
                  <c:v>0.54600000000000004</c:v>
                </c:pt>
                <c:pt idx="3">
                  <c:v>0.41</c:v>
                </c:pt>
                <c:pt idx="4">
                  <c:v>0.3</c:v>
                </c:pt>
              </c:numCache>
            </c:numRef>
          </c:val>
          <c:extLst>
            <c:ext xmlns:c16="http://schemas.microsoft.com/office/drawing/2014/chart" uri="{C3380CC4-5D6E-409C-BE32-E72D297353CC}">
              <c16:uniqueId val="{00000001-6B46-EB45-8489-19B6F1AAE2B3}"/>
            </c:ext>
          </c:extLst>
        </c:ser>
        <c:ser>
          <c:idx val="2"/>
          <c:order val="2"/>
          <c:tx>
            <c:strRef>
              <c:f>Sheet1!$D$1</c:f>
              <c:strCache>
                <c:ptCount val="1"/>
                <c:pt idx="0">
                  <c:v>Company G</c:v>
                </c:pt>
              </c:strCache>
            </c:strRef>
          </c:tx>
          <c:spPr>
            <a:ln w="28575" cap="rnd">
              <a:solidFill>
                <a:schemeClr val="accent4">
                  <a:lumMod val="60000"/>
                  <a:lumOff val="40000"/>
                  <a:alpha val="75000"/>
                </a:schemeClr>
              </a:solidFill>
              <a:round/>
            </a:ln>
            <a:effectLst/>
          </c:spPr>
          <c:marker>
            <c:symbol val="none"/>
          </c:marker>
          <c:cat>
            <c:strRef>
              <c:f>Sheet1!$A$2:$A$6</c:f>
              <c:strCache>
                <c:ptCount val="5"/>
                <c:pt idx="0">
                  <c:v>Empowering</c:v>
                </c:pt>
                <c:pt idx="1">
                  <c:v>Trustworthy</c:v>
                </c:pt>
                <c:pt idx="2">
                  <c:v>Easy to use</c:v>
                </c:pt>
                <c:pt idx="3">
                  <c:v>Reliable</c:v>
                </c:pt>
                <c:pt idx="4">
                  <c:v>Innovative</c:v>
                </c:pt>
              </c:strCache>
            </c:strRef>
          </c:cat>
          <c:val>
            <c:numRef>
              <c:f>Sheet1!$D$2:$D$6</c:f>
              <c:numCache>
                <c:formatCode>0%</c:formatCode>
                <c:ptCount val="5"/>
                <c:pt idx="0">
                  <c:v>0.18</c:v>
                </c:pt>
                <c:pt idx="1">
                  <c:v>0.19</c:v>
                </c:pt>
                <c:pt idx="2">
                  <c:v>0.47</c:v>
                </c:pt>
                <c:pt idx="3">
                  <c:v>0.23</c:v>
                </c:pt>
                <c:pt idx="4">
                  <c:v>0.2</c:v>
                </c:pt>
              </c:numCache>
            </c:numRef>
          </c:val>
          <c:extLst>
            <c:ext xmlns:c16="http://schemas.microsoft.com/office/drawing/2014/chart" uri="{C3380CC4-5D6E-409C-BE32-E72D297353CC}">
              <c16:uniqueId val="{00000002-6B46-EB45-8489-19B6F1AAE2B3}"/>
            </c:ext>
          </c:extLst>
        </c:ser>
        <c:ser>
          <c:idx val="3"/>
          <c:order val="3"/>
          <c:tx>
            <c:strRef>
              <c:f>Sheet1!$E$1</c:f>
              <c:strCache>
                <c:ptCount val="1"/>
                <c:pt idx="0">
                  <c:v>Company W</c:v>
                </c:pt>
              </c:strCache>
            </c:strRef>
          </c:tx>
          <c:spPr>
            <a:ln w="28575" cap="rnd">
              <a:solidFill>
                <a:schemeClr val="accent3">
                  <a:lumMod val="40000"/>
                  <a:lumOff val="60000"/>
                  <a:alpha val="62000"/>
                </a:schemeClr>
              </a:solidFill>
              <a:round/>
            </a:ln>
            <a:effectLst/>
          </c:spPr>
          <c:marker>
            <c:symbol val="none"/>
          </c:marker>
          <c:cat>
            <c:strRef>
              <c:f>Sheet1!$A$2:$A$6</c:f>
              <c:strCache>
                <c:ptCount val="5"/>
                <c:pt idx="0">
                  <c:v>Empowering</c:v>
                </c:pt>
                <c:pt idx="1">
                  <c:v>Trustworthy</c:v>
                </c:pt>
                <c:pt idx="2">
                  <c:v>Easy to use</c:v>
                </c:pt>
                <c:pt idx="3">
                  <c:v>Reliable</c:v>
                </c:pt>
                <c:pt idx="4">
                  <c:v>Innovative</c:v>
                </c:pt>
              </c:strCache>
            </c:strRef>
          </c:cat>
          <c:val>
            <c:numRef>
              <c:f>Sheet1!$E$2:$E$6</c:f>
              <c:numCache>
                <c:formatCode>0%</c:formatCode>
                <c:ptCount val="5"/>
                <c:pt idx="0">
                  <c:v>0.4</c:v>
                </c:pt>
                <c:pt idx="1">
                  <c:v>0.46</c:v>
                </c:pt>
                <c:pt idx="2">
                  <c:v>0.39750000000000002</c:v>
                </c:pt>
                <c:pt idx="3">
                  <c:v>0.46</c:v>
                </c:pt>
                <c:pt idx="4">
                  <c:v>0.41</c:v>
                </c:pt>
              </c:numCache>
            </c:numRef>
          </c:val>
          <c:extLst>
            <c:ext xmlns:c16="http://schemas.microsoft.com/office/drawing/2014/chart" uri="{C3380CC4-5D6E-409C-BE32-E72D297353CC}">
              <c16:uniqueId val="{00000003-6B46-EB45-8489-19B6F1AAE2B3}"/>
            </c:ext>
          </c:extLst>
        </c:ser>
        <c:ser>
          <c:idx val="4"/>
          <c:order val="4"/>
          <c:tx>
            <c:strRef>
              <c:f>Sheet1!$F$1</c:f>
              <c:strCache>
                <c:ptCount val="1"/>
                <c:pt idx="0">
                  <c:v>Company K</c:v>
                </c:pt>
              </c:strCache>
            </c:strRef>
          </c:tx>
          <c:spPr>
            <a:ln w="28575" cap="rnd">
              <a:solidFill>
                <a:srgbClr val="00B050">
                  <a:alpha val="63000"/>
                </a:srgbClr>
              </a:solidFill>
              <a:round/>
            </a:ln>
            <a:effectLst/>
          </c:spPr>
          <c:marker>
            <c:symbol val="none"/>
          </c:marker>
          <c:dPt>
            <c:idx val="2"/>
            <c:marker>
              <c:symbol val="none"/>
            </c:marker>
            <c:bubble3D val="0"/>
            <c:extLst>
              <c:ext xmlns:c16="http://schemas.microsoft.com/office/drawing/2014/chart" uri="{C3380CC4-5D6E-409C-BE32-E72D297353CC}">
                <c16:uniqueId val="{00000004-6B46-EB45-8489-19B6F1AAE2B3}"/>
              </c:ext>
            </c:extLst>
          </c:dPt>
          <c:cat>
            <c:strRef>
              <c:f>Sheet1!$A$2:$A$6</c:f>
              <c:strCache>
                <c:ptCount val="5"/>
                <c:pt idx="0">
                  <c:v>Empowering</c:v>
                </c:pt>
                <c:pt idx="1">
                  <c:v>Trustworthy</c:v>
                </c:pt>
                <c:pt idx="2">
                  <c:v>Easy to use</c:v>
                </c:pt>
                <c:pt idx="3">
                  <c:v>Reliable</c:v>
                </c:pt>
                <c:pt idx="4">
                  <c:v>Innovative</c:v>
                </c:pt>
              </c:strCache>
            </c:strRef>
          </c:cat>
          <c:val>
            <c:numRef>
              <c:f>Sheet1!$F$2:$F$6</c:f>
              <c:numCache>
                <c:formatCode>0%</c:formatCode>
                <c:ptCount val="5"/>
                <c:pt idx="0">
                  <c:v>0.28999999999999998</c:v>
                </c:pt>
                <c:pt idx="1">
                  <c:v>0.42</c:v>
                </c:pt>
                <c:pt idx="2">
                  <c:v>0.4</c:v>
                </c:pt>
                <c:pt idx="3">
                  <c:v>0.43</c:v>
                </c:pt>
                <c:pt idx="4">
                  <c:v>0.43</c:v>
                </c:pt>
              </c:numCache>
            </c:numRef>
          </c:val>
          <c:extLst>
            <c:ext xmlns:c16="http://schemas.microsoft.com/office/drawing/2014/chart" uri="{C3380CC4-5D6E-409C-BE32-E72D297353CC}">
              <c16:uniqueId val="{00000005-6B46-EB45-8489-19B6F1AAE2B3}"/>
            </c:ext>
          </c:extLst>
        </c:ser>
        <c:ser>
          <c:idx val="5"/>
          <c:order val="5"/>
          <c:tx>
            <c:strRef>
              <c:f>Sheet1!$G$1</c:f>
              <c:strCache>
                <c:ptCount val="1"/>
                <c:pt idx="0">
                  <c:v>Company Z</c:v>
                </c:pt>
              </c:strCache>
            </c:strRef>
          </c:tx>
          <c:spPr>
            <a:ln w="28575" cap="rnd">
              <a:solidFill>
                <a:srgbClr val="059EDA">
                  <a:alpha val="80000"/>
                </a:srgbClr>
              </a:solidFill>
              <a:round/>
            </a:ln>
            <a:effectLst/>
          </c:spPr>
          <c:marker>
            <c:symbol val="none"/>
          </c:marker>
          <c:cat>
            <c:strRef>
              <c:f>Sheet1!$A$2:$A$6</c:f>
              <c:strCache>
                <c:ptCount val="5"/>
                <c:pt idx="0">
                  <c:v>Empowering</c:v>
                </c:pt>
                <c:pt idx="1">
                  <c:v>Trustworthy</c:v>
                </c:pt>
                <c:pt idx="2">
                  <c:v>Easy to use</c:v>
                </c:pt>
                <c:pt idx="3">
                  <c:v>Reliable</c:v>
                </c:pt>
                <c:pt idx="4">
                  <c:v>Innovative</c:v>
                </c:pt>
              </c:strCache>
            </c:strRef>
          </c:cat>
          <c:val>
            <c:numRef>
              <c:f>Sheet1!$G$2:$G$6</c:f>
              <c:numCache>
                <c:formatCode>0%</c:formatCode>
                <c:ptCount val="5"/>
                <c:pt idx="0">
                  <c:v>0.32</c:v>
                </c:pt>
                <c:pt idx="1">
                  <c:v>0.44</c:v>
                </c:pt>
                <c:pt idx="2">
                  <c:v>0.44</c:v>
                </c:pt>
                <c:pt idx="3">
                  <c:v>0.39</c:v>
                </c:pt>
                <c:pt idx="4">
                  <c:v>0.38</c:v>
                </c:pt>
              </c:numCache>
            </c:numRef>
          </c:val>
          <c:extLst>
            <c:ext xmlns:c16="http://schemas.microsoft.com/office/drawing/2014/chart" uri="{C3380CC4-5D6E-409C-BE32-E72D297353CC}">
              <c16:uniqueId val="{00000006-6B46-EB45-8489-19B6F1AAE2B3}"/>
            </c:ext>
          </c:extLst>
        </c:ser>
        <c:dLbls>
          <c:showLegendKey val="0"/>
          <c:showVal val="0"/>
          <c:showCatName val="0"/>
          <c:showSerName val="0"/>
          <c:showPercent val="0"/>
          <c:showBubbleSize val="0"/>
        </c:dLbls>
        <c:axId val="2129862848"/>
        <c:axId val="2129866176"/>
      </c:radarChart>
      <c:catAx>
        <c:axId val="2129862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BentonSans" panose="02000503000000020004" pitchFamily="2" charset="0"/>
                <a:ea typeface="+mn-ea"/>
                <a:cs typeface="+mn-cs"/>
              </a:defRPr>
            </a:pPr>
            <a:endParaRPr lang="en-US"/>
          </a:p>
        </c:txPr>
        <c:crossAx val="2129866176"/>
        <c:crosses val="autoZero"/>
        <c:auto val="1"/>
        <c:lblAlgn val="ctr"/>
        <c:lblOffset val="100"/>
        <c:noMultiLvlLbl val="0"/>
      </c:catAx>
      <c:valAx>
        <c:axId val="212986617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solidFill>
                <a:latin typeface="BentonSans" panose="02000503000000020004" pitchFamily="2" charset="0"/>
                <a:ea typeface="+mn-ea"/>
                <a:cs typeface="+mn-cs"/>
              </a:defRPr>
            </a:pPr>
            <a:endParaRPr lang="en-US"/>
          </a:p>
        </c:txPr>
        <c:crossAx val="2129862848"/>
        <c:crosses val="autoZero"/>
        <c:crossBetween val="between"/>
      </c:valAx>
      <c:spPr>
        <a:noFill/>
        <a:ln>
          <a:noFill/>
        </a:ln>
        <a:effectLst/>
      </c:spPr>
    </c:plotArea>
    <c:legend>
      <c:legendPos val="r"/>
      <c:layout>
        <c:manualLayout>
          <c:xMode val="edge"/>
          <c:yMode val="edge"/>
          <c:x val="7.0669345079362497E-2"/>
          <c:y val="0.44364480954197799"/>
          <c:w val="8.2434130172331796E-2"/>
          <c:h val="0.2131125646061249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BentonSans" panose="02000503000000020004"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DETRACTOR</c:v>
                </c:pt>
              </c:strCache>
            </c:strRef>
          </c:tx>
          <c:spPr>
            <a:solidFill>
              <a:schemeClr val="accent3">
                <a:lumMod val="50000"/>
              </a:schemeClr>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Fake</c:v>
                </c:pt>
                <c:pt idx="1">
                  <c:v>LoremIPSUM</c:v>
                </c:pt>
                <c:pt idx="2">
                  <c:v>Lorem Ipsum</c:v>
                </c:pt>
                <c:pt idx="3">
                  <c:v>Logo Name</c:v>
                </c:pt>
                <c:pt idx="4">
                  <c:v>H Company</c:v>
                </c:pt>
                <c:pt idx="5">
                  <c:v>Logo Text Here</c:v>
                </c:pt>
                <c:pt idx="6">
                  <c:v>Green Lorem Ipsum</c:v>
                </c:pt>
                <c:pt idx="7">
                  <c:v>Meeple</c:v>
                </c:pt>
              </c:strCache>
            </c:strRef>
          </c:cat>
          <c:val>
            <c:numRef>
              <c:f>Sheet1!$B$2:$B$9</c:f>
              <c:numCache>
                <c:formatCode>0%</c:formatCode>
                <c:ptCount val="8"/>
                <c:pt idx="0">
                  <c:v>0.3</c:v>
                </c:pt>
                <c:pt idx="1">
                  <c:v>0.3</c:v>
                </c:pt>
                <c:pt idx="2">
                  <c:v>0.33</c:v>
                </c:pt>
                <c:pt idx="3">
                  <c:v>0.3</c:v>
                </c:pt>
                <c:pt idx="4">
                  <c:v>0.3</c:v>
                </c:pt>
                <c:pt idx="5">
                  <c:v>0.3</c:v>
                </c:pt>
                <c:pt idx="6">
                  <c:v>0.3</c:v>
                </c:pt>
                <c:pt idx="7">
                  <c:v>0.3</c:v>
                </c:pt>
              </c:numCache>
            </c:numRef>
          </c:val>
          <c:extLst>
            <c:ext xmlns:c16="http://schemas.microsoft.com/office/drawing/2014/chart" uri="{C3380CC4-5D6E-409C-BE32-E72D297353CC}">
              <c16:uniqueId val="{00000000-5514-C34D-8031-4E09F1C76E54}"/>
            </c:ext>
          </c:extLst>
        </c:ser>
        <c:ser>
          <c:idx val="1"/>
          <c:order val="1"/>
          <c:tx>
            <c:strRef>
              <c:f>Sheet1!$C$1</c:f>
              <c:strCache>
                <c:ptCount val="1"/>
                <c:pt idx="0">
                  <c:v>PASSIVE</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Fake</c:v>
                </c:pt>
                <c:pt idx="1">
                  <c:v>LoremIPSUM</c:v>
                </c:pt>
                <c:pt idx="2">
                  <c:v>Lorem Ipsum</c:v>
                </c:pt>
                <c:pt idx="3">
                  <c:v>Logo Name</c:v>
                </c:pt>
                <c:pt idx="4">
                  <c:v>H Company</c:v>
                </c:pt>
                <c:pt idx="5">
                  <c:v>Logo Text Here</c:v>
                </c:pt>
                <c:pt idx="6">
                  <c:v>Green Lorem Ipsum</c:v>
                </c:pt>
                <c:pt idx="7">
                  <c:v>Meeple</c:v>
                </c:pt>
              </c:strCache>
            </c:strRef>
          </c:cat>
          <c:val>
            <c:numRef>
              <c:f>Sheet1!$C$2:$C$9</c:f>
              <c:numCache>
                <c:formatCode>0%</c:formatCode>
                <c:ptCount val="8"/>
                <c:pt idx="0">
                  <c:v>0.3</c:v>
                </c:pt>
                <c:pt idx="1">
                  <c:v>0.3</c:v>
                </c:pt>
                <c:pt idx="2">
                  <c:v>0.42</c:v>
                </c:pt>
                <c:pt idx="3">
                  <c:v>0.3</c:v>
                </c:pt>
                <c:pt idx="4">
                  <c:v>0.3</c:v>
                </c:pt>
                <c:pt idx="5">
                  <c:v>0.3</c:v>
                </c:pt>
                <c:pt idx="6">
                  <c:v>0.34</c:v>
                </c:pt>
                <c:pt idx="7">
                  <c:v>0.33</c:v>
                </c:pt>
              </c:numCache>
            </c:numRef>
          </c:val>
          <c:extLst>
            <c:ext xmlns:c16="http://schemas.microsoft.com/office/drawing/2014/chart" uri="{C3380CC4-5D6E-409C-BE32-E72D297353CC}">
              <c16:uniqueId val="{00000001-5514-C34D-8031-4E09F1C76E54}"/>
            </c:ext>
          </c:extLst>
        </c:ser>
        <c:ser>
          <c:idx val="2"/>
          <c:order val="2"/>
          <c:tx>
            <c:strRef>
              <c:f>Sheet1!$D$1</c:f>
              <c:strCache>
                <c:ptCount val="1"/>
                <c:pt idx="0">
                  <c:v>PROMOTER</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Fake</c:v>
                </c:pt>
                <c:pt idx="1">
                  <c:v>LoremIPSUM</c:v>
                </c:pt>
                <c:pt idx="2">
                  <c:v>Lorem Ipsum</c:v>
                </c:pt>
                <c:pt idx="3">
                  <c:v>Logo Name</c:v>
                </c:pt>
                <c:pt idx="4">
                  <c:v>H Company</c:v>
                </c:pt>
                <c:pt idx="5">
                  <c:v>Logo Text Here</c:v>
                </c:pt>
                <c:pt idx="6">
                  <c:v>Green Lorem Ipsum</c:v>
                </c:pt>
                <c:pt idx="7">
                  <c:v>Meeple</c:v>
                </c:pt>
              </c:strCache>
            </c:strRef>
          </c:cat>
          <c:val>
            <c:numRef>
              <c:f>Sheet1!$D$2:$D$9</c:f>
              <c:numCache>
                <c:formatCode>0%</c:formatCode>
                <c:ptCount val="8"/>
                <c:pt idx="0">
                  <c:v>0.4</c:v>
                </c:pt>
                <c:pt idx="1">
                  <c:v>0.4</c:v>
                </c:pt>
                <c:pt idx="2">
                  <c:v>0.25</c:v>
                </c:pt>
                <c:pt idx="3">
                  <c:v>0.4</c:v>
                </c:pt>
                <c:pt idx="4">
                  <c:v>0.4</c:v>
                </c:pt>
                <c:pt idx="5">
                  <c:v>0.4</c:v>
                </c:pt>
                <c:pt idx="6">
                  <c:v>0.36</c:v>
                </c:pt>
                <c:pt idx="7">
                  <c:v>0.37</c:v>
                </c:pt>
              </c:numCache>
            </c:numRef>
          </c:val>
          <c:extLst>
            <c:ext xmlns:c16="http://schemas.microsoft.com/office/drawing/2014/chart" uri="{C3380CC4-5D6E-409C-BE32-E72D297353CC}">
              <c16:uniqueId val="{00000002-5514-C34D-8031-4E09F1C76E54}"/>
            </c:ext>
          </c:extLst>
        </c:ser>
        <c:dLbls>
          <c:dLblPos val="ctr"/>
          <c:showLegendKey val="0"/>
          <c:showVal val="1"/>
          <c:showCatName val="0"/>
          <c:showSerName val="0"/>
          <c:showPercent val="0"/>
          <c:showBubbleSize val="0"/>
        </c:dLbls>
        <c:gapWidth val="150"/>
        <c:overlap val="100"/>
        <c:axId val="2136357248"/>
        <c:axId val="2136354144"/>
      </c:barChart>
      <c:catAx>
        <c:axId val="2136357248"/>
        <c:scaling>
          <c:orientation val="minMax"/>
        </c:scaling>
        <c:delete val="1"/>
        <c:axPos val="b"/>
        <c:numFmt formatCode="General" sourceLinked="1"/>
        <c:majorTickMark val="none"/>
        <c:minorTickMark val="none"/>
        <c:tickLblPos val="nextTo"/>
        <c:crossAx val="2136354144"/>
        <c:crosses val="autoZero"/>
        <c:auto val="1"/>
        <c:lblAlgn val="ctr"/>
        <c:lblOffset val="100"/>
        <c:noMultiLvlLbl val="0"/>
      </c:catAx>
      <c:valAx>
        <c:axId val="2136354144"/>
        <c:scaling>
          <c:orientation val="minMax"/>
        </c:scaling>
        <c:delete val="1"/>
        <c:axPos val="l"/>
        <c:numFmt formatCode="0%" sourceLinked="1"/>
        <c:majorTickMark val="none"/>
        <c:minorTickMark val="none"/>
        <c:tickLblPos val="nextTo"/>
        <c:crossAx val="21363572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bg1"/>
          </a:solidFill>
        </a:defRPr>
      </a:pPr>
      <a:endParaRPr lang="en-US"/>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742375222437503E-4"/>
          <c:y val="0"/>
          <c:w val="0.89610810656801532"/>
          <c:h val="0.91170887614931961"/>
        </c:manualLayout>
      </c:layout>
      <c:lineChart>
        <c:grouping val="standard"/>
        <c:varyColors val="0"/>
        <c:ser>
          <c:idx val="0"/>
          <c:order val="0"/>
          <c:tx>
            <c:strRef>
              <c:f>Tabelle1!$B$1</c:f>
              <c:strCache>
                <c:ptCount val="1"/>
                <c:pt idx="0">
                  <c:v>Univision</c:v>
                </c:pt>
              </c:strCache>
            </c:strRef>
          </c:tx>
          <c:spPr>
            <a:ln w="19050" cap="rnd" cmpd="sng" algn="ctr">
              <a:solidFill>
                <a:schemeClr val="accent1"/>
              </a:solidFill>
              <a:prstDash val="solid"/>
              <a:round/>
            </a:ln>
            <a:effectLst/>
          </c:spPr>
          <c:marker>
            <c:symbol val="circle"/>
            <c:size val="7"/>
            <c:spPr>
              <a:solidFill>
                <a:schemeClr val="accent1"/>
              </a:solidFill>
              <a:ln w="6350" cap="flat" cmpd="sng" algn="ctr">
                <a:solidFill>
                  <a:schemeClr val="accent1"/>
                </a:solidFill>
                <a:prstDash val="solid"/>
                <a:round/>
              </a:ln>
              <a:effectLst/>
            </c:spPr>
          </c:marker>
          <c:dPt>
            <c:idx val="0"/>
            <c:bubble3D val="0"/>
            <c:extLst>
              <c:ext xmlns:c16="http://schemas.microsoft.com/office/drawing/2014/chart" uri="{C3380CC4-5D6E-409C-BE32-E72D297353CC}">
                <c16:uniqueId val="{00000000-E58C-D446-B2EB-61877EEF2CB5}"/>
              </c:ext>
            </c:extLst>
          </c:dPt>
          <c:dPt>
            <c:idx val="1"/>
            <c:bubble3D val="0"/>
            <c:extLst>
              <c:ext xmlns:c16="http://schemas.microsoft.com/office/drawing/2014/chart" uri="{C3380CC4-5D6E-409C-BE32-E72D297353CC}">
                <c16:uniqueId val="{00000001-E58C-D446-B2EB-61877EEF2CB5}"/>
              </c:ext>
            </c:extLst>
          </c:dPt>
          <c:dPt>
            <c:idx val="2"/>
            <c:bubble3D val="0"/>
            <c:extLst>
              <c:ext xmlns:c16="http://schemas.microsoft.com/office/drawing/2014/chart" uri="{C3380CC4-5D6E-409C-BE32-E72D297353CC}">
                <c16:uniqueId val="{00000002-E58C-D446-B2EB-61877EEF2CB5}"/>
              </c:ext>
            </c:extLst>
          </c:dPt>
          <c:dPt>
            <c:idx val="3"/>
            <c:bubble3D val="0"/>
            <c:extLst>
              <c:ext xmlns:c16="http://schemas.microsoft.com/office/drawing/2014/chart" uri="{C3380CC4-5D6E-409C-BE32-E72D297353CC}">
                <c16:uniqueId val="{00000003-E58C-D446-B2EB-61877EEF2CB5}"/>
              </c:ext>
            </c:extLst>
          </c:dPt>
          <c:dPt>
            <c:idx val="4"/>
            <c:bubble3D val="0"/>
            <c:extLst>
              <c:ext xmlns:c16="http://schemas.microsoft.com/office/drawing/2014/chart" uri="{C3380CC4-5D6E-409C-BE32-E72D297353CC}">
                <c16:uniqueId val="{00000004-E58C-D446-B2EB-61877EEF2CB5}"/>
              </c:ext>
            </c:extLst>
          </c:dPt>
          <c:dLbls>
            <c:dLbl>
              <c:idx val="0"/>
              <c:dLblPos val="l"/>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58C-D446-B2EB-61877EEF2CB5}"/>
                </c:ext>
              </c:extLst>
            </c:dLbl>
            <c:dLbl>
              <c:idx val="4"/>
              <c:layout>
                <c:manualLayout>
                  <c:x val="-4.1782633573712582E-3"/>
                  <c:y val="-1.84123844928194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58C-D446-B2EB-61877EEF2CB5}"/>
                </c:ext>
              </c:extLst>
            </c:dLbl>
            <c:dLbl>
              <c:idx val="5"/>
              <c:layout>
                <c:manualLayout>
                  <c:x val="-1.990767922615401E-2"/>
                  <c:y val="2.921840759678592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58C-D446-B2EB-61877EEF2CB5}"/>
                </c:ext>
              </c:extLst>
            </c:dLbl>
            <c:dLbl>
              <c:idx val="6"/>
              <c:layout>
                <c:manualLayout>
                  <c:x val="-2.2119643584615385E-3"/>
                  <c:y val="-2.024308964086990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58C-D446-B2EB-61877EEF2CB5}"/>
                </c:ext>
              </c:extLst>
            </c:dLbl>
            <c:dLbl>
              <c:idx val="8"/>
              <c:layout>
                <c:manualLayout>
                  <c:x val="-1.1059821792307693E-3"/>
                  <c:y val="9.7838293715565208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58C-D446-B2EB-61877EEF2CB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1"/>
                    </a:solidFill>
                    <a:latin typeface="BentonSans" panose="02000503000000020004" pitchFamily="2"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noFill/>
                      <a:prstDash val="solid"/>
                      <a:round/>
                    </a:ln>
                    <a:effectLst/>
                  </c:spPr>
                </c15:leaderLines>
              </c:ext>
            </c:extLst>
          </c:dLbls>
          <c:cat>
            <c:strRef>
              <c:f>Tabelle1!$A$2:$A$6</c:f>
              <c:strCache>
                <c:ptCount val="5"/>
                <c:pt idx="0">
                  <c:v>September</c:v>
                </c:pt>
                <c:pt idx="1">
                  <c:v>October</c:v>
                </c:pt>
                <c:pt idx="2">
                  <c:v>November</c:v>
                </c:pt>
                <c:pt idx="3">
                  <c:v>December</c:v>
                </c:pt>
                <c:pt idx="4">
                  <c:v>January </c:v>
                </c:pt>
              </c:strCache>
            </c:strRef>
          </c:cat>
          <c:val>
            <c:numRef>
              <c:f>Tabelle1!$B$2:$B$6</c:f>
              <c:numCache>
                <c:formatCode>0</c:formatCode>
                <c:ptCount val="5"/>
                <c:pt idx="0">
                  <c:v>22</c:v>
                </c:pt>
                <c:pt idx="1">
                  <c:v>18</c:v>
                </c:pt>
                <c:pt idx="2">
                  <c:v>15</c:v>
                </c:pt>
                <c:pt idx="3">
                  <c:v>17</c:v>
                </c:pt>
                <c:pt idx="4">
                  <c:v>5</c:v>
                </c:pt>
              </c:numCache>
            </c:numRef>
          </c:val>
          <c:smooth val="0"/>
          <c:extLst>
            <c:ext xmlns:c16="http://schemas.microsoft.com/office/drawing/2014/chart" uri="{C3380CC4-5D6E-409C-BE32-E72D297353CC}">
              <c16:uniqueId val="{00000008-E58C-D446-B2EB-61877EEF2CB5}"/>
            </c:ext>
          </c:extLst>
        </c:ser>
        <c:ser>
          <c:idx val="1"/>
          <c:order val="1"/>
          <c:tx>
            <c:strRef>
              <c:f>Tabelle1!$C$1</c:f>
              <c:strCache>
                <c:ptCount val="1"/>
                <c:pt idx="0">
                  <c:v>Telemundo</c:v>
                </c:pt>
              </c:strCache>
            </c:strRef>
          </c:tx>
          <c:spPr>
            <a:ln w="19050" cap="rnd" cmpd="sng" algn="ctr">
              <a:solidFill>
                <a:schemeClr val="accent2"/>
              </a:solidFill>
              <a:prstDash val="solid"/>
              <a:round/>
            </a:ln>
            <a:effectLst/>
          </c:spPr>
          <c:marker>
            <c:symbol val="circle"/>
            <c:size val="7"/>
            <c:spPr>
              <a:solidFill>
                <a:schemeClr val="accent2"/>
              </a:solidFill>
              <a:ln w="6350" cap="flat" cmpd="sng" algn="ctr">
                <a:solidFill>
                  <a:schemeClr val="accent2"/>
                </a:solidFill>
                <a:prstDash val="solid"/>
                <a:round/>
              </a:ln>
              <a:effectLst/>
            </c:spPr>
          </c:marker>
          <c:dPt>
            <c:idx val="4"/>
            <c:bubble3D val="0"/>
            <c:extLst>
              <c:ext xmlns:c16="http://schemas.microsoft.com/office/drawing/2014/chart" uri="{C3380CC4-5D6E-409C-BE32-E72D297353CC}">
                <c16:uniqueId val="{00000009-E58C-D446-B2EB-61877EEF2CB5}"/>
              </c:ext>
            </c:extLst>
          </c:dPt>
          <c:dLbls>
            <c:dLbl>
              <c:idx val="1"/>
              <c:layout>
                <c:manualLayout>
                  <c:x val="-9.3770301406032302E-3"/>
                  <c:y val="4.8297702223521394E-2"/>
                </c:manualLayout>
              </c:layout>
              <c:dLblPos val="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8-BF11-D54D-B32B-C96724F298F1}"/>
                </c:ext>
              </c:extLst>
            </c:dLbl>
            <c:dLbl>
              <c:idx val="2"/>
              <c:layout>
                <c:manualLayout>
                  <c:x val="-5.4272110787047474E-2"/>
                  <c:y val="3.5015454992791385E-2"/>
                </c:manualLayout>
              </c:layout>
              <c:dLblPos val="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C-BF11-D54D-B32B-C96724F298F1}"/>
                </c:ext>
              </c:extLst>
            </c:dLbl>
            <c:dLbl>
              <c:idx val="3"/>
              <c:layout>
                <c:manualLayout>
                  <c:x val="-5.8353481754905963E-2"/>
                  <c:y val="3.5015454992791385E-2"/>
                </c:manualLayout>
              </c:layout>
              <c:dLblPos val="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A-BF11-D54D-B32B-C96724F298F1}"/>
                </c:ext>
              </c:extLst>
            </c:dLbl>
            <c:dLbl>
              <c:idx val="4"/>
              <c:layout>
                <c:manualLayout>
                  <c:x val="-1.4717279094591236E-2"/>
                  <c:y val="2.9803930121730673E-2"/>
                </c:manualLayout>
              </c:layout>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accent2"/>
                      </a:solidFill>
                      <a:latin typeface="BentonSans" panose="02000503000000020004" pitchFamily="2" charset="0"/>
                      <a:ea typeface="+mn-ea"/>
                      <a:cs typeface="+mn-cs"/>
                    </a:defRPr>
                  </a:pPr>
                  <a:endParaRPr lang="en-US"/>
                </a:p>
              </c:txPr>
              <c:dLblPos val="r"/>
              <c:showLegendKey val="0"/>
              <c:showVal val="1"/>
              <c:showCatName val="0"/>
              <c:showSerName val="0"/>
              <c:showPercent val="0"/>
              <c:showBubbleSize val="0"/>
              <c:separator>, </c:separator>
              <c:extLst>
                <c:ext xmlns:c15="http://schemas.microsoft.com/office/drawing/2012/chart" uri="{CE6537A1-D6FC-4f65-9D91-7224C49458BB}">
                  <c15:layout>
                    <c:manualLayout>
                      <c:w val="4.7800815314777208E-2"/>
                      <c:h val="4.3005060972618782E-2"/>
                    </c:manualLayout>
                  </c15:layout>
                </c:ext>
                <c:ext xmlns:c16="http://schemas.microsoft.com/office/drawing/2014/chart" uri="{C3380CC4-5D6E-409C-BE32-E72D297353CC}">
                  <c16:uniqueId val="{00000009-E58C-D446-B2EB-61877EEF2CB5}"/>
                </c:ext>
              </c:extLst>
            </c:dLbl>
            <c:dLbl>
              <c:idx val="8"/>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accent2"/>
                      </a:solidFill>
                      <a:latin typeface="BentonSans" panose="02000503000000020004" pitchFamily="2" charset="0"/>
                      <a:ea typeface="+mn-ea"/>
                      <a:cs typeface="+mn-cs"/>
                    </a:defRPr>
                  </a:pPr>
                  <a:endParaRPr lang="en-US"/>
                </a:p>
              </c:txPr>
              <c:dLblPos val="b"/>
              <c:showLegendKey val="0"/>
              <c:showVal val="1"/>
              <c:showCatName val="0"/>
              <c:showSerName val="0"/>
              <c:showPercent val="0"/>
              <c:showBubbleSize val="0"/>
              <c:separator>, </c:separator>
              <c:extLst>
                <c:ext xmlns:c15="http://schemas.microsoft.com/office/drawing/2012/chart" uri="{CE6537A1-D6FC-4f65-9D91-7224C49458BB}">
                  <c15:layout>
                    <c:manualLayout>
                      <c:w val="3.3577618961446155E-2"/>
                      <c:h val="4.3758176864286541E-2"/>
                    </c:manualLayout>
                  </c15:layout>
                </c:ext>
                <c:ext xmlns:c16="http://schemas.microsoft.com/office/drawing/2014/chart" uri="{C3380CC4-5D6E-409C-BE32-E72D297353CC}">
                  <c16:uniqueId val="{0000000E-E58C-D446-B2EB-61877EEF2CB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2"/>
                    </a:solidFill>
                    <a:latin typeface="BentonSans" panose="02000503000000020004" pitchFamily="2" charset="0"/>
                    <a:ea typeface="+mn-ea"/>
                    <a:cs typeface="+mn-cs"/>
                  </a:defRPr>
                </a:pPr>
                <a:endParaRPr lang="en-US"/>
              </a:p>
            </c:txPr>
            <c:dLblPos val="b"/>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Tabelle1!$A$2:$A$6</c:f>
              <c:strCache>
                <c:ptCount val="5"/>
                <c:pt idx="0">
                  <c:v>September</c:v>
                </c:pt>
                <c:pt idx="1">
                  <c:v>October</c:v>
                </c:pt>
                <c:pt idx="2">
                  <c:v>November</c:v>
                </c:pt>
                <c:pt idx="3">
                  <c:v>December</c:v>
                </c:pt>
                <c:pt idx="4">
                  <c:v>January </c:v>
                </c:pt>
              </c:strCache>
            </c:strRef>
          </c:cat>
          <c:val>
            <c:numRef>
              <c:f>Tabelle1!$C$2:$C$6</c:f>
              <c:numCache>
                <c:formatCode>0</c:formatCode>
                <c:ptCount val="5"/>
                <c:pt idx="0">
                  <c:v>22</c:v>
                </c:pt>
                <c:pt idx="1">
                  <c:v>17</c:v>
                </c:pt>
                <c:pt idx="2">
                  <c:v>12</c:v>
                </c:pt>
                <c:pt idx="3">
                  <c:v>14</c:v>
                </c:pt>
                <c:pt idx="4">
                  <c:v>5</c:v>
                </c:pt>
              </c:numCache>
            </c:numRef>
          </c:val>
          <c:smooth val="0"/>
          <c:extLst>
            <c:ext xmlns:c16="http://schemas.microsoft.com/office/drawing/2014/chart" uri="{C3380CC4-5D6E-409C-BE32-E72D297353CC}">
              <c16:uniqueId val="{0000000F-E58C-D446-B2EB-61877EEF2CB5}"/>
            </c:ext>
          </c:extLst>
        </c:ser>
        <c:ser>
          <c:idx val="2"/>
          <c:order val="2"/>
          <c:tx>
            <c:strRef>
              <c:f>Tabelle1!$D$1</c:f>
              <c:strCache>
                <c:ptCount val="1"/>
                <c:pt idx="0">
                  <c:v>Netflix</c:v>
                </c:pt>
              </c:strCache>
            </c:strRef>
          </c:tx>
          <c:spPr>
            <a:ln w="19050" cap="rnd" cmpd="sng" algn="ctr">
              <a:solidFill>
                <a:schemeClr val="accent3"/>
              </a:solidFill>
              <a:prstDash val="solid"/>
              <a:round/>
            </a:ln>
            <a:effectLst/>
          </c:spPr>
          <c:marker>
            <c:symbol val="circle"/>
            <c:size val="7"/>
            <c:spPr>
              <a:solidFill>
                <a:schemeClr val="accent3"/>
              </a:solidFill>
              <a:ln w="6350" cap="flat" cmpd="sng" algn="ctr">
                <a:solidFill>
                  <a:schemeClr val="accent3"/>
                </a:solidFill>
                <a:prstDash val="solid"/>
                <a:round/>
              </a:ln>
              <a:effectLst/>
            </c:spPr>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3"/>
                    </a:solidFill>
                    <a:latin typeface="BentonSans" panose="02000503000000020004" pitchFamily="2" charset="0"/>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Tabelle1!$A$2:$A$6</c:f>
              <c:strCache>
                <c:ptCount val="5"/>
                <c:pt idx="0">
                  <c:v>September</c:v>
                </c:pt>
                <c:pt idx="1">
                  <c:v>October</c:v>
                </c:pt>
                <c:pt idx="2">
                  <c:v>November</c:v>
                </c:pt>
                <c:pt idx="3">
                  <c:v>December</c:v>
                </c:pt>
                <c:pt idx="4">
                  <c:v>January </c:v>
                </c:pt>
              </c:strCache>
            </c:strRef>
          </c:cat>
          <c:val>
            <c:numRef>
              <c:f>Tabelle1!$D$2:$D$6</c:f>
              <c:numCache>
                <c:formatCode>0</c:formatCode>
                <c:ptCount val="5"/>
                <c:pt idx="0">
                  <c:v>67</c:v>
                </c:pt>
                <c:pt idx="1">
                  <c:v>66</c:v>
                </c:pt>
                <c:pt idx="2">
                  <c:v>69</c:v>
                </c:pt>
                <c:pt idx="3">
                  <c:v>66</c:v>
                </c:pt>
                <c:pt idx="4">
                  <c:v>70</c:v>
                </c:pt>
              </c:numCache>
            </c:numRef>
          </c:val>
          <c:smooth val="0"/>
          <c:extLst>
            <c:ext xmlns:c16="http://schemas.microsoft.com/office/drawing/2014/chart" uri="{C3380CC4-5D6E-409C-BE32-E72D297353CC}">
              <c16:uniqueId val="{00000019-E58C-D446-B2EB-61877EEF2CB5}"/>
            </c:ext>
          </c:extLst>
        </c:ser>
        <c:ser>
          <c:idx val="3"/>
          <c:order val="3"/>
          <c:tx>
            <c:strRef>
              <c:f>Tabelle1!$E$1</c:f>
              <c:strCache>
                <c:ptCount val="1"/>
                <c:pt idx="0">
                  <c:v>UniMás</c:v>
                </c:pt>
              </c:strCache>
            </c:strRef>
          </c:tx>
          <c:spPr>
            <a:ln w="19050" cap="rnd" cmpd="sng" algn="ctr">
              <a:solidFill>
                <a:schemeClr val="accent4"/>
              </a:solidFill>
              <a:prstDash val="solid"/>
              <a:round/>
            </a:ln>
            <a:effectLst/>
          </c:spPr>
          <c:marker>
            <c:symbol val="circle"/>
            <c:size val="7"/>
            <c:spPr>
              <a:solidFill>
                <a:schemeClr val="accent4"/>
              </a:solidFill>
              <a:ln w="6350" cap="flat" cmpd="sng" algn="ctr">
                <a:solidFill>
                  <a:schemeClr val="accent4"/>
                </a:solidFill>
                <a:prstDash val="solid"/>
                <a:round/>
              </a:ln>
              <a:effectLst/>
            </c:spPr>
          </c:marker>
          <c:dPt>
            <c:idx val="4"/>
            <c:bubble3D val="0"/>
            <c:spPr>
              <a:ln w="19050" cap="rnd" cmpd="sng" algn="ctr">
                <a:solidFill>
                  <a:schemeClr val="accent4"/>
                </a:solidFill>
                <a:prstDash val="solid"/>
                <a:round/>
              </a:ln>
              <a:effectLst/>
            </c:spPr>
            <c:extLst>
              <c:ext xmlns:c16="http://schemas.microsoft.com/office/drawing/2014/chart" uri="{C3380CC4-5D6E-409C-BE32-E72D297353CC}">
                <c16:uniqueId val="{0000001B-E58C-D446-B2EB-61877EEF2CB5}"/>
              </c:ext>
            </c:extLst>
          </c:dPt>
          <c:dLbls>
            <c:dLbl>
              <c:idx val="2"/>
              <c:layout>
                <c:manualLayout>
                  <c:x val="-6.2189488413004635E-3"/>
                  <c:y val="-4.1357466583905489E-2"/>
                </c:manualLayout>
              </c:layout>
              <c:dLblPos val="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9-BF11-D54D-B32B-C96724F298F1}"/>
                </c:ext>
              </c:extLst>
            </c:dLbl>
            <c:dLbl>
              <c:idx val="3"/>
              <c:layout>
                <c:manualLayout>
                  <c:x val="-1.03003198091591E-2"/>
                  <c:y val="-4.1357466583905371E-2"/>
                </c:manualLayout>
              </c:layout>
              <c:dLblPos val="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B-BF11-D54D-B32B-C96724F298F1}"/>
                </c:ext>
              </c:extLst>
            </c:dLbl>
            <c:dLbl>
              <c:idx val="4"/>
              <c:layout>
                <c:manualLayout>
                  <c:x val="-2.1375778734418283E-3"/>
                  <c:y val="-3.1395781160858074E-2"/>
                </c:manualLayout>
              </c:layout>
              <c:dLblPos val="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1B-E58C-D446-B2EB-61877EEF2CB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BentonSans" panose="02000503000000020004" pitchFamily="2" charset="0"/>
                    <a:ea typeface="+mn-ea"/>
                    <a:cs typeface="+mn-cs"/>
                  </a:defRPr>
                </a:pPr>
                <a:endParaRPr lang="en-US"/>
              </a:p>
            </c:txPr>
            <c:dLblPos val="b"/>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Tabelle1!$A$2:$A$6</c:f>
              <c:strCache>
                <c:ptCount val="5"/>
                <c:pt idx="0">
                  <c:v>September</c:v>
                </c:pt>
                <c:pt idx="1">
                  <c:v>October</c:v>
                </c:pt>
                <c:pt idx="2">
                  <c:v>November</c:v>
                </c:pt>
                <c:pt idx="3">
                  <c:v>December</c:v>
                </c:pt>
                <c:pt idx="4">
                  <c:v>January </c:v>
                </c:pt>
              </c:strCache>
            </c:strRef>
          </c:cat>
          <c:val>
            <c:numRef>
              <c:f>Tabelle1!$E$2:$E$6</c:f>
              <c:numCache>
                <c:formatCode>0</c:formatCode>
                <c:ptCount val="5"/>
                <c:pt idx="0">
                  <c:v>9</c:v>
                </c:pt>
                <c:pt idx="1">
                  <c:v>2</c:v>
                </c:pt>
                <c:pt idx="2">
                  <c:v>2</c:v>
                </c:pt>
                <c:pt idx="3">
                  <c:v>4</c:v>
                </c:pt>
                <c:pt idx="4">
                  <c:v>9</c:v>
                </c:pt>
              </c:numCache>
            </c:numRef>
          </c:val>
          <c:smooth val="0"/>
          <c:extLst>
            <c:ext xmlns:c16="http://schemas.microsoft.com/office/drawing/2014/chart" uri="{C3380CC4-5D6E-409C-BE32-E72D297353CC}">
              <c16:uniqueId val="{00000020-E58C-D446-B2EB-61877EEF2CB5}"/>
            </c:ext>
          </c:extLst>
        </c:ser>
        <c:ser>
          <c:idx val="4"/>
          <c:order val="4"/>
          <c:tx>
            <c:strRef>
              <c:f>Tabelle1!$F$1</c:f>
              <c:strCache>
                <c:ptCount val="1"/>
                <c:pt idx="0">
                  <c:v>ABC</c:v>
                </c:pt>
              </c:strCache>
            </c:strRef>
          </c:tx>
          <c:spPr>
            <a:ln w="19050" cap="rnd" cmpd="sng" algn="ctr">
              <a:solidFill>
                <a:schemeClr val="accent6"/>
              </a:solidFill>
              <a:prstDash val="solid"/>
              <a:round/>
            </a:ln>
            <a:effectLst/>
          </c:spPr>
          <c:marker>
            <c:symbol val="circle"/>
            <c:size val="7"/>
            <c:spPr>
              <a:solidFill>
                <a:schemeClr val="accent6"/>
              </a:solidFill>
              <a:ln w="6350" cap="flat" cmpd="sng" algn="ctr">
                <a:solidFill>
                  <a:schemeClr val="accent6"/>
                </a:solidFill>
                <a:prstDash val="solid"/>
                <a:round/>
              </a:ln>
              <a:effectLst/>
            </c:spPr>
          </c:marker>
          <c:dLbls>
            <c:dLbl>
              <c:idx val="0"/>
              <c:dLblPos val="l"/>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1-E58C-D446-B2EB-61877EEF2CB5}"/>
                </c:ext>
              </c:extLst>
            </c:dLbl>
            <c:dLbl>
              <c:idx val="5"/>
              <c:layout>
                <c:manualLayout>
                  <c:x val="-4.3885024531033073E-2"/>
                  <c:y val="1.753104455807158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2-E58C-D446-B2EB-61877EEF2CB5}"/>
                </c:ext>
              </c:extLst>
            </c:dLbl>
            <c:dLbl>
              <c:idx val="6"/>
              <c:layout>
                <c:manualLayout>
                  <c:x val="-6.2819787780307697E-3"/>
                  <c:y val="2.715436359752937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3-E58C-D446-B2EB-61877EEF2CB5}"/>
                </c:ext>
              </c:extLst>
            </c:dLbl>
            <c:dLbl>
              <c:idx val="7"/>
              <c:layout>
                <c:manualLayout>
                  <c:x val="-2.0659747108030771E-2"/>
                  <c:y val="2.432514207256549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4-E58C-D446-B2EB-61877EEF2CB5}"/>
                </c:ext>
              </c:extLst>
            </c:dLbl>
            <c:dLbl>
              <c:idx val="8"/>
              <c:layout>
                <c:manualLayout>
                  <c:x val="-2.2119643584615385E-3"/>
                  <c:y val="2.445957342889130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5-E58C-D446-B2EB-61877EEF2CB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6"/>
                    </a:solidFill>
                    <a:latin typeface="BentonSans" panose="02000503000000020004" pitchFamily="2" charset="0"/>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Tabelle1!$A$2:$A$6</c:f>
              <c:strCache>
                <c:ptCount val="5"/>
                <c:pt idx="0">
                  <c:v>September</c:v>
                </c:pt>
                <c:pt idx="1">
                  <c:v>October</c:v>
                </c:pt>
                <c:pt idx="2">
                  <c:v>November</c:v>
                </c:pt>
                <c:pt idx="3">
                  <c:v>December</c:v>
                </c:pt>
                <c:pt idx="4">
                  <c:v>January </c:v>
                </c:pt>
              </c:strCache>
            </c:strRef>
          </c:cat>
          <c:val>
            <c:numRef>
              <c:f>Tabelle1!$F$2:$F$6</c:f>
              <c:numCache>
                <c:formatCode>0</c:formatCode>
                <c:ptCount val="5"/>
                <c:pt idx="0">
                  <c:v>13</c:v>
                </c:pt>
                <c:pt idx="1">
                  <c:v>11</c:v>
                </c:pt>
                <c:pt idx="2">
                  <c:v>-2</c:v>
                </c:pt>
                <c:pt idx="3">
                  <c:v>3</c:v>
                </c:pt>
                <c:pt idx="4">
                  <c:v>-1</c:v>
                </c:pt>
              </c:numCache>
            </c:numRef>
          </c:val>
          <c:smooth val="0"/>
          <c:extLst>
            <c:ext xmlns:c16="http://schemas.microsoft.com/office/drawing/2014/chart" uri="{C3380CC4-5D6E-409C-BE32-E72D297353CC}">
              <c16:uniqueId val="{00000026-E58C-D446-B2EB-61877EEF2CB5}"/>
            </c:ext>
          </c:extLst>
        </c:ser>
        <c:ser>
          <c:idx val="5"/>
          <c:order val="5"/>
          <c:tx>
            <c:strRef>
              <c:f>Tabelle1!$G$1</c:f>
              <c:strCache>
                <c:ptCount val="1"/>
                <c:pt idx="0">
                  <c:v>TV/Internet Service</c:v>
                </c:pt>
              </c:strCache>
            </c:strRef>
          </c:tx>
          <c:spPr>
            <a:ln w="19050" cap="rnd" cmpd="sng" algn="ctr">
              <a:solidFill>
                <a:schemeClr val="accent6"/>
              </a:solidFill>
              <a:prstDash val="dash"/>
              <a:round/>
            </a:ln>
            <a:effectLst/>
          </c:spPr>
          <c:marker>
            <c:symbol val="none"/>
          </c:marker>
          <c:dLbls>
            <c:delete val="1"/>
          </c:dLbls>
          <c:cat>
            <c:strRef>
              <c:f>Tabelle1!$A$2:$A$6</c:f>
              <c:strCache>
                <c:ptCount val="5"/>
                <c:pt idx="0">
                  <c:v>September</c:v>
                </c:pt>
                <c:pt idx="1">
                  <c:v>October</c:v>
                </c:pt>
                <c:pt idx="2">
                  <c:v>November</c:v>
                </c:pt>
                <c:pt idx="3">
                  <c:v>December</c:v>
                </c:pt>
                <c:pt idx="4">
                  <c:v>January </c:v>
                </c:pt>
              </c:strCache>
            </c:strRef>
          </c:cat>
          <c:val>
            <c:numRef>
              <c:f>Tabelle1!$G$2:$G$6</c:f>
              <c:numCache>
                <c:formatCode>0</c:formatCode>
                <c:ptCount val="5"/>
                <c:pt idx="0">
                  <c:v>1</c:v>
                </c:pt>
                <c:pt idx="1">
                  <c:v>1</c:v>
                </c:pt>
                <c:pt idx="2">
                  <c:v>1</c:v>
                </c:pt>
                <c:pt idx="3">
                  <c:v>1</c:v>
                </c:pt>
                <c:pt idx="4">
                  <c:v>1</c:v>
                </c:pt>
              </c:numCache>
            </c:numRef>
          </c:val>
          <c:smooth val="0"/>
          <c:extLst>
            <c:ext xmlns:c16="http://schemas.microsoft.com/office/drawing/2014/chart" uri="{C3380CC4-5D6E-409C-BE32-E72D297353CC}">
              <c16:uniqueId val="{00000008-23AD-644F-A6BE-EEB1D01DB604}"/>
            </c:ext>
          </c:extLst>
        </c:ser>
        <c:ser>
          <c:idx val="6"/>
          <c:order val="6"/>
          <c:tx>
            <c:strRef>
              <c:f>Tabelle1!$H$1</c:f>
              <c:strCache>
                <c:ptCount val="1"/>
                <c:pt idx="0">
                  <c:v>Streaming Media</c:v>
                </c:pt>
              </c:strCache>
            </c:strRef>
          </c:tx>
          <c:spPr>
            <a:ln w="19050" cap="rnd" cmpd="sng" algn="ctr">
              <a:solidFill>
                <a:schemeClr val="accent1">
                  <a:lumMod val="60000"/>
                </a:schemeClr>
              </a:solidFill>
              <a:prstDash val="sysDot"/>
              <a:round/>
            </a:ln>
            <a:effectLst/>
          </c:spPr>
          <c:marker>
            <c:symbol val="none"/>
          </c:marker>
          <c:dLbls>
            <c:delete val="1"/>
          </c:dLbls>
          <c:cat>
            <c:strRef>
              <c:f>Tabelle1!$A$2:$A$6</c:f>
              <c:strCache>
                <c:ptCount val="5"/>
                <c:pt idx="0">
                  <c:v>September</c:v>
                </c:pt>
                <c:pt idx="1">
                  <c:v>October</c:v>
                </c:pt>
                <c:pt idx="2">
                  <c:v>November</c:v>
                </c:pt>
                <c:pt idx="3">
                  <c:v>December</c:v>
                </c:pt>
                <c:pt idx="4">
                  <c:v>January </c:v>
                </c:pt>
              </c:strCache>
            </c:strRef>
          </c:cat>
          <c:val>
            <c:numRef>
              <c:f>Tabelle1!$H$2:$H$6</c:f>
              <c:numCache>
                <c:formatCode>0</c:formatCode>
                <c:ptCount val="5"/>
                <c:pt idx="0">
                  <c:v>39</c:v>
                </c:pt>
                <c:pt idx="1">
                  <c:v>39</c:v>
                </c:pt>
                <c:pt idx="2">
                  <c:v>39</c:v>
                </c:pt>
                <c:pt idx="3">
                  <c:v>39</c:v>
                </c:pt>
                <c:pt idx="4">
                  <c:v>39</c:v>
                </c:pt>
              </c:numCache>
            </c:numRef>
          </c:val>
          <c:smooth val="0"/>
          <c:extLst>
            <c:ext xmlns:c16="http://schemas.microsoft.com/office/drawing/2014/chart" uri="{C3380CC4-5D6E-409C-BE32-E72D297353CC}">
              <c16:uniqueId val="{00000008-DAFA-7847-926C-534DA70C06F1}"/>
            </c:ext>
          </c:extLst>
        </c:ser>
        <c:dLbls>
          <c:showLegendKey val="0"/>
          <c:showVal val="1"/>
          <c:showCatName val="0"/>
          <c:showSerName val="0"/>
          <c:showPercent val="0"/>
          <c:showBubbleSize val="0"/>
        </c:dLbls>
        <c:marker val="1"/>
        <c:smooth val="0"/>
        <c:axId val="865711888"/>
        <c:axId val="43358416"/>
      </c:lineChart>
      <c:catAx>
        <c:axId val="865711888"/>
        <c:scaling>
          <c:orientation val="minMax"/>
        </c:scaling>
        <c:delete val="0"/>
        <c:axPos val="b"/>
        <c:numFmt formatCode="General" sourceLinked="0"/>
        <c:majorTickMark val="none"/>
        <c:minorTickMark val="out"/>
        <c:tickLblPos val="low"/>
        <c:spPr>
          <a:noFill/>
          <a:ln w="6350" cap="flat" cmpd="sng" algn="ctr">
            <a:solidFill>
              <a:schemeClr val="tx2">
                <a:lumMod val="20000"/>
                <a:lumOff val="80000"/>
              </a:schemeClr>
            </a:solidFill>
            <a:prstDash val="solid"/>
            <a:round/>
          </a:ln>
          <a:effectLst/>
        </c:spPr>
        <c:txPr>
          <a:bodyPr rot="0" spcFirstLastPara="1" vertOverflow="ellipsis" wrap="square" anchor="ctr" anchorCtr="1"/>
          <a:lstStyle/>
          <a:p>
            <a:pPr>
              <a:defRPr sz="1000" b="0" i="0" u="none" strike="noStrike" kern="1200" baseline="0">
                <a:solidFill>
                  <a:schemeClr val="tx1"/>
                </a:solidFill>
                <a:latin typeface="BentonSans" panose="02000503000000020004" pitchFamily="2" charset="0"/>
                <a:ea typeface="+mn-ea"/>
                <a:cs typeface="+mn-cs"/>
              </a:defRPr>
            </a:pPr>
            <a:endParaRPr lang="en-US"/>
          </a:p>
        </c:txPr>
        <c:crossAx val="43358416"/>
        <c:crossesAt val="-40"/>
        <c:auto val="1"/>
        <c:lblAlgn val="ctr"/>
        <c:lblOffset val="80"/>
        <c:tickLblSkip val="1"/>
        <c:tickMarkSkip val="1"/>
        <c:noMultiLvlLbl val="0"/>
      </c:catAx>
      <c:valAx>
        <c:axId val="43358416"/>
        <c:scaling>
          <c:orientation val="minMax"/>
          <c:max val="80"/>
          <c:min val="-10"/>
        </c:scaling>
        <c:delete val="1"/>
        <c:axPos val="l"/>
        <c:numFmt formatCode="0%" sourceLinked="0"/>
        <c:majorTickMark val="out"/>
        <c:minorTickMark val="none"/>
        <c:tickLblPos val="nextTo"/>
        <c:crossAx val="865711888"/>
        <c:crossesAt val="1"/>
        <c:crossBetween val="between"/>
        <c:majorUnit val="0.1"/>
      </c:valAx>
      <c:spPr>
        <a:noFill/>
        <a:ln w="25400">
          <a:noFill/>
        </a:ln>
        <a:effectLst/>
      </c:spPr>
    </c:plotArea>
    <c:legend>
      <c:legendPos val="t"/>
      <c:layout>
        <c:manualLayout>
          <c:xMode val="edge"/>
          <c:yMode val="edge"/>
          <c:x val="0.8474252803781781"/>
          <c:y val="1.093390390519014E-2"/>
          <c:w val="0.15114634301930505"/>
          <c:h val="0.4213896432254241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BentonSans" panose="02000503000000020004" pitchFamily="2" charset="0"/>
              <a:ea typeface="+mn-ea"/>
              <a:cs typeface="+mn-cs"/>
            </a:defRPr>
          </a:pPr>
          <a:endParaRPr lang="en-US"/>
        </a:p>
      </c:txPr>
    </c:legend>
    <c:plotVisOnly val="1"/>
    <c:dispBlanksAs val="span"/>
    <c:showDLblsOverMax val="0"/>
  </c:chart>
  <c:spPr>
    <a:noFill/>
    <a:ln w="12700" cap="flat" cmpd="sng" algn="ctr">
      <a:noFill/>
      <a:prstDash val="solid"/>
      <a:miter lim="800000"/>
    </a:ln>
    <a:effectLst/>
  </c:spPr>
  <c:txPr>
    <a:bodyPr/>
    <a:lstStyle/>
    <a:p>
      <a:pPr>
        <a:defRPr sz="1800"/>
      </a:pPr>
      <a:endParaRPr lang="en-US"/>
    </a:p>
  </c:txPr>
  <c:externalData r:id="rId3">
    <c:autoUpdate val="0"/>
  </c:externalData>
  <c:userShapes r:id="rId4"/>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solidFill>
                <a:latin typeface="BentonSans" panose="02000503000000020004" pitchFamily="2" charset="0"/>
                <a:ea typeface="+mn-ea"/>
                <a:cs typeface="+mn-cs"/>
              </a:defRPr>
            </a:pPr>
            <a:r>
              <a:rPr lang="en-US" sz="1200" dirty="0">
                <a:solidFill>
                  <a:schemeClr val="tx1"/>
                </a:solidFill>
                <a:latin typeface="BentonSans" panose="02000503000000020004" pitchFamily="2" charset="0"/>
              </a:rPr>
              <a:t>NPS Breakout</a:t>
            </a:r>
          </a:p>
        </c:rich>
      </c:tx>
      <c:layout>
        <c:manualLayout>
          <c:xMode val="edge"/>
          <c:yMode val="edge"/>
          <c:x val="0.29081673614327619"/>
          <c:y val="0.16176332212530065"/>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solidFill>
              <a:latin typeface="BentonSans" panose="02000503000000020004" pitchFamily="2" charset="0"/>
              <a:ea typeface="+mn-ea"/>
              <a:cs typeface="+mn-cs"/>
            </a:defRPr>
          </a:pPr>
          <a:endParaRPr lang="en-US"/>
        </a:p>
      </c:txPr>
    </c:title>
    <c:autoTitleDeleted val="0"/>
    <c:plotArea>
      <c:layout>
        <c:manualLayout>
          <c:layoutTarget val="inner"/>
          <c:xMode val="edge"/>
          <c:yMode val="edge"/>
          <c:x val="7.1895424836601302E-2"/>
          <c:y val="0.18059064286035789"/>
          <c:w val="0.85620915032679734"/>
          <c:h val="0.72452049457880663"/>
        </c:manualLayout>
      </c:layout>
      <c:barChart>
        <c:barDir val="col"/>
        <c:grouping val="stacked"/>
        <c:varyColors val="0"/>
        <c:ser>
          <c:idx val="0"/>
          <c:order val="0"/>
          <c:tx>
            <c:strRef>
              <c:f>Sheet1!$B$1</c:f>
              <c:strCache>
                <c:ptCount val="1"/>
                <c:pt idx="0">
                  <c:v>Detractors</c:v>
                </c:pt>
              </c:strCache>
            </c:strRef>
          </c:tx>
          <c:spPr>
            <a:solidFill>
              <a:schemeClr val="accent3">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BentonSans" panose="02000503000000020004"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 date</c:v>
                </c:pt>
              </c:strCache>
            </c:strRef>
          </c:cat>
          <c:val>
            <c:numRef>
              <c:f>Sheet1!$B$2</c:f>
              <c:numCache>
                <c:formatCode>0%</c:formatCode>
                <c:ptCount val="1"/>
                <c:pt idx="0">
                  <c:v>0.26</c:v>
                </c:pt>
              </c:numCache>
            </c:numRef>
          </c:val>
          <c:extLst>
            <c:ext xmlns:c16="http://schemas.microsoft.com/office/drawing/2014/chart" uri="{C3380CC4-5D6E-409C-BE32-E72D297353CC}">
              <c16:uniqueId val="{00000000-AD50-BC44-9C4E-23B0AA32C8A2}"/>
            </c:ext>
          </c:extLst>
        </c:ser>
        <c:ser>
          <c:idx val="1"/>
          <c:order val="1"/>
          <c:tx>
            <c:strRef>
              <c:f>Sheet1!$C$1</c:f>
              <c:strCache>
                <c:ptCount val="1"/>
                <c:pt idx="0">
                  <c:v>Passives</c:v>
                </c:pt>
              </c:strCache>
            </c:strRef>
          </c:tx>
          <c:spPr>
            <a:solidFill>
              <a:schemeClr val="accent6"/>
            </a:solidFill>
            <a:ln>
              <a:noFill/>
            </a:ln>
            <a:effectLst/>
          </c:spPr>
          <c:invertIfNegative val="0"/>
          <c:dPt>
            <c:idx val="0"/>
            <c:invertIfNegative val="0"/>
            <c:bubble3D val="0"/>
            <c:spPr>
              <a:solidFill>
                <a:schemeClr val="accent6"/>
              </a:solidFill>
              <a:ln>
                <a:noFill/>
              </a:ln>
              <a:effectLst/>
            </c:spPr>
            <c:extLst>
              <c:ext xmlns:c16="http://schemas.microsoft.com/office/drawing/2014/chart" uri="{C3380CC4-5D6E-409C-BE32-E72D297353CC}">
                <c16:uniqueId val="{00000002-AD50-BC44-9C4E-23B0AA32C8A2}"/>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BentonSans" panose="02000503000000020004"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 date</c:v>
                </c:pt>
              </c:strCache>
            </c:strRef>
          </c:cat>
          <c:val>
            <c:numRef>
              <c:f>Sheet1!$C$2</c:f>
              <c:numCache>
                <c:formatCode>0%</c:formatCode>
                <c:ptCount val="1"/>
                <c:pt idx="0">
                  <c:v>0.33</c:v>
                </c:pt>
              </c:numCache>
            </c:numRef>
          </c:val>
          <c:extLst>
            <c:ext xmlns:c16="http://schemas.microsoft.com/office/drawing/2014/chart" uri="{C3380CC4-5D6E-409C-BE32-E72D297353CC}">
              <c16:uniqueId val="{00000003-AD50-BC44-9C4E-23B0AA32C8A2}"/>
            </c:ext>
          </c:extLst>
        </c:ser>
        <c:ser>
          <c:idx val="2"/>
          <c:order val="2"/>
          <c:tx>
            <c:strRef>
              <c:f>Sheet1!$D$1</c:f>
              <c:strCache>
                <c:ptCount val="1"/>
                <c:pt idx="0">
                  <c:v>Promoters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BentonSans" panose="02000503000000020004"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To date</c:v>
                </c:pt>
              </c:strCache>
            </c:strRef>
          </c:cat>
          <c:val>
            <c:numRef>
              <c:f>Sheet1!$D$2</c:f>
              <c:numCache>
                <c:formatCode>0%</c:formatCode>
                <c:ptCount val="1"/>
                <c:pt idx="0">
                  <c:v>0.41</c:v>
                </c:pt>
              </c:numCache>
            </c:numRef>
          </c:val>
          <c:extLst>
            <c:ext xmlns:c16="http://schemas.microsoft.com/office/drawing/2014/chart" uri="{C3380CC4-5D6E-409C-BE32-E72D297353CC}">
              <c16:uniqueId val="{00000004-AD50-BC44-9C4E-23B0AA32C8A2}"/>
            </c:ext>
          </c:extLst>
        </c:ser>
        <c:dLbls>
          <c:showLegendKey val="0"/>
          <c:showVal val="0"/>
          <c:showCatName val="0"/>
          <c:showSerName val="0"/>
          <c:showPercent val="0"/>
          <c:showBubbleSize val="0"/>
        </c:dLbls>
        <c:gapWidth val="150"/>
        <c:overlap val="100"/>
        <c:axId val="2115922416"/>
        <c:axId val="2118546304"/>
      </c:barChart>
      <c:catAx>
        <c:axId val="21159224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BentonSans" panose="02000503000000020004" pitchFamily="2" charset="0"/>
                <a:ea typeface="+mn-ea"/>
                <a:cs typeface="+mn-cs"/>
              </a:defRPr>
            </a:pPr>
            <a:endParaRPr lang="en-US"/>
          </a:p>
        </c:txPr>
        <c:crossAx val="2118546304"/>
        <c:crosses val="autoZero"/>
        <c:auto val="1"/>
        <c:lblAlgn val="ctr"/>
        <c:lblOffset val="100"/>
        <c:noMultiLvlLbl val="0"/>
      </c:catAx>
      <c:valAx>
        <c:axId val="2118546304"/>
        <c:scaling>
          <c:orientation val="minMax"/>
        </c:scaling>
        <c:delete val="1"/>
        <c:axPos val="l"/>
        <c:numFmt formatCode="0%" sourceLinked="1"/>
        <c:majorTickMark val="none"/>
        <c:minorTickMark val="none"/>
        <c:tickLblPos val="nextTo"/>
        <c:crossAx val="2115922416"/>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accent2">
                <a:lumMod val="40000"/>
                <a:lumOff val="60000"/>
              </a:schemeClr>
            </a:solidFill>
            <a:ln>
              <a:solidFill>
                <a:schemeClr val="bg1"/>
              </a:solidFill>
            </a:ln>
            <a:effectLst/>
          </c:spPr>
          <c:cat>
            <c:strRef>
              <c:f>Sheet1!$A$2:$A$11</c:f>
              <c:strCache>
                <c:ptCount val="10"/>
                <c:pt idx="0">
                  <c:v>Get X when you have Y</c:v>
                </c:pt>
                <c:pt idx="1">
                  <c:v>Do X when Y happens twice</c:v>
                </c:pt>
                <c:pt idx="2">
                  <c:v>Automatic P every M</c:v>
                </c:pt>
                <c:pt idx="3">
                  <c:v>Total update to Q when you subscribe to a T</c:v>
                </c:pt>
                <c:pt idx="4">
                  <c:v>Y annually compounded in addition to  U</c:v>
                </c:pt>
                <c:pt idx="5">
                  <c:v>W every time you pay with C</c:v>
                </c:pt>
                <c:pt idx="6">
                  <c:v>10% cash back for all H purchases</c:v>
                </c:pt>
                <c:pt idx="7">
                  <c:v>Complimentary T &amp; R with all purchases</c:v>
                </c:pt>
                <c:pt idx="8">
                  <c:v>Track B with V app or online</c:v>
                </c:pt>
                <c:pt idx="9">
                  <c:v>Access to I &amp; G when traveling abroad</c:v>
                </c:pt>
              </c:strCache>
            </c:strRef>
          </c:cat>
          <c:val>
            <c:numRef>
              <c:f>Sheet1!$B$2:$B$11</c:f>
              <c:numCache>
                <c:formatCode>0%</c:formatCode>
                <c:ptCount val="10"/>
                <c:pt idx="0">
                  <c:v>0.75</c:v>
                </c:pt>
                <c:pt idx="1">
                  <c:v>0.7</c:v>
                </c:pt>
                <c:pt idx="2">
                  <c:v>0.69</c:v>
                </c:pt>
                <c:pt idx="3">
                  <c:v>0.6</c:v>
                </c:pt>
                <c:pt idx="4">
                  <c:v>0.54</c:v>
                </c:pt>
                <c:pt idx="5">
                  <c:v>0.43</c:v>
                </c:pt>
                <c:pt idx="6">
                  <c:v>0.31</c:v>
                </c:pt>
                <c:pt idx="7">
                  <c:v>0.25</c:v>
                </c:pt>
                <c:pt idx="8">
                  <c:v>0.22</c:v>
                </c:pt>
                <c:pt idx="9">
                  <c:v>0.16</c:v>
                </c:pt>
              </c:numCache>
            </c:numRef>
          </c:val>
          <c:extLst>
            <c:ext xmlns:c16="http://schemas.microsoft.com/office/drawing/2014/chart" uri="{C3380CC4-5D6E-409C-BE32-E72D297353CC}">
              <c16:uniqueId val="{00000000-81E2-6E4D-A87D-349C872292F4}"/>
            </c:ext>
          </c:extLst>
        </c:ser>
        <c:ser>
          <c:idx val="1"/>
          <c:order val="1"/>
          <c:tx>
            <c:strRef>
              <c:f>Sheet1!$C$1</c:f>
              <c:strCache>
                <c:ptCount val="1"/>
                <c:pt idx="0">
                  <c:v>Series 2</c:v>
                </c:pt>
              </c:strCache>
            </c:strRef>
          </c:tx>
          <c:spPr>
            <a:solidFill>
              <a:schemeClr val="accent3">
                <a:lumMod val="40000"/>
                <a:lumOff val="60000"/>
              </a:schemeClr>
            </a:solidFill>
            <a:ln>
              <a:noFill/>
            </a:ln>
            <a:effectLst/>
          </c:spPr>
          <c:cat>
            <c:strRef>
              <c:f>Sheet1!$A$2:$A$11</c:f>
              <c:strCache>
                <c:ptCount val="10"/>
                <c:pt idx="0">
                  <c:v>Get X when you have Y</c:v>
                </c:pt>
                <c:pt idx="1">
                  <c:v>Do X when Y happens twice</c:v>
                </c:pt>
                <c:pt idx="2">
                  <c:v>Automatic P every M</c:v>
                </c:pt>
                <c:pt idx="3">
                  <c:v>Total update to Q when you subscribe to a T</c:v>
                </c:pt>
                <c:pt idx="4">
                  <c:v>Y annually compounded in addition to  U</c:v>
                </c:pt>
                <c:pt idx="5">
                  <c:v>W every time you pay with C</c:v>
                </c:pt>
                <c:pt idx="6">
                  <c:v>10% cash back for all H purchases</c:v>
                </c:pt>
                <c:pt idx="7">
                  <c:v>Complimentary T &amp; R with all purchases</c:v>
                </c:pt>
                <c:pt idx="8">
                  <c:v>Track B with V app or online</c:v>
                </c:pt>
                <c:pt idx="9">
                  <c:v>Access to I &amp; G when traveling abroad</c:v>
                </c:pt>
              </c:strCache>
            </c:strRef>
          </c:cat>
          <c:val>
            <c:numRef>
              <c:f>Sheet1!$C$2:$C$11</c:f>
              <c:numCache>
                <c:formatCode>0%</c:formatCode>
                <c:ptCount val="10"/>
                <c:pt idx="0">
                  <c:v>0.05</c:v>
                </c:pt>
                <c:pt idx="1">
                  <c:v>0.08</c:v>
                </c:pt>
                <c:pt idx="2">
                  <c:v>0.15</c:v>
                </c:pt>
                <c:pt idx="3">
                  <c:v>0.2</c:v>
                </c:pt>
                <c:pt idx="4">
                  <c:v>0.08</c:v>
                </c:pt>
                <c:pt idx="5">
                  <c:v>0.2</c:v>
                </c:pt>
                <c:pt idx="6">
                  <c:v>0.24</c:v>
                </c:pt>
                <c:pt idx="7">
                  <c:v>0.28999999999999998</c:v>
                </c:pt>
                <c:pt idx="8">
                  <c:v>0.44</c:v>
                </c:pt>
                <c:pt idx="9">
                  <c:v>0.56000000000000005</c:v>
                </c:pt>
              </c:numCache>
            </c:numRef>
          </c:val>
          <c:extLst>
            <c:ext xmlns:c16="http://schemas.microsoft.com/office/drawing/2014/chart" uri="{C3380CC4-5D6E-409C-BE32-E72D297353CC}">
              <c16:uniqueId val="{00000001-81E2-6E4D-A87D-349C872292F4}"/>
            </c:ext>
          </c:extLst>
        </c:ser>
        <c:dLbls>
          <c:showLegendKey val="0"/>
          <c:showVal val="0"/>
          <c:showCatName val="0"/>
          <c:showSerName val="0"/>
          <c:showPercent val="0"/>
          <c:showBubbleSize val="0"/>
        </c:dLbls>
        <c:axId val="2070503504"/>
        <c:axId val="2138725504"/>
      </c:areaChart>
      <c:catAx>
        <c:axId val="20705035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000" b="0" i="0" u="none" strike="noStrike" kern="1200" baseline="0">
                <a:solidFill>
                  <a:schemeClr val="tx1"/>
                </a:solidFill>
                <a:latin typeface="BentonSans" panose="02000503000000020004" pitchFamily="2" charset="0"/>
                <a:ea typeface="+mn-ea"/>
                <a:cs typeface="+mn-cs"/>
              </a:defRPr>
            </a:pPr>
            <a:endParaRPr lang="en-US"/>
          </a:p>
        </c:txPr>
        <c:crossAx val="2138725504"/>
        <c:crosses val="autoZero"/>
        <c:auto val="1"/>
        <c:lblAlgn val="ctr"/>
        <c:lblOffset val="300"/>
        <c:noMultiLvlLbl val="0"/>
      </c:catAx>
      <c:valAx>
        <c:axId val="213872550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BentonSans" panose="02000503000000020004" pitchFamily="2" charset="0"/>
                <a:ea typeface="+mn-ea"/>
                <a:cs typeface="+mn-cs"/>
              </a:defRPr>
            </a:pPr>
            <a:endParaRPr lang="en-US"/>
          </a:p>
        </c:txPr>
        <c:crossAx val="2070503504"/>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43081174554892"/>
          <c:y val="0"/>
          <c:w val="0.54581088552826706"/>
          <c:h val="0.9635063763268451"/>
        </c:manualLayout>
      </c:layout>
      <c:doughnutChart>
        <c:varyColors val="1"/>
        <c:ser>
          <c:idx val="0"/>
          <c:order val="0"/>
          <c:tx>
            <c:strRef>
              <c:f>Sheet1!$B$1</c:f>
              <c:strCache>
                <c:ptCount val="1"/>
                <c:pt idx="0">
                  <c:v>Column1</c:v>
                </c:pt>
              </c:strCache>
            </c:strRef>
          </c:tx>
          <c:dPt>
            <c:idx val="0"/>
            <c:bubble3D val="0"/>
            <c:spPr>
              <a:solidFill>
                <a:schemeClr val="accent3"/>
              </a:solidFill>
              <a:ln w="19050">
                <a:solidFill>
                  <a:schemeClr val="lt1"/>
                </a:solidFill>
              </a:ln>
              <a:effectLst/>
            </c:spPr>
            <c:extLst>
              <c:ext xmlns:c16="http://schemas.microsoft.com/office/drawing/2014/chart" uri="{C3380CC4-5D6E-409C-BE32-E72D297353CC}">
                <c16:uniqueId val="{00000001-82F6-3944-B535-911FA347B938}"/>
              </c:ext>
            </c:extLst>
          </c:dPt>
          <c:dPt>
            <c:idx val="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3-82F6-3944-B535-911FA347B938}"/>
              </c:ext>
            </c:extLst>
          </c:dPt>
          <c:cat>
            <c:numRef>
              <c:f>Sheet1!$A$2:$A$3</c:f>
              <c:numCache>
                <c:formatCode>General</c:formatCode>
                <c:ptCount val="2"/>
              </c:numCache>
            </c:numRef>
          </c:cat>
          <c:val>
            <c:numRef>
              <c:f>Sheet1!$B$2:$B$3</c:f>
              <c:numCache>
                <c:formatCode>0.0%</c:formatCode>
                <c:ptCount val="2"/>
                <c:pt idx="0" formatCode="0%">
                  <c:v>0.3</c:v>
                </c:pt>
                <c:pt idx="1">
                  <c:v>0.7</c:v>
                </c:pt>
              </c:numCache>
            </c:numRef>
          </c:val>
          <c:extLst>
            <c:ext xmlns:c16="http://schemas.microsoft.com/office/drawing/2014/chart" uri="{C3380CC4-5D6E-409C-BE32-E72D297353CC}">
              <c16:uniqueId val="{00000004-82F6-3944-B535-911FA347B938}"/>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7838828740157495E-2"/>
          <c:y val="2.84077150300358E-2"/>
          <c:w val="0.91497367125984297"/>
          <c:h val="0.94318456993992805"/>
        </c:manualLayout>
      </c:layout>
      <c:scatterChart>
        <c:scatterStyle val="lineMarker"/>
        <c:varyColors val="0"/>
        <c:ser>
          <c:idx val="0"/>
          <c:order val="0"/>
          <c:tx>
            <c:strRef>
              <c:f>Sheet1!$B$1</c:f>
              <c:strCache>
                <c:ptCount val="1"/>
                <c:pt idx="0">
                  <c:v>Y-Values</c:v>
                </c:pt>
              </c:strCache>
            </c:strRef>
          </c:tx>
          <c:spPr>
            <a:ln w="19050" cap="rnd">
              <a:noFill/>
              <a:round/>
            </a:ln>
            <a:effectLst/>
          </c:spPr>
          <c:marker>
            <c:symbol val="dash"/>
            <c:size val="23"/>
            <c:spPr>
              <a:solidFill>
                <a:schemeClr val="accent1"/>
              </a:solidFill>
              <a:ln w="9525">
                <a:solidFill>
                  <a:schemeClr val="accent1"/>
                </a:solidFill>
              </a:ln>
              <a:effectLst/>
            </c:spPr>
          </c:marker>
          <c:dPt>
            <c:idx val="0"/>
            <c:marker>
              <c:symbol val="dash"/>
              <c:size val="23"/>
              <c:spPr>
                <a:solidFill>
                  <a:schemeClr val="tx1"/>
                </a:solidFill>
                <a:ln w="9525">
                  <a:noFill/>
                </a:ln>
                <a:effectLst/>
              </c:spPr>
            </c:marker>
            <c:bubble3D val="0"/>
            <c:extLst>
              <c:ext xmlns:c16="http://schemas.microsoft.com/office/drawing/2014/chart" uri="{C3380CC4-5D6E-409C-BE32-E72D297353CC}">
                <c16:uniqueId val="{00000003-2EB2-E547-A9A7-A4CF7059180A}"/>
              </c:ext>
            </c:extLst>
          </c:dPt>
          <c:dPt>
            <c:idx val="1"/>
            <c:marker>
              <c:symbol val="dash"/>
              <c:size val="23"/>
              <c:spPr>
                <a:solidFill>
                  <a:schemeClr val="accent3"/>
                </a:solidFill>
                <a:ln w="9525">
                  <a:noFill/>
                </a:ln>
                <a:effectLst/>
              </c:spPr>
            </c:marker>
            <c:bubble3D val="0"/>
            <c:extLst>
              <c:ext xmlns:c16="http://schemas.microsoft.com/office/drawing/2014/chart" uri="{C3380CC4-5D6E-409C-BE32-E72D297353CC}">
                <c16:uniqueId val="{00000012-2EB2-E547-A9A7-A4CF7059180A}"/>
              </c:ext>
            </c:extLst>
          </c:dPt>
          <c:dPt>
            <c:idx val="3"/>
            <c:marker>
              <c:symbol val="dash"/>
              <c:size val="23"/>
              <c:spPr>
                <a:solidFill>
                  <a:schemeClr val="accent3"/>
                </a:solidFill>
                <a:ln w="9525">
                  <a:noFill/>
                </a:ln>
                <a:effectLst/>
              </c:spPr>
            </c:marker>
            <c:bubble3D val="0"/>
            <c:extLst>
              <c:ext xmlns:c16="http://schemas.microsoft.com/office/drawing/2014/chart" uri="{C3380CC4-5D6E-409C-BE32-E72D297353CC}">
                <c16:uniqueId val="{00000013-2EB2-E547-A9A7-A4CF7059180A}"/>
              </c:ext>
            </c:extLst>
          </c:dPt>
          <c:dPt>
            <c:idx val="4"/>
            <c:marker>
              <c:symbol val="dash"/>
              <c:size val="23"/>
              <c:spPr>
                <a:solidFill>
                  <a:schemeClr val="tx1"/>
                </a:solidFill>
                <a:ln w="9525">
                  <a:solidFill>
                    <a:schemeClr val="tx1"/>
                  </a:solidFill>
                </a:ln>
                <a:effectLst/>
              </c:spPr>
            </c:marker>
            <c:bubble3D val="0"/>
            <c:extLst>
              <c:ext xmlns:c16="http://schemas.microsoft.com/office/drawing/2014/chart" uri="{C3380CC4-5D6E-409C-BE32-E72D297353CC}">
                <c16:uniqueId val="{00000004-2EB2-E547-A9A7-A4CF7059180A}"/>
              </c:ext>
            </c:extLst>
          </c:dPt>
          <c:dPt>
            <c:idx val="5"/>
            <c:marker>
              <c:symbol val="dash"/>
              <c:size val="23"/>
              <c:spPr>
                <a:solidFill>
                  <a:schemeClr val="tx1"/>
                </a:solidFill>
                <a:ln w="9525">
                  <a:solidFill>
                    <a:schemeClr val="tx1"/>
                  </a:solidFill>
                </a:ln>
                <a:effectLst/>
              </c:spPr>
            </c:marker>
            <c:bubble3D val="0"/>
            <c:extLst>
              <c:ext xmlns:c16="http://schemas.microsoft.com/office/drawing/2014/chart" uri="{C3380CC4-5D6E-409C-BE32-E72D297353CC}">
                <c16:uniqueId val="{00000005-2EB2-E547-A9A7-A4CF7059180A}"/>
              </c:ext>
            </c:extLst>
          </c:dPt>
          <c:dPt>
            <c:idx val="6"/>
            <c:marker>
              <c:symbol val="dash"/>
              <c:size val="23"/>
              <c:spPr>
                <a:solidFill>
                  <a:schemeClr val="accent3"/>
                </a:solidFill>
                <a:ln w="9525">
                  <a:noFill/>
                </a:ln>
                <a:effectLst/>
              </c:spPr>
            </c:marker>
            <c:bubble3D val="0"/>
            <c:extLst>
              <c:ext xmlns:c16="http://schemas.microsoft.com/office/drawing/2014/chart" uri="{C3380CC4-5D6E-409C-BE32-E72D297353CC}">
                <c16:uniqueId val="{00000014-2EB2-E547-A9A7-A4CF7059180A}"/>
              </c:ext>
            </c:extLst>
          </c:dPt>
          <c:dPt>
            <c:idx val="8"/>
            <c:marker>
              <c:symbol val="dash"/>
              <c:size val="23"/>
              <c:spPr>
                <a:solidFill>
                  <a:schemeClr val="accent3"/>
                </a:solidFill>
                <a:ln w="9525">
                  <a:noFill/>
                </a:ln>
                <a:effectLst/>
              </c:spPr>
            </c:marker>
            <c:bubble3D val="0"/>
            <c:extLst>
              <c:ext xmlns:c16="http://schemas.microsoft.com/office/drawing/2014/chart" uri="{C3380CC4-5D6E-409C-BE32-E72D297353CC}">
                <c16:uniqueId val="{00000015-2EB2-E547-A9A7-A4CF7059180A}"/>
              </c:ext>
            </c:extLst>
          </c:dPt>
          <c:dPt>
            <c:idx val="9"/>
            <c:marker>
              <c:symbol val="dash"/>
              <c:size val="23"/>
              <c:spPr>
                <a:solidFill>
                  <a:schemeClr val="tx1"/>
                </a:solidFill>
                <a:ln w="9525">
                  <a:solidFill>
                    <a:schemeClr val="tx1"/>
                  </a:solidFill>
                </a:ln>
                <a:effectLst/>
              </c:spPr>
            </c:marker>
            <c:bubble3D val="0"/>
            <c:extLst>
              <c:ext xmlns:c16="http://schemas.microsoft.com/office/drawing/2014/chart" uri="{C3380CC4-5D6E-409C-BE32-E72D297353CC}">
                <c16:uniqueId val="{00000006-2EB2-E547-A9A7-A4CF7059180A}"/>
              </c:ext>
            </c:extLst>
          </c:dPt>
          <c:dPt>
            <c:idx val="10"/>
            <c:marker>
              <c:symbol val="dash"/>
              <c:size val="23"/>
              <c:spPr>
                <a:solidFill>
                  <a:schemeClr val="tx1"/>
                </a:solidFill>
                <a:ln w="9525">
                  <a:solidFill>
                    <a:schemeClr val="tx1"/>
                  </a:solidFill>
                </a:ln>
                <a:effectLst/>
              </c:spPr>
            </c:marker>
            <c:bubble3D val="0"/>
            <c:extLst>
              <c:ext xmlns:c16="http://schemas.microsoft.com/office/drawing/2014/chart" uri="{C3380CC4-5D6E-409C-BE32-E72D297353CC}">
                <c16:uniqueId val="{00000007-2EB2-E547-A9A7-A4CF7059180A}"/>
              </c:ext>
            </c:extLst>
          </c:dPt>
          <c:dPt>
            <c:idx val="11"/>
            <c:marker>
              <c:symbol val="dash"/>
              <c:size val="23"/>
              <c:spPr>
                <a:solidFill>
                  <a:schemeClr val="accent3"/>
                </a:solidFill>
                <a:ln w="9525">
                  <a:noFill/>
                </a:ln>
                <a:effectLst/>
              </c:spPr>
            </c:marker>
            <c:bubble3D val="0"/>
            <c:extLst>
              <c:ext xmlns:c16="http://schemas.microsoft.com/office/drawing/2014/chart" uri="{C3380CC4-5D6E-409C-BE32-E72D297353CC}">
                <c16:uniqueId val="{00000016-2EB2-E547-A9A7-A4CF7059180A}"/>
              </c:ext>
            </c:extLst>
          </c:dPt>
          <c:dPt>
            <c:idx val="13"/>
            <c:marker>
              <c:symbol val="dash"/>
              <c:size val="23"/>
              <c:spPr>
                <a:solidFill>
                  <a:schemeClr val="accent3"/>
                </a:solidFill>
                <a:ln w="9525">
                  <a:noFill/>
                </a:ln>
                <a:effectLst/>
              </c:spPr>
            </c:marker>
            <c:bubble3D val="0"/>
            <c:extLst>
              <c:ext xmlns:c16="http://schemas.microsoft.com/office/drawing/2014/chart" uri="{C3380CC4-5D6E-409C-BE32-E72D297353CC}">
                <c16:uniqueId val="{00000017-2EB2-E547-A9A7-A4CF7059180A}"/>
              </c:ext>
            </c:extLst>
          </c:dPt>
          <c:dPt>
            <c:idx val="14"/>
            <c:marker>
              <c:symbol val="dash"/>
              <c:size val="23"/>
              <c:spPr>
                <a:solidFill>
                  <a:schemeClr val="tx1"/>
                </a:solidFill>
                <a:ln w="9525">
                  <a:solidFill>
                    <a:schemeClr val="tx1"/>
                  </a:solidFill>
                </a:ln>
                <a:effectLst/>
              </c:spPr>
            </c:marker>
            <c:bubble3D val="0"/>
            <c:extLst>
              <c:ext xmlns:c16="http://schemas.microsoft.com/office/drawing/2014/chart" uri="{C3380CC4-5D6E-409C-BE32-E72D297353CC}">
                <c16:uniqueId val="{00000008-2EB2-E547-A9A7-A4CF7059180A}"/>
              </c:ext>
            </c:extLst>
          </c:dPt>
          <c:dPt>
            <c:idx val="15"/>
            <c:marker>
              <c:symbol val="dash"/>
              <c:size val="23"/>
              <c:spPr>
                <a:solidFill>
                  <a:schemeClr val="tx1"/>
                </a:solidFill>
                <a:ln w="9525">
                  <a:solidFill>
                    <a:schemeClr val="tx1"/>
                  </a:solidFill>
                </a:ln>
                <a:effectLst/>
              </c:spPr>
            </c:marker>
            <c:bubble3D val="0"/>
            <c:extLst>
              <c:ext xmlns:c16="http://schemas.microsoft.com/office/drawing/2014/chart" uri="{C3380CC4-5D6E-409C-BE32-E72D297353CC}">
                <c16:uniqueId val="{00000009-2EB2-E547-A9A7-A4CF7059180A}"/>
              </c:ext>
            </c:extLst>
          </c:dPt>
          <c:dPt>
            <c:idx val="16"/>
            <c:marker>
              <c:symbol val="dash"/>
              <c:size val="23"/>
              <c:spPr>
                <a:solidFill>
                  <a:schemeClr val="accent3"/>
                </a:solidFill>
                <a:ln w="9525">
                  <a:noFill/>
                </a:ln>
                <a:effectLst/>
              </c:spPr>
            </c:marker>
            <c:bubble3D val="0"/>
            <c:extLst>
              <c:ext xmlns:c16="http://schemas.microsoft.com/office/drawing/2014/chart" uri="{C3380CC4-5D6E-409C-BE32-E72D297353CC}">
                <c16:uniqueId val="{00000018-2EB2-E547-A9A7-A4CF7059180A}"/>
              </c:ext>
            </c:extLst>
          </c:dPt>
          <c:dPt>
            <c:idx val="18"/>
            <c:marker>
              <c:symbol val="dash"/>
              <c:size val="23"/>
              <c:spPr>
                <a:solidFill>
                  <a:schemeClr val="accent3"/>
                </a:solidFill>
                <a:ln w="9525">
                  <a:noFill/>
                </a:ln>
                <a:effectLst/>
              </c:spPr>
            </c:marker>
            <c:bubble3D val="0"/>
            <c:extLst>
              <c:ext xmlns:c16="http://schemas.microsoft.com/office/drawing/2014/chart" uri="{C3380CC4-5D6E-409C-BE32-E72D297353CC}">
                <c16:uniqueId val="{00000019-2EB2-E547-A9A7-A4CF7059180A}"/>
              </c:ext>
            </c:extLst>
          </c:dPt>
          <c:dPt>
            <c:idx val="19"/>
            <c:marker>
              <c:symbol val="dash"/>
              <c:size val="23"/>
              <c:spPr>
                <a:solidFill>
                  <a:schemeClr val="tx1"/>
                </a:solidFill>
                <a:ln w="9525">
                  <a:solidFill>
                    <a:schemeClr val="tx1"/>
                  </a:solidFill>
                </a:ln>
                <a:effectLst/>
              </c:spPr>
            </c:marker>
            <c:bubble3D val="0"/>
            <c:extLst>
              <c:ext xmlns:c16="http://schemas.microsoft.com/office/drawing/2014/chart" uri="{C3380CC4-5D6E-409C-BE32-E72D297353CC}">
                <c16:uniqueId val="{0000000A-2EB2-E547-A9A7-A4CF7059180A}"/>
              </c:ext>
            </c:extLst>
          </c:dPt>
          <c:dPt>
            <c:idx val="20"/>
            <c:marker>
              <c:symbol val="dash"/>
              <c:size val="23"/>
              <c:spPr>
                <a:solidFill>
                  <a:schemeClr val="tx1"/>
                </a:solidFill>
                <a:ln w="9525">
                  <a:solidFill>
                    <a:schemeClr val="tx1"/>
                  </a:solidFill>
                </a:ln>
                <a:effectLst/>
              </c:spPr>
            </c:marker>
            <c:bubble3D val="0"/>
            <c:extLst>
              <c:ext xmlns:c16="http://schemas.microsoft.com/office/drawing/2014/chart" uri="{C3380CC4-5D6E-409C-BE32-E72D297353CC}">
                <c16:uniqueId val="{0000000B-2EB2-E547-A9A7-A4CF7059180A}"/>
              </c:ext>
            </c:extLst>
          </c:dPt>
          <c:dPt>
            <c:idx val="21"/>
            <c:marker>
              <c:symbol val="dash"/>
              <c:size val="23"/>
              <c:spPr>
                <a:solidFill>
                  <a:schemeClr val="accent3"/>
                </a:solidFill>
                <a:ln w="9525">
                  <a:noFill/>
                </a:ln>
                <a:effectLst/>
              </c:spPr>
            </c:marker>
            <c:bubble3D val="0"/>
            <c:extLst>
              <c:ext xmlns:c16="http://schemas.microsoft.com/office/drawing/2014/chart" uri="{C3380CC4-5D6E-409C-BE32-E72D297353CC}">
                <c16:uniqueId val="{0000001A-2EB2-E547-A9A7-A4CF7059180A}"/>
              </c:ext>
            </c:extLst>
          </c:dPt>
          <c:dPt>
            <c:idx val="23"/>
            <c:marker>
              <c:symbol val="dash"/>
              <c:size val="23"/>
              <c:spPr>
                <a:solidFill>
                  <a:schemeClr val="accent3"/>
                </a:solidFill>
                <a:ln w="9525">
                  <a:noFill/>
                </a:ln>
                <a:effectLst/>
              </c:spPr>
            </c:marker>
            <c:bubble3D val="0"/>
            <c:extLst>
              <c:ext xmlns:c16="http://schemas.microsoft.com/office/drawing/2014/chart" uri="{C3380CC4-5D6E-409C-BE32-E72D297353CC}">
                <c16:uniqueId val="{0000001B-2EB2-E547-A9A7-A4CF7059180A}"/>
              </c:ext>
            </c:extLst>
          </c:dPt>
          <c:dPt>
            <c:idx val="24"/>
            <c:marker>
              <c:symbol val="dash"/>
              <c:size val="23"/>
              <c:spPr>
                <a:solidFill>
                  <a:schemeClr val="tx1"/>
                </a:solidFill>
                <a:ln w="9525">
                  <a:solidFill>
                    <a:schemeClr val="tx1"/>
                  </a:solidFill>
                </a:ln>
                <a:effectLst/>
              </c:spPr>
            </c:marker>
            <c:bubble3D val="0"/>
            <c:extLst>
              <c:ext xmlns:c16="http://schemas.microsoft.com/office/drawing/2014/chart" uri="{C3380CC4-5D6E-409C-BE32-E72D297353CC}">
                <c16:uniqueId val="{0000000C-2EB2-E547-A9A7-A4CF7059180A}"/>
              </c:ext>
            </c:extLst>
          </c:dPt>
          <c:dPt>
            <c:idx val="25"/>
            <c:marker>
              <c:symbol val="dash"/>
              <c:size val="23"/>
              <c:spPr>
                <a:solidFill>
                  <a:schemeClr val="tx1"/>
                </a:solidFill>
                <a:ln w="9525">
                  <a:solidFill>
                    <a:schemeClr val="tx1"/>
                  </a:solidFill>
                </a:ln>
                <a:effectLst/>
              </c:spPr>
            </c:marker>
            <c:bubble3D val="0"/>
            <c:extLst>
              <c:ext xmlns:c16="http://schemas.microsoft.com/office/drawing/2014/chart" uri="{C3380CC4-5D6E-409C-BE32-E72D297353CC}">
                <c16:uniqueId val="{0000000D-2EB2-E547-A9A7-A4CF7059180A}"/>
              </c:ext>
            </c:extLst>
          </c:dPt>
          <c:dPt>
            <c:idx val="26"/>
            <c:marker>
              <c:symbol val="dash"/>
              <c:size val="23"/>
              <c:spPr>
                <a:solidFill>
                  <a:schemeClr val="accent3"/>
                </a:solidFill>
                <a:ln w="9525">
                  <a:noFill/>
                </a:ln>
                <a:effectLst/>
              </c:spPr>
            </c:marker>
            <c:bubble3D val="0"/>
            <c:extLst>
              <c:ext xmlns:c16="http://schemas.microsoft.com/office/drawing/2014/chart" uri="{C3380CC4-5D6E-409C-BE32-E72D297353CC}">
                <c16:uniqueId val="{0000001C-2EB2-E547-A9A7-A4CF7059180A}"/>
              </c:ext>
            </c:extLst>
          </c:dPt>
          <c:dPt>
            <c:idx val="28"/>
            <c:marker>
              <c:symbol val="dash"/>
              <c:size val="23"/>
              <c:spPr>
                <a:solidFill>
                  <a:schemeClr val="accent3"/>
                </a:solidFill>
                <a:ln w="9525">
                  <a:noFill/>
                </a:ln>
                <a:effectLst/>
              </c:spPr>
            </c:marker>
            <c:bubble3D val="0"/>
            <c:extLst>
              <c:ext xmlns:c16="http://schemas.microsoft.com/office/drawing/2014/chart" uri="{C3380CC4-5D6E-409C-BE32-E72D297353CC}">
                <c16:uniqueId val="{0000001D-2EB2-E547-A9A7-A4CF7059180A}"/>
              </c:ext>
            </c:extLst>
          </c:dPt>
          <c:dPt>
            <c:idx val="29"/>
            <c:marker>
              <c:symbol val="dash"/>
              <c:size val="23"/>
              <c:spPr>
                <a:solidFill>
                  <a:schemeClr val="tx1"/>
                </a:solidFill>
                <a:ln w="9525">
                  <a:solidFill>
                    <a:schemeClr val="tx1"/>
                  </a:solidFill>
                </a:ln>
                <a:effectLst/>
              </c:spPr>
            </c:marker>
            <c:bubble3D val="0"/>
            <c:extLst>
              <c:ext xmlns:c16="http://schemas.microsoft.com/office/drawing/2014/chart" uri="{C3380CC4-5D6E-409C-BE32-E72D297353CC}">
                <c16:uniqueId val="{0000000E-2EB2-E547-A9A7-A4CF7059180A}"/>
              </c:ext>
            </c:extLst>
          </c:dPt>
          <c:dPt>
            <c:idx val="30"/>
            <c:marker>
              <c:symbol val="dash"/>
              <c:size val="23"/>
              <c:spPr>
                <a:solidFill>
                  <a:schemeClr val="tx1"/>
                </a:solidFill>
                <a:ln w="9525">
                  <a:solidFill>
                    <a:schemeClr val="tx1"/>
                  </a:solidFill>
                </a:ln>
                <a:effectLst/>
              </c:spPr>
            </c:marker>
            <c:bubble3D val="0"/>
            <c:extLst>
              <c:ext xmlns:c16="http://schemas.microsoft.com/office/drawing/2014/chart" uri="{C3380CC4-5D6E-409C-BE32-E72D297353CC}">
                <c16:uniqueId val="{0000000F-2EB2-E547-A9A7-A4CF7059180A}"/>
              </c:ext>
            </c:extLst>
          </c:dPt>
          <c:dPt>
            <c:idx val="31"/>
            <c:marker>
              <c:symbol val="dash"/>
              <c:size val="23"/>
              <c:spPr>
                <a:solidFill>
                  <a:schemeClr val="accent3"/>
                </a:solidFill>
                <a:ln w="9525">
                  <a:noFill/>
                </a:ln>
                <a:effectLst/>
              </c:spPr>
            </c:marker>
            <c:bubble3D val="0"/>
            <c:extLst>
              <c:ext xmlns:c16="http://schemas.microsoft.com/office/drawing/2014/chart" uri="{C3380CC4-5D6E-409C-BE32-E72D297353CC}">
                <c16:uniqueId val="{0000001E-2EB2-E547-A9A7-A4CF7059180A}"/>
              </c:ext>
            </c:extLst>
          </c:dPt>
          <c:dPt>
            <c:idx val="33"/>
            <c:marker>
              <c:symbol val="dash"/>
              <c:size val="23"/>
              <c:spPr>
                <a:solidFill>
                  <a:schemeClr val="accent3"/>
                </a:solidFill>
                <a:ln w="9525">
                  <a:noFill/>
                </a:ln>
                <a:effectLst/>
              </c:spPr>
            </c:marker>
            <c:bubble3D val="0"/>
            <c:extLst>
              <c:ext xmlns:c16="http://schemas.microsoft.com/office/drawing/2014/chart" uri="{C3380CC4-5D6E-409C-BE32-E72D297353CC}">
                <c16:uniqueId val="{00000011-2EB2-E547-A9A7-A4CF7059180A}"/>
              </c:ext>
            </c:extLst>
          </c:dPt>
          <c:dPt>
            <c:idx val="34"/>
            <c:marker>
              <c:symbol val="dash"/>
              <c:size val="23"/>
              <c:spPr>
                <a:solidFill>
                  <a:schemeClr val="tx1"/>
                </a:solidFill>
                <a:ln w="9525">
                  <a:solidFill>
                    <a:schemeClr val="tx1"/>
                  </a:solidFill>
                </a:ln>
                <a:effectLst/>
              </c:spPr>
            </c:marker>
            <c:bubble3D val="0"/>
            <c:extLst>
              <c:ext xmlns:c16="http://schemas.microsoft.com/office/drawing/2014/chart" uri="{C3380CC4-5D6E-409C-BE32-E72D297353CC}">
                <c16:uniqueId val="{00000010-2EB2-E547-A9A7-A4CF7059180A}"/>
              </c:ext>
            </c:extLst>
          </c:dPt>
          <c:dLbls>
            <c:dLbl>
              <c:idx val="33"/>
              <c:layout>
                <c:manualLayout>
                  <c:x val="-7.9703125E-2"/>
                  <c:y val="9.7244738782063193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2EB2-E547-A9A7-A4CF7059180A}"/>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BentonSans" panose="02000503000000020004" pitchFamily="2" charset="0"/>
                    <a:ea typeface="+mn-ea"/>
                    <a:cs typeface="+mn-cs"/>
                  </a:defRPr>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Sheet1!$A$2:$A$36</c:f>
              <c:numCache>
                <c:formatCode>General</c:formatCode>
                <c:ptCount val="35"/>
                <c:pt idx="0">
                  <c:v>1</c:v>
                </c:pt>
                <c:pt idx="1">
                  <c:v>1</c:v>
                </c:pt>
                <c:pt idx="2">
                  <c:v>1</c:v>
                </c:pt>
                <c:pt idx="3">
                  <c:v>1</c:v>
                </c:pt>
                <c:pt idx="4">
                  <c:v>1</c:v>
                </c:pt>
                <c:pt idx="5">
                  <c:v>2</c:v>
                </c:pt>
                <c:pt idx="6">
                  <c:v>2</c:v>
                </c:pt>
                <c:pt idx="7">
                  <c:v>2</c:v>
                </c:pt>
                <c:pt idx="8">
                  <c:v>2</c:v>
                </c:pt>
                <c:pt idx="9">
                  <c:v>2</c:v>
                </c:pt>
                <c:pt idx="10">
                  <c:v>3</c:v>
                </c:pt>
                <c:pt idx="11">
                  <c:v>3</c:v>
                </c:pt>
                <c:pt idx="12">
                  <c:v>3</c:v>
                </c:pt>
                <c:pt idx="13">
                  <c:v>3</c:v>
                </c:pt>
                <c:pt idx="14">
                  <c:v>3</c:v>
                </c:pt>
                <c:pt idx="15">
                  <c:v>4</c:v>
                </c:pt>
                <c:pt idx="16">
                  <c:v>4</c:v>
                </c:pt>
                <c:pt idx="17">
                  <c:v>4</c:v>
                </c:pt>
                <c:pt idx="18">
                  <c:v>4</c:v>
                </c:pt>
                <c:pt idx="19">
                  <c:v>4</c:v>
                </c:pt>
                <c:pt idx="20">
                  <c:v>5</c:v>
                </c:pt>
                <c:pt idx="21">
                  <c:v>5</c:v>
                </c:pt>
                <c:pt idx="22">
                  <c:v>5</c:v>
                </c:pt>
                <c:pt idx="23">
                  <c:v>5</c:v>
                </c:pt>
                <c:pt idx="24">
                  <c:v>5</c:v>
                </c:pt>
                <c:pt idx="25">
                  <c:v>6</c:v>
                </c:pt>
                <c:pt idx="26">
                  <c:v>6</c:v>
                </c:pt>
                <c:pt idx="27">
                  <c:v>6</c:v>
                </c:pt>
                <c:pt idx="28">
                  <c:v>6</c:v>
                </c:pt>
                <c:pt idx="29">
                  <c:v>6</c:v>
                </c:pt>
                <c:pt idx="30">
                  <c:v>7</c:v>
                </c:pt>
                <c:pt idx="31">
                  <c:v>7</c:v>
                </c:pt>
                <c:pt idx="32">
                  <c:v>7</c:v>
                </c:pt>
                <c:pt idx="33">
                  <c:v>7</c:v>
                </c:pt>
                <c:pt idx="34">
                  <c:v>7</c:v>
                </c:pt>
              </c:numCache>
            </c:numRef>
          </c:xVal>
          <c:yVal>
            <c:numRef>
              <c:f>Sheet1!$B$2:$B$36</c:f>
              <c:numCache>
                <c:formatCode>"$"#,##0</c:formatCode>
                <c:ptCount val="35"/>
                <c:pt idx="0">
                  <c:v>137</c:v>
                </c:pt>
                <c:pt idx="1">
                  <c:v>35</c:v>
                </c:pt>
                <c:pt idx="2">
                  <c:v>30</c:v>
                </c:pt>
                <c:pt idx="3">
                  <c:v>25</c:v>
                </c:pt>
                <c:pt idx="4">
                  <c:v>18</c:v>
                </c:pt>
                <c:pt idx="5">
                  <c:v>146</c:v>
                </c:pt>
                <c:pt idx="6">
                  <c:v>50</c:v>
                </c:pt>
                <c:pt idx="7">
                  <c:v>35</c:v>
                </c:pt>
                <c:pt idx="8">
                  <c:v>29</c:v>
                </c:pt>
                <c:pt idx="9">
                  <c:v>23</c:v>
                </c:pt>
                <c:pt idx="10">
                  <c:v>128</c:v>
                </c:pt>
                <c:pt idx="11">
                  <c:v>49</c:v>
                </c:pt>
                <c:pt idx="12">
                  <c:v>40</c:v>
                </c:pt>
                <c:pt idx="13">
                  <c:v>30</c:v>
                </c:pt>
                <c:pt idx="14">
                  <c:v>23</c:v>
                </c:pt>
                <c:pt idx="15">
                  <c:v>130</c:v>
                </c:pt>
                <c:pt idx="16">
                  <c:v>47</c:v>
                </c:pt>
                <c:pt idx="17">
                  <c:v>40</c:v>
                </c:pt>
                <c:pt idx="18">
                  <c:v>34</c:v>
                </c:pt>
                <c:pt idx="19">
                  <c:v>26</c:v>
                </c:pt>
                <c:pt idx="20">
                  <c:v>214</c:v>
                </c:pt>
                <c:pt idx="21">
                  <c:v>50</c:v>
                </c:pt>
                <c:pt idx="22">
                  <c:v>40</c:v>
                </c:pt>
                <c:pt idx="23">
                  <c:v>35</c:v>
                </c:pt>
                <c:pt idx="24">
                  <c:v>21</c:v>
                </c:pt>
                <c:pt idx="25">
                  <c:v>110</c:v>
                </c:pt>
                <c:pt idx="26">
                  <c:v>56</c:v>
                </c:pt>
                <c:pt idx="27">
                  <c:v>47</c:v>
                </c:pt>
                <c:pt idx="28">
                  <c:v>30</c:v>
                </c:pt>
                <c:pt idx="29">
                  <c:v>16</c:v>
                </c:pt>
                <c:pt idx="30">
                  <c:v>73</c:v>
                </c:pt>
                <c:pt idx="31">
                  <c:v>35</c:v>
                </c:pt>
                <c:pt idx="32">
                  <c:v>25</c:v>
                </c:pt>
                <c:pt idx="33">
                  <c:v>22</c:v>
                </c:pt>
                <c:pt idx="34">
                  <c:v>12</c:v>
                </c:pt>
              </c:numCache>
            </c:numRef>
          </c:yVal>
          <c:smooth val="0"/>
          <c:extLst>
            <c:ext xmlns:c16="http://schemas.microsoft.com/office/drawing/2014/chart" uri="{C3380CC4-5D6E-409C-BE32-E72D297353CC}">
              <c16:uniqueId val="{00000000-2EB2-E547-A9A7-A4CF7059180A}"/>
            </c:ext>
          </c:extLst>
        </c:ser>
        <c:dLbls>
          <c:dLblPos val="l"/>
          <c:showLegendKey val="0"/>
          <c:showVal val="1"/>
          <c:showCatName val="0"/>
          <c:showSerName val="0"/>
          <c:showPercent val="0"/>
          <c:showBubbleSize val="0"/>
        </c:dLbls>
        <c:axId val="2137288080"/>
        <c:axId val="-2145843888"/>
      </c:scatterChart>
      <c:valAx>
        <c:axId val="2137288080"/>
        <c:scaling>
          <c:orientation val="minMax"/>
        </c:scaling>
        <c:delete val="1"/>
        <c:axPos val="b"/>
        <c:numFmt formatCode="General" sourceLinked="1"/>
        <c:majorTickMark val="none"/>
        <c:minorTickMark val="none"/>
        <c:tickLblPos val="nextTo"/>
        <c:crossAx val="-2145843888"/>
        <c:crosses val="autoZero"/>
        <c:crossBetween val="midCat"/>
      </c:valAx>
      <c:valAx>
        <c:axId val="-2145843888"/>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BentonSans" panose="02000503000000020004" pitchFamily="2" charset="0"/>
                <a:ea typeface="+mn-ea"/>
                <a:cs typeface="+mn-cs"/>
              </a:defRPr>
            </a:pPr>
            <a:endParaRPr lang="en-US"/>
          </a:p>
        </c:txPr>
        <c:crossAx val="21372880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196721255902723E-2"/>
          <c:y val="0"/>
          <c:w val="0.88160655748819461"/>
          <c:h val="1"/>
        </c:manualLayout>
      </c:layout>
      <c:barChart>
        <c:barDir val="col"/>
        <c:grouping val="stacked"/>
        <c:varyColors val="0"/>
        <c:ser>
          <c:idx val="0"/>
          <c:order val="0"/>
          <c:tx>
            <c:strRef>
              <c:f>Sheet1!$B$1</c:f>
              <c:strCache>
                <c:ptCount val="1"/>
                <c:pt idx="0">
                  <c:v>Not at all interested</c:v>
                </c:pt>
              </c:strCache>
            </c:strRef>
          </c:tx>
          <c:spPr>
            <a:solidFill>
              <a:schemeClr val="accent4">
                <a:lumMod val="50000"/>
              </a:schemeClr>
            </a:solidFill>
            <a:ln>
              <a:noFill/>
            </a:ln>
            <a:effectLst/>
          </c:spPr>
          <c:invertIfNegative val="0"/>
          <c:dLbls>
            <c:dLbl>
              <c:idx val="0"/>
              <c:layout>
                <c:manualLayout>
                  <c:x val="0"/>
                  <c:y val="8.2752437287337017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F9B-BE44-A724-660C825C3BAE}"/>
                </c:ext>
              </c:extLst>
            </c:dLbl>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0%</c:formatCode>
                <c:ptCount val="1"/>
                <c:pt idx="0">
                  <c:v>0.26640000000000003</c:v>
                </c:pt>
              </c:numCache>
            </c:numRef>
          </c:val>
          <c:extLst>
            <c:ext xmlns:c16="http://schemas.microsoft.com/office/drawing/2014/chart" uri="{C3380CC4-5D6E-409C-BE32-E72D297353CC}">
              <c16:uniqueId val="{00000001-EF9B-BE44-A724-660C825C3BAE}"/>
            </c:ext>
          </c:extLst>
        </c:ser>
        <c:ser>
          <c:idx val="1"/>
          <c:order val="1"/>
          <c:tx>
            <c:strRef>
              <c:f>Sheet1!$C$1</c:f>
              <c:strCache>
                <c:ptCount val="1"/>
                <c:pt idx="0">
                  <c:v>Not very interested</c:v>
                </c:pt>
              </c:strCache>
            </c:strRef>
          </c:tx>
          <c:spPr>
            <a:solidFill>
              <a:schemeClr val="accent4">
                <a:lumMod val="75000"/>
              </a:schemeClr>
            </a:solidFill>
            <a:ln>
              <a:noFill/>
            </a:ln>
            <a:effectLst/>
          </c:spPr>
          <c:invertIfNegative val="0"/>
          <c:dLbls>
            <c:dLbl>
              <c:idx val="0"/>
              <c:layout>
                <c:manualLayout>
                  <c:x val="-5.3815201141729748E-3"/>
                  <c:y val="1.071593128897306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F9B-BE44-A724-660C825C3BAE}"/>
                </c:ext>
              </c:extLst>
            </c:dLbl>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0%</c:formatCode>
                <c:ptCount val="1"/>
                <c:pt idx="0">
                  <c:v>0.29709999999999998</c:v>
                </c:pt>
              </c:numCache>
            </c:numRef>
          </c:val>
          <c:extLst>
            <c:ext xmlns:c16="http://schemas.microsoft.com/office/drawing/2014/chart" uri="{C3380CC4-5D6E-409C-BE32-E72D297353CC}">
              <c16:uniqueId val="{00000003-EF9B-BE44-A724-660C825C3BAE}"/>
            </c:ext>
          </c:extLst>
        </c:ser>
        <c:ser>
          <c:idx val="2"/>
          <c:order val="2"/>
          <c:tx>
            <c:strRef>
              <c:f>Sheet1!$D$1</c:f>
              <c:strCache>
                <c:ptCount val="1"/>
                <c:pt idx="0">
                  <c:v>Moderately interested</c:v>
                </c:pt>
              </c:strCache>
            </c:strRef>
          </c:tx>
          <c:spPr>
            <a:solidFill>
              <a:schemeClr val="accent6"/>
            </a:solidFill>
            <a:ln>
              <a:noFill/>
            </a:ln>
            <a:effectLst/>
          </c:spPr>
          <c:invertIfNegative val="0"/>
          <c:dPt>
            <c:idx val="0"/>
            <c:invertIfNegative val="0"/>
            <c:bubble3D val="0"/>
            <c:spPr>
              <a:solidFill>
                <a:schemeClr val="accent3">
                  <a:lumMod val="75000"/>
                </a:schemeClr>
              </a:solidFill>
              <a:ln>
                <a:noFill/>
              </a:ln>
              <a:effectLst/>
            </c:spPr>
            <c:extLst>
              <c:ext xmlns:c16="http://schemas.microsoft.com/office/drawing/2014/chart" uri="{C3380CC4-5D6E-409C-BE32-E72D297353CC}">
                <c16:uniqueId val="{00000005-EF9B-BE44-A724-660C825C3BAE}"/>
              </c:ext>
            </c:extLst>
          </c:dPt>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0%</c:formatCode>
                <c:ptCount val="1"/>
                <c:pt idx="0">
                  <c:v>0.27629999999999999</c:v>
                </c:pt>
              </c:numCache>
            </c:numRef>
          </c:val>
          <c:extLst>
            <c:ext xmlns:c16="http://schemas.microsoft.com/office/drawing/2014/chart" uri="{C3380CC4-5D6E-409C-BE32-E72D297353CC}">
              <c16:uniqueId val="{00000006-EF9B-BE44-A724-660C825C3BAE}"/>
            </c:ext>
          </c:extLst>
        </c:ser>
        <c:ser>
          <c:idx val="3"/>
          <c:order val="3"/>
          <c:tx>
            <c:strRef>
              <c:f>Sheet1!$E$1</c:f>
              <c:strCache>
                <c:ptCount val="1"/>
                <c:pt idx="0">
                  <c:v>Very interested</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0%</c:formatCode>
                <c:ptCount val="1"/>
                <c:pt idx="0">
                  <c:v>0.12720000000000001</c:v>
                </c:pt>
              </c:numCache>
            </c:numRef>
          </c:val>
          <c:extLst>
            <c:ext xmlns:c16="http://schemas.microsoft.com/office/drawing/2014/chart" uri="{C3380CC4-5D6E-409C-BE32-E72D297353CC}">
              <c16:uniqueId val="{00000007-EF9B-BE44-A724-660C825C3BAE}"/>
            </c:ext>
          </c:extLst>
        </c:ser>
        <c:ser>
          <c:idx val="4"/>
          <c:order val="4"/>
          <c:tx>
            <c:strRef>
              <c:f>Sheet1!$F$1</c:f>
              <c:strCache>
                <c:ptCount val="1"/>
                <c:pt idx="0">
                  <c:v>Extremely interested</c:v>
                </c:pt>
              </c:strCache>
            </c:strRef>
          </c:tx>
          <c:spPr>
            <a:solidFill>
              <a:srgbClr val="66AFE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Sheet1!$F$2</c:f>
              <c:numCache>
                <c:formatCode>0%</c:formatCode>
                <c:ptCount val="1"/>
                <c:pt idx="0">
                  <c:v>3.2899999999999999E-2</c:v>
                </c:pt>
              </c:numCache>
            </c:numRef>
          </c:val>
          <c:extLst>
            <c:ext xmlns:c16="http://schemas.microsoft.com/office/drawing/2014/chart" uri="{C3380CC4-5D6E-409C-BE32-E72D297353CC}">
              <c16:uniqueId val="{00000009-EF9B-BE44-A724-660C825C3BAE}"/>
            </c:ext>
          </c:extLst>
        </c:ser>
        <c:dLbls>
          <c:dLblPos val="ctr"/>
          <c:showLegendKey val="0"/>
          <c:showVal val="1"/>
          <c:showCatName val="0"/>
          <c:showSerName val="0"/>
          <c:showPercent val="0"/>
          <c:showBubbleSize val="0"/>
        </c:dLbls>
        <c:gapWidth val="150"/>
        <c:overlap val="100"/>
        <c:axId val="1200481007"/>
        <c:axId val="1201426735"/>
      </c:barChart>
      <c:catAx>
        <c:axId val="1200481007"/>
        <c:scaling>
          <c:orientation val="minMax"/>
        </c:scaling>
        <c:delete val="1"/>
        <c:axPos val="b"/>
        <c:numFmt formatCode="General" sourceLinked="1"/>
        <c:majorTickMark val="none"/>
        <c:minorTickMark val="none"/>
        <c:tickLblPos val="nextTo"/>
        <c:crossAx val="1201426735"/>
        <c:crosses val="autoZero"/>
        <c:auto val="1"/>
        <c:lblAlgn val="ctr"/>
        <c:lblOffset val="100"/>
        <c:noMultiLvlLbl val="0"/>
      </c:catAx>
      <c:valAx>
        <c:axId val="1201426735"/>
        <c:scaling>
          <c:orientation val="minMax"/>
        </c:scaling>
        <c:delete val="1"/>
        <c:axPos val="l"/>
        <c:numFmt formatCode="0%" sourceLinked="1"/>
        <c:majorTickMark val="none"/>
        <c:minorTickMark val="none"/>
        <c:tickLblPos val="nextTo"/>
        <c:crossAx val="12004810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bg1"/>
          </a:solidFill>
        </a:defRPr>
      </a:pPr>
      <a:endParaRPr lang="en-US"/>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196721255902723E-2"/>
          <c:y val="0"/>
          <c:w val="0.88160655748819461"/>
          <c:h val="1"/>
        </c:manualLayout>
      </c:layout>
      <c:barChart>
        <c:barDir val="col"/>
        <c:grouping val="stacked"/>
        <c:varyColors val="0"/>
        <c:ser>
          <c:idx val="0"/>
          <c:order val="0"/>
          <c:tx>
            <c:strRef>
              <c:f>Sheet1!$B$1</c:f>
              <c:strCache>
                <c:ptCount val="1"/>
                <c:pt idx="0">
                  <c:v>Not at all interested</c:v>
                </c:pt>
              </c:strCache>
            </c:strRef>
          </c:tx>
          <c:spPr>
            <a:solidFill>
              <a:schemeClr val="accent4">
                <a:lumMod val="50000"/>
              </a:schemeClr>
            </a:solidFill>
            <a:ln>
              <a:noFill/>
            </a:ln>
            <a:effectLst/>
          </c:spPr>
          <c:invertIfNegative val="0"/>
          <c:dLbls>
            <c:dLbl>
              <c:idx val="0"/>
              <c:layout>
                <c:manualLayout>
                  <c:x val="0"/>
                  <c:y val="8.2752437287337017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60E-8247-B65F-5E761F4058EC}"/>
                </c:ext>
              </c:extLst>
            </c:dLbl>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0%</c:formatCode>
                <c:ptCount val="1"/>
                <c:pt idx="0">
                  <c:v>0.28239999999999998</c:v>
                </c:pt>
              </c:numCache>
            </c:numRef>
          </c:val>
          <c:extLst>
            <c:ext xmlns:c16="http://schemas.microsoft.com/office/drawing/2014/chart" uri="{C3380CC4-5D6E-409C-BE32-E72D297353CC}">
              <c16:uniqueId val="{00000001-D60E-8247-B65F-5E761F4058EC}"/>
            </c:ext>
          </c:extLst>
        </c:ser>
        <c:ser>
          <c:idx val="1"/>
          <c:order val="1"/>
          <c:tx>
            <c:strRef>
              <c:f>Sheet1!$C$1</c:f>
              <c:strCache>
                <c:ptCount val="1"/>
                <c:pt idx="0">
                  <c:v>Not very interested</c:v>
                </c:pt>
              </c:strCache>
            </c:strRef>
          </c:tx>
          <c:spPr>
            <a:solidFill>
              <a:schemeClr val="accent4">
                <a:lumMod val="75000"/>
              </a:schemeClr>
            </a:solidFill>
            <a:ln>
              <a:noFill/>
            </a:ln>
            <a:effectLst/>
          </c:spPr>
          <c:invertIfNegative val="0"/>
          <c:dLbls>
            <c:dLbl>
              <c:idx val="0"/>
              <c:layout>
                <c:manualLayout>
                  <c:x val="-5.3815201141729748E-3"/>
                  <c:y val="1.071593128897306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60E-8247-B65F-5E761F4058EC}"/>
                </c:ext>
              </c:extLst>
            </c:dLbl>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0%</c:formatCode>
                <c:ptCount val="1"/>
                <c:pt idx="0">
                  <c:v>0.30049999999999999</c:v>
                </c:pt>
              </c:numCache>
            </c:numRef>
          </c:val>
          <c:extLst>
            <c:ext xmlns:c16="http://schemas.microsoft.com/office/drawing/2014/chart" uri="{C3380CC4-5D6E-409C-BE32-E72D297353CC}">
              <c16:uniqueId val="{00000003-D60E-8247-B65F-5E761F4058EC}"/>
            </c:ext>
          </c:extLst>
        </c:ser>
        <c:ser>
          <c:idx val="2"/>
          <c:order val="2"/>
          <c:tx>
            <c:strRef>
              <c:f>Sheet1!$D$1</c:f>
              <c:strCache>
                <c:ptCount val="1"/>
                <c:pt idx="0">
                  <c:v>Moderately interested</c:v>
                </c:pt>
              </c:strCache>
            </c:strRef>
          </c:tx>
          <c:spPr>
            <a:solidFill>
              <a:schemeClr val="accent6"/>
            </a:solidFill>
            <a:ln>
              <a:noFill/>
            </a:ln>
            <a:effectLst/>
          </c:spPr>
          <c:invertIfNegative val="0"/>
          <c:dPt>
            <c:idx val="0"/>
            <c:invertIfNegative val="0"/>
            <c:bubble3D val="0"/>
            <c:spPr>
              <a:solidFill>
                <a:schemeClr val="accent3">
                  <a:lumMod val="75000"/>
                </a:schemeClr>
              </a:solidFill>
              <a:ln>
                <a:noFill/>
              </a:ln>
              <a:effectLst/>
            </c:spPr>
            <c:extLst>
              <c:ext xmlns:c16="http://schemas.microsoft.com/office/drawing/2014/chart" uri="{C3380CC4-5D6E-409C-BE32-E72D297353CC}">
                <c16:uniqueId val="{00000005-D60E-8247-B65F-5E761F4058EC}"/>
              </c:ext>
            </c:extLst>
          </c:dPt>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0%</c:formatCode>
                <c:ptCount val="1"/>
                <c:pt idx="0">
                  <c:v>0.24249999999999999</c:v>
                </c:pt>
              </c:numCache>
            </c:numRef>
          </c:val>
          <c:extLst>
            <c:ext xmlns:c16="http://schemas.microsoft.com/office/drawing/2014/chart" uri="{C3380CC4-5D6E-409C-BE32-E72D297353CC}">
              <c16:uniqueId val="{00000006-D60E-8247-B65F-5E761F4058EC}"/>
            </c:ext>
          </c:extLst>
        </c:ser>
        <c:ser>
          <c:idx val="3"/>
          <c:order val="3"/>
          <c:tx>
            <c:strRef>
              <c:f>Sheet1!$E$1</c:f>
              <c:strCache>
                <c:ptCount val="1"/>
                <c:pt idx="0">
                  <c:v>Very interested</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0%</c:formatCode>
                <c:ptCount val="1"/>
                <c:pt idx="0">
                  <c:v>0.1249</c:v>
                </c:pt>
              </c:numCache>
            </c:numRef>
          </c:val>
          <c:extLst>
            <c:ext xmlns:c16="http://schemas.microsoft.com/office/drawing/2014/chart" uri="{C3380CC4-5D6E-409C-BE32-E72D297353CC}">
              <c16:uniqueId val="{00000007-D60E-8247-B65F-5E761F4058EC}"/>
            </c:ext>
          </c:extLst>
        </c:ser>
        <c:ser>
          <c:idx val="4"/>
          <c:order val="4"/>
          <c:tx>
            <c:strRef>
              <c:f>Sheet1!$F$1</c:f>
              <c:strCache>
                <c:ptCount val="1"/>
                <c:pt idx="0">
                  <c:v>Extremely interested</c:v>
                </c:pt>
              </c:strCache>
            </c:strRef>
          </c:tx>
          <c:spPr>
            <a:solidFill>
              <a:srgbClr val="66AFE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Sheet1!$F$2</c:f>
              <c:numCache>
                <c:formatCode>0%</c:formatCode>
                <c:ptCount val="1"/>
                <c:pt idx="0">
                  <c:v>4.9799999999999997E-2</c:v>
                </c:pt>
              </c:numCache>
            </c:numRef>
          </c:val>
          <c:extLst>
            <c:ext xmlns:c16="http://schemas.microsoft.com/office/drawing/2014/chart" uri="{C3380CC4-5D6E-409C-BE32-E72D297353CC}">
              <c16:uniqueId val="{00000008-D60E-8247-B65F-5E761F4058EC}"/>
            </c:ext>
          </c:extLst>
        </c:ser>
        <c:dLbls>
          <c:dLblPos val="ctr"/>
          <c:showLegendKey val="0"/>
          <c:showVal val="1"/>
          <c:showCatName val="0"/>
          <c:showSerName val="0"/>
          <c:showPercent val="0"/>
          <c:showBubbleSize val="0"/>
        </c:dLbls>
        <c:gapWidth val="150"/>
        <c:overlap val="100"/>
        <c:axId val="1200481007"/>
        <c:axId val="1201426735"/>
      </c:barChart>
      <c:catAx>
        <c:axId val="1200481007"/>
        <c:scaling>
          <c:orientation val="minMax"/>
        </c:scaling>
        <c:delete val="1"/>
        <c:axPos val="b"/>
        <c:numFmt formatCode="General" sourceLinked="1"/>
        <c:majorTickMark val="none"/>
        <c:minorTickMark val="none"/>
        <c:tickLblPos val="nextTo"/>
        <c:crossAx val="1201426735"/>
        <c:crosses val="autoZero"/>
        <c:auto val="1"/>
        <c:lblAlgn val="ctr"/>
        <c:lblOffset val="100"/>
        <c:noMultiLvlLbl val="0"/>
      </c:catAx>
      <c:valAx>
        <c:axId val="1201426735"/>
        <c:scaling>
          <c:orientation val="minMax"/>
        </c:scaling>
        <c:delete val="1"/>
        <c:axPos val="l"/>
        <c:numFmt formatCode="0%" sourceLinked="1"/>
        <c:majorTickMark val="none"/>
        <c:minorTickMark val="none"/>
        <c:tickLblPos val="nextTo"/>
        <c:crossAx val="12004810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bg1"/>
          </a:solidFill>
        </a:defRPr>
      </a:pPr>
      <a:endParaRPr lang="en-US"/>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196721255902723E-2"/>
          <c:y val="0"/>
          <c:w val="0.88160655748819461"/>
          <c:h val="1"/>
        </c:manualLayout>
      </c:layout>
      <c:barChart>
        <c:barDir val="col"/>
        <c:grouping val="stacked"/>
        <c:varyColors val="0"/>
        <c:ser>
          <c:idx val="0"/>
          <c:order val="0"/>
          <c:tx>
            <c:strRef>
              <c:f>Sheet1!$B$1</c:f>
              <c:strCache>
                <c:ptCount val="1"/>
                <c:pt idx="0">
                  <c:v>Not at all interested</c:v>
                </c:pt>
              </c:strCache>
            </c:strRef>
          </c:tx>
          <c:spPr>
            <a:solidFill>
              <a:schemeClr val="accent4">
                <a:lumMod val="50000"/>
              </a:schemeClr>
            </a:solidFill>
            <a:ln>
              <a:noFill/>
            </a:ln>
            <a:effectLst/>
          </c:spPr>
          <c:invertIfNegative val="0"/>
          <c:dLbls>
            <c:dLbl>
              <c:idx val="0"/>
              <c:layout>
                <c:manualLayout>
                  <c:x val="0"/>
                  <c:y val="8.2752437287337017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343-7D48-A5AE-84D4230E250C}"/>
                </c:ext>
              </c:extLst>
            </c:dLbl>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0%</c:formatCode>
                <c:ptCount val="1"/>
                <c:pt idx="0">
                  <c:v>0.27239999999999998</c:v>
                </c:pt>
              </c:numCache>
            </c:numRef>
          </c:val>
          <c:extLst>
            <c:ext xmlns:c16="http://schemas.microsoft.com/office/drawing/2014/chart" uri="{C3380CC4-5D6E-409C-BE32-E72D297353CC}">
              <c16:uniqueId val="{00000001-2343-7D48-A5AE-84D4230E250C}"/>
            </c:ext>
          </c:extLst>
        </c:ser>
        <c:ser>
          <c:idx val="1"/>
          <c:order val="1"/>
          <c:tx>
            <c:strRef>
              <c:f>Sheet1!$C$1</c:f>
              <c:strCache>
                <c:ptCount val="1"/>
                <c:pt idx="0">
                  <c:v>Not very interested</c:v>
                </c:pt>
              </c:strCache>
            </c:strRef>
          </c:tx>
          <c:spPr>
            <a:solidFill>
              <a:schemeClr val="accent4">
                <a:lumMod val="75000"/>
              </a:schemeClr>
            </a:solidFill>
            <a:ln>
              <a:noFill/>
            </a:ln>
            <a:effectLst/>
          </c:spPr>
          <c:invertIfNegative val="0"/>
          <c:dLbls>
            <c:dLbl>
              <c:idx val="0"/>
              <c:layout>
                <c:manualLayout>
                  <c:x val="-5.3815201141729748E-3"/>
                  <c:y val="1.071593128897306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343-7D48-A5AE-84D4230E250C}"/>
                </c:ext>
              </c:extLst>
            </c:dLbl>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0%</c:formatCode>
                <c:ptCount val="1"/>
                <c:pt idx="0">
                  <c:v>0.26919999999999999</c:v>
                </c:pt>
              </c:numCache>
            </c:numRef>
          </c:val>
          <c:extLst>
            <c:ext xmlns:c16="http://schemas.microsoft.com/office/drawing/2014/chart" uri="{C3380CC4-5D6E-409C-BE32-E72D297353CC}">
              <c16:uniqueId val="{00000003-2343-7D48-A5AE-84D4230E250C}"/>
            </c:ext>
          </c:extLst>
        </c:ser>
        <c:ser>
          <c:idx val="2"/>
          <c:order val="2"/>
          <c:tx>
            <c:strRef>
              <c:f>Sheet1!$D$1</c:f>
              <c:strCache>
                <c:ptCount val="1"/>
                <c:pt idx="0">
                  <c:v>Moderately interested</c:v>
                </c:pt>
              </c:strCache>
            </c:strRef>
          </c:tx>
          <c:spPr>
            <a:solidFill>
              <a:schemeClr val="accent6"/>
            </a:solidFill>
            <a:ln>
              <a:noFill/>
            </a:ln>
            <a:effectLst/>
          </c:spPr>
          <c:invertIfNegative val="0"/>
          <c:dPt>
            <c:idx val="0"/>
            <c:invertIfNegative val="0"/>
            <c:bubble3D val="0"/>
            <c:spPr>
              <a:solidFill>
                <a:schemeClr val="accent3">
                  <a:lumMod val="75000"/>
                </a:schemeClr>
              </a:solidFill>
              <a:ln>
                <a:noFill/>
              </a:ln>
              <a:effectLst/>
            </c:spPr>
            <c:extLst>
              <c:ext xmlns:c16="http://schemas.microsoft.com/office/drawing/2014/chart" uri="{C3380CC4-5D6E-409C-BE32-E72D297353CC}">
                <c16:uniqueId val="{00000005-2343-7D48-A5AE-84D4230E250C}"/>
              </c:ext>
            </c:extLst>
          </c:dPt>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0%</c:formatCode>
                <c:ptCount val="1"/>
                <c:pt idx="0">
                  <c:v>0.16669999999999999</c:v>
                </c:pt>
              </c:numCache>
            </c:numRef>
          </c:val>
          <c:extLst>
            <c:ext xmlns:c16="http://schemas.microsoft.com/office/drawing/2014/chart" uri="{C3380CC4-5D6E-409C-BE32-E72D297353CC}">
              <c16:uniqueId val="{00000006-2343-7D48-A5AE-84D4230E250C}"/>
            </c:ext>
          </c:extLst>
        </c:ser>
        <c:ser>
          <c:idx val="3"/>
          <c:order val="3"/>
          <c:tx>
            <c:strRef>
              <c:f>Sheet1!$E$1</c:f>
              <c:strCache>
                <c:ptCount val="1"/>
                <c:pt idx="0">
                  <c:v>Very interested</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0%</c:formatCode>
                <c:ptCount val="1"/>
                <c:pt idx="0">
                  <c:v>0.1429</c:v>
                </c:pt>
              </c:numCache>
            </c:numRef>
          </c:val>
          <c:extLst>
            <c:ext xmlns:c16="http://schemas.microsoft.com/office/drawing/2014/chart" uri="{C3380CC4-5D6E-409C-BE32-E72D297353CC}">
              <c16:uniqueId val="{00000007-2343-7D48-A5AE-84D4230E250C}"/>
            </c:ext>
          </c:extLst>
        </c:ser>
        <c:ser>
          <c:idx val="4"/>
          <c:order val="4"/>
          <c:tx>
            <c:strRef>
              <c:f>Sheet1!$F$1</c:f>
              <c:strCache>
                <c:ptCount val="1"/>
                <c:pt idx="0">
                  <c:v>Extremely interested</c:v>
                </c:pt>
              </c:strCache>
            </c:strRef>
          </c:tx>
          <c:spPr>
            <a:solidFill>
              <a:srgbClr val="66AFE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Sheet1!$F$2</c:f>
              <c:numCache>
                <c:formatCode>0%</c:formatCode>
                <c:ptCount val="1"/>
                <c:pt idx="0">
                  <c:v>0.1487</c:v>
                </c:pt>
              </c:numCache>
            </c:numRef>
          </c:val>
          <c:extLst>
            <c:ext xmlns:c16="http://schemas.microsoft.com/office/drawing/2014/chart" uri="{C3380CC4-5D6E-409C-BE32-E72D297353CC}">
              <c16:uniqueId val="{00000008-2343-7D48-A5AE-84D4230E250C}"/>
            </c:ext>
          </c:extLst>
        </c:ser>
        <c:dLbls>
          <c:dLblPos val="ctr"/>
          <c:showLegendKey val="0"/>
          <c:showVal val="1"/>
          <c:showCatName val="0"/>
          <c:showSerName val="0"/>
          <c:showPercent val="0"/>
          <c:showBubbleSize val="0"/>
        </c:dLbls>
        <c:gapWidth val="150"/>
        <c:overlap val="100"/>
        <c:axId val="1200481007"/>
        <c:axId val="1201426735"/>
      </c:barChart>
      <c:catAx>
        <c:axId val="1200481007"/>
        <c:scaling>
          <c:orientation val="minMax"/>
        </c:scaling>
        <c:delete val="1"/>
        <c:axPos val="b"/>
        <c:numFmt formatCode="General" sourceLinked="1"/>
        <c:majorTickMark val="none"/>
        <c:minorTickMark val="none"/>
        <c:tickLblPos val="nextTo"/>
        <c:crossAx val="1201426735"/>
        <c:crosses val="autoZero"/>
        <c:auto val="1"/>
        <c:lblAlgn val="ctr"/>
        <c:lblOffset val="100"/>
        <c:noMultiLvlLbl val="0"/>
      </c:catAx>
      <c:valAx>
        <c:axId val="1201426735"/>
        <c:scaling>
          <c:orientation val="minMax"/>
        </c:scaling>
        <c:delete val="1"/>
        <c:axPos val="l"/>
        <c:numFmt formatCode="0%" sourceLinked="1"/>
        <c:majorTickMark val="none"/>
        <c:minorTickMark val="none"/>
        <c:tickLblPos val="nextTo"/>
        <c:crossAx val="12004810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bg1"/>
          </a:solidFill>
        </a:defRPr>
      </a:pPr>
      <a:endParaRPr lang="en-US"/>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6886771283105E-3"/>
          <c:y val="0"/>
          <c:w val="0.976761636772572"/>
          <c:h val="0.85190205565096999"/>
        </c:manualLayout>
      </c:layout>
      <c:lineChart>
        <c:grouping val="standard"/>
        <c:varyColors val="0"/>
        <c:ser>
          <c:idx val="0"/>
          <c:order val="0"/>
          <c:tx>
            <c:strRef>
              <c:f>Sheet1!$B$1</c:f>
              <c:strCache>
                <c:ptCount val="1"/>
                <c:pt idx="0">
                  <c:v>A</c:v>
                </c:pt>
              </c:strCache>
            </c:strRef>
          </c:tx>
          <c:spPr>
            <a:ln w="19050" cap="rnd">
              <a:solidFill>
                <a:schemeClr val="accent3"/>
              </a:solidFill>
              <a:round/>
            </a:ln>
            <a:effectLst/>
          </c:spPr>
          <c:marker>
            <c:symbol val="none"/>
          </c:marker>
          <c:dLbls>
            <c:dLbl>
              <c:idx val="0"/>
              <c:layout>
                <c:manualLayout>
                  <c:x val="-2.7787809291053615E-2"/>
                  <c:y val="5.9085900862552963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2A6-7D4F-A7C6-A58585A799B1}"/>
                </c:ext>
              </c:extLst>
            </c:dLbl>
            <c:dLbl>
              <c:idx val="1"/>
              <c:layout>
                <c:manualLayout>
                  <c:x val="-6.60238994173109E-3"/>
                  <c:y val="8.3096447670382607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2A6-7D4F-A7C6-A58585A799B1}"/>
                </c:ext>
              </c:extLst>
            </c:dLbl>
            <c:dLbl>
              <c:idx val="2"/>
              <c:layout>
                <c:manualLayout>
                  <c:x val="-5.5097543736612369E-3"/>
                  <c:y val="-1.654562322335752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2A6-7D4F-A7C6-A58585A799B1}"/>
                </c:ext>
              </c:extLst>
            </c:dLbl>
            <c:dLbl>
              <c:idx val="3"/>
              <c:layout>
                <c:manualLayout>
                  <c:x val="-7.9178443182700894E-3"/>
                  <c:y val="-1.31856327341664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2A6-7D4F-A7C6-A58585A799B1}"/>
                </c:ext>
              </c:extLst>
            </c:dLbl>
            <c:dLbl>
              <c:idx val="4"/>
              <c:layout>
                <c:manualLayout>
                  <c:x val="-6.8615550806597403E-3"/>
                  <c:y val="-3.4459699008370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2A6-7D4F-A7C6-A58585A799B1}"/>
                </c:ext>
              </c:extLst>
            </c:dLbl>
            <c:dLbl>
              <c:idx val="5"/>
              <c:layout>
                <c:manualLayout>
                  <c:x val="-1.84391505039165E-2"/>
                  <c:y val="2.39702107875502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2A6-7D4F-A7C6-A58585A799B1}"/>
                </c:ext>
              </c:extLst>
            </c:dLbl>
            <c:dLbl>
              <c:idx val="6"/>
              <c:layout>
                <c:manualLayout>
                  <c:x val="-1.3909665811709999E-2"/>
                  <c:y val="-1.558668741494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2A6-7D4F-A7C6-A58585A799B1}"/>
                </c:ext>
              </c:extLst>
            </c:dLbl>
            <c:dLbl>
              <c:idx val="7"/>
              <c:layout>
                <c:manualLayout>
                  <c:x val="-1.2904028554076401E-2"/>
                  <c:y val="-1.28168765908845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2A6-7D4F-A7C6-A58585A799B1}"/>
                </c:ext>
              </c:extLst>
            </c:dLbl>
            <c:dLbl>
              <c:idx val="8"/>
              <c:layout>
                <c:manualLayout>
                  <c:x val="-9.7351608412454601E-3"/>
                  <c:y val="-1.85042554501394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2A6-7D4F-A7C6-A58585A799B1}"/>
                </c:ext>
              </c:extLst>
            </c:dLbl>
            <c:dLbl>
              <c:idx val="9"/>
              <c:layout>
                <c:manualLayout>
                  <c:x val="-1.6123631419265198E-2"/>
                  <c:y val="1.40709022318556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2A6-7D4F-A7C6-A58585A799B1}"/>
                </c:ext>
              </c:extLst>
            </c:dLbl>
            <c:dLbl>
              <c:idx val="10"/>
              <c:layout>
                <c:manualLayout>
                  <c:x val="-1.26086002570692E-2"/>
                  <c:y val="-3.49023337572154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32A6-7D4F-A7C6-A58585A799B1}"/>
                </c:ext>
              </c:extLst>
            </c:dLbl>
            <c:dLbl>
              <c:idx val="11"/>
              <c:layout>
                <c:manualLayout>
                  <c:x val="-2.80602820109285E-2"/>
                  <c:y val="-8.0884335400377497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2A6-7D4F-A7C6-A58585A799B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3"/>
                    </a:solidFill>
                    <a:latin typeface="BentonSans" panose="02000503000000020004" pitchFamily="2" charset="0"/>
                    <a:ea typeface="+mn-ea"/>
                    <a:cs typeface="+mn-cs"/>
                  </a:defRPr>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Q1 2018</c:v>
                </c:pt>
                <c:pt idx="1">
                  <c:v>Q2 2018</c:v>
                </c:pt>
                <c:pt idx="2">
                  <c:v>Q3 2018</c:v>
                </c:pt>
                <c:pt idx="3">
                  <c:v>Q4 2018</c:v>
                </c:pt>
                <c:pt idx="4">
                  <c:v>Q1 2019</c:v>
                </c:pt>
              </c:strCache>
            </c:strRef>
          </c:cat>
          <c:val>
            <c:numRef>
              <c:f>Sheet1!$B$2:$B$6</c:f>
              <c:numCache>
                <c:formatCode>0%</c:formatCode>
                <c:ptCount val="5"/>
                <c:pt idx="0">
                  <c:v>0.17</c:v>
                </c:pt>
                <c:pt idx="1">
                  <c:v>0.2</c:v>
                </c:pt>
                <c:pt idx="2">
                  <c:v>0.26</c:v>
                </c:pt>
                <c:pt idx="3">
                  <c:v>0.28999999999999998</c:v>
                </c:pt>
                <c:pt idx="4">
                  <c:v>0.3</c:v>
                </c:pt>
              </c:numCache>
            </c:numRef>
          </c:val>
          <c:smooth val="0"/>
          <c:extLst>
            <c:ext xmlns:c16="http://schemas.microsoft.com/office/drawing/2014/chart" uri="{C3380CC4-5D6E-409C-BE32-E72D297353CC}">
              <c16:uniqueId val="{0000000C-32A6-7D4F-A7C6-A58585A799B1}"/>
            </c:ext>
          </c:extLst>
        </c:ser>
        <c:ser>
          <c:idx val="1"/>
          <c:order val="1"/>
          <c:tx>
            <c:strRef>
              <c:f>Sheet1!$C$1</c:f>
              <c:strCache>
                <c:ptCount val="1"/>
                <c:pt idx="0">
                  <c:v>B</c:v>
                </c:pt>
              </c:strCache>
            </c:strRef>
          </c:tx>
          <c:spPr>
            <a:ln w="19050" cap="rnd">
              <a:solidFill>
                <a:schemeClr val="accent1"/>
              </a:solidFill>
              <a:round/>
            </a:ln>
            <a:effectLst/>
          </c:spPr>
          <c:marker>
            <c:symbol val="none"/>
          </c:marker>
          <c:dLbls>
            <c:dLbl>
              <c:idx val="0"/>
              <c:layout>
                <c:manualLayout>
                  <c:x val="-1.94388825225052E-2"/>
                  <c:y val="2.10528550472037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32A6-7D4F-A7C6-A58585A799B1}"/>
                </c:ext>
              </c:extLst>
            </c:dLbl>
            <c:dLbl>
              <c:idx val="1"/>
              <c:layout>
                <c:manualLayout>
                  <c:x val="-1.13348152433682E-2"/>
                  <c:y val="-1.56605660205118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32A6-7D4F-A7C6-A58585A799B1}"/>
                </c:ext>
              </c:extLst>
            </c:dLbl>
            <c:dLbl>
              <c:idx val="2"/>
              <c:layout>
                <c:manualLayout>
                  <c:x val="-1.10867120311012E-2"/>
                  <c:y val="-2.89937436709599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32A6-7D4F-A7C6-A58585A799B1}"/>
                </c:ext>
              </c:extLst>
            </c:dLbl>
            <c:dLbl>
              <c:idx val="3"/>
              <c:layout>
                <c:manualLayout>
                  <c:x val="-2.6939866867633319E-2"/>
                  <c:y val="-1.100578928038416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32A6-7D4F-A7C6-A58585A799B1}"/>
                </c:ext>
              </c:extLst>
            </c:dLbl>
            <c:dLbl>
              <c:idx val="4"/>
              <c:layout>
                <c:manualLayout>
                  <c:x val="-2.769182836347861E-2"/>
                  <c:y val="-2.456039045267629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32A6-7D4F-A7C6-A58585A799B1}"/>
                </c:ext>
              </c:extLst>
            </c:dLbl>
            <c:dLbl>
              <c:idx val="5"/>
              <c:layout>
                <c:manualLayout>
                  <c:x val="-2.60867677565964E-2"/>
                  <c:y val="-1.63244119963571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32A6-7D4F-A7C6-A58585A799B1}"/>
                </c:ext>
              </c:extLst>
            </c:dLbl>
            <c:dLbl>
              <c:idx val="6"/>
              <c:layout>
                <c:manualLayout>
                  <c:x val="-1.4315380685809599E-2"/>
                  <c:y val="1.3111966423447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32A6-7D4F-A7C6-A58585A799B1}"/>
                </c:ext>
              </c:extLst>
            </c:dLbl>
            <c:dLbl>
              <c:idx val="7"/>
              <c:layout>
                <c:manualLayout>
                  <c:x val="-2.49797433666284E-2"/>
                  <c:y val="-1.1079667885946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32A6-7D4F-A7C6-A58585A799B1}"/>
                </c:ext>
              </c:extLst>
            </c:dLbl>
            <c:dLbl>
              <c:idx val="8"/>
              <c:layout>
                <c:manualLayout>
                  <c:x val="-1.5016647876535E-2"/>
                  <c:y val="2.09790224229821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32A6-7D4F-A7C6-A58585A799B1}"/>
                </c:ext>
              </c:extLst>
            </c:dLbl>
            <c:dLbl>
              <c:idx val="9"/>
              <c:layout>
                <c:manualLayout>
                  <c:x val="-8.7803419083503607E-3"/>
                  <c:y val="1.28905429016033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32A6-7D4F-A7C6-A58585A799B1}"/>
                </c:ext>
              </c:extLst>
            </c:dLbl>
            <c:dLbl>
              <c:idx val="10"/>
              <c:layout>
                <c:manualLayout>
                  <c:x val="-1.33605617529145E-2"/>
                  <c:y val="2.09789764416410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32A6-7D4F-A7C6-A58585A799B1}"/>
                </c:ext>
              </c:extLst>
            </c:dLbl>
            <c:dLbl>
              <c:idx val="11"/>
              <c:layout>
                <c:manualLayout>
                  <c:x val="-3.0172860486149401E-2"/>
                  <c:y val="1.88730115934214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32A6-7D4F-A7C6-A58585A799B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1"/>
                    </a:solidFill>
                    <a:latin typeface="BentonSans" panose="02000503000000020004" pitchFamily="2" charset="0"/>
                    <a:ea typeface="+mn-ea"/>
                    <a:cs typeface="+mn-cs"/>
                  </a:defRPr>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Q1 2018</c:v>
                </c:pt>
                <c:pt idx="1">
                  <c:v>Q2 2018</c:v>
                </c:pt>
                <c:pt idx="2">
                  <c:v>Q3 2018</c:v>
                </c:pt>
                <c:pt idx="3">
                  <c:v>Q4 2018</c:v>
                </c:pt>
                <c:pt idx="4">
                  <c:v>Q1 2019</c:v>
                </c:pt>
              </c:strCache>
            </c:strRef>
          </c:cat>
          <c:val>
            <c:numRef>
              <c:f>Sheet1!$C$2:$C$6</c:f>
              <c:numCache>
                <c:formatCode>0%</c:formatCode>
                <c:ptCount val="5"/>
                <c:pt idx="0">
                  <c:v>0.22</c:v>
                </c:pt>
                <c:pt idx="1">
                  <c:v>0.3</c:v>
                </c:pt>
                <c:pt idx="2">
                  <c:v>0.31</c:v>
                </c:pt>
                <c:pt idx="3">
                  <c:v>0.37</c:v>
                </c:pt>
                <c:pt idx="4">
                  <c:v>0.38</c:v>
                </c:pt>
              </c:numCache>
            </c:numRef>
          </c:val>
          <c:smooth val="0"/>
          <c:extLst>
            <c:ext xmlns:c16="http://schemas.microsoft.com/office/drawing/2014/chart" uri="{C3380CC4-5D6E-409C-BE32-E72D297353CC}">
              <c16:uniqueId val="{00000019-32A6-7D4F-A7C6-A58585A799B1}"/>
            </c:ext>
          </c:extLst>
        </c:ser>
        <c:ser>
          <c:idx val="2"/>
          <c:order val="2"/>
          <c:tx>
            <c:strRef>
              <c:f>Sheet1!$D$1</c:f>
              <c:strCache>
                <c:ptCount val="1"/>
                <c:pt idx="0">
                  <c:v>C</c:v>
                </c:pt>
              </c:strCache>
            </c:strRef>
          </c:tx>
          <c:spPr>
            <a:ln w="19050" cap="rnd">
              <a:solidFill>
                <a:schemeClr val="accent2"/>
              </a:solidFill>
              <a:round/>
            </a:ln>
            <a:effectLst/>
          </c:spPr>
          <c:marker>
            <c:symbol val="none"/>
          </c:marker>
          <c:dLbls>
            <c:dLbl>
              <c:idx val="0"/>
              <c:layout>
                <c:manualLayout>
                  <c:x val="-2.8193524165153101E-2"/>
                  <c:y val="4.4263474884458499E-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32A6-7D4F-A7C6-A58585A799B1}"/>
                </c:ext>
              </c:extLst>
            </c:dLbl>
            <c:dLbl>
              <c:idx val="1"/>
              <c:layout>
                <c:manualLayout>
                  <c:x val="-1.32444531091583E-2"/>
                  <c:y val="-2.65188103846146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32A6-7D4F-A7C6-A58585A799B1}"/>
                </c:ext>
              </c:extLst>
            </c:dLbl>
            <c:dLbl>
              <c:idx val="2"/>
              <c:layout>
                <c:manualLayout>
                  <c:x val="-1.8337430682058401E-2"/>
                  <c:y val="-2.1790367333767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32A6-7D4F-A7C6-A58585A799B1}"/>
                </c:ext>
              </c:extLst>
            </c:dLbl>
            <c:dLbl>
              <c:idx val="3"/>
              <c:layout>
                <c:manualLayout>
                  <c:x val="-1.56161967233076E-2"/>
                  <c:y val="5.05628997777273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32A6-7D4F-A7C6-A58585A799B1}"/>
                </c:ext>
              </c:extLst>
            </c:dLbl>
            <c:dLbl>
              <c:idx val="4"/>
              <c:layout>
                <c:manualLayout>
                  <c:x val="-1.4407702028624301E-2"/>
                  <c:y val="5.0341476255883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E-32A6-7D4F-A7C6-A58585A799B1}"/>
                </c:ext>
              </c:extLst>
            </c:dLbl>
            <c:dLbl>
              <c:idx val="5"/>
              <c:layout>
                <c:manualLayout>
                  <c:x val="-8.7296067559926895E-3"/>
                  <c:y val="-1.02682769938201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32A6-7D4F-A7C6-A58585A799B1}"/>
                </c:ext>
              </c:extLst>
            </c:dLbl>
            <c:dLbl>
              <c:idx val="6"/>
              <c:layout>
                <c:manualLayout>
                  <c:x val="-4.0987349314518199E-3"/>
                  <c:y val="-8.6786132051638598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0-32A6-7D4F-A7C6-A58585A799B1}"/>
                </c:ext>
              </c:extLst>
            </c:dLbl>
            <c:dLbl>
              <c:idx val="7"/>
              <c:layout>
                <c:manualLayout>
                  <c:x val="-1.16956170317739E-2"/>
                  <c:y val="1.84303768445767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1-32A6-7D4F-A7C6-A58585A799B1}"/>
                </c:ext>
              </c:extLst>
            </c:dLbl>
            <c:dLbl>
              <c:idx val="8"/>
              <c:layout>
                <c:manualLayout>
                  <c:x val="-2.15572830643899E-2"/>
                  <c:y val="-1.0489488220820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2-32A6-7D4F-A7C6-A58585A799B1}"/>
                </c:ext>
              </c:extLst>
            </c:dLbl>
            <c:dLbl>
              <c:idx val="9"/>
              <c:layout>
                <c:manualLayout>
                  <c:x val="-1.54642407833774E-2"/>
                  <c:y val="-1.68407130559206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3-32A6-7D4F-A7C6-A58585A799B1}"/>
                </c:ext>
              </c:extLst>
            </c:dLbl>
            <c:dLbl>
              <c:idx val="10"/>
              <c:layout>
                <c:manualLayout>
                  <c:x val="-1.26086002570692E-2"/>
                  <c:y val="-1.60293221637940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4-32A6-7D4F-A7C6-A58585A799B1}"/>
                </c:ext>
              </c:extLst>
            </c:dLbl>
            <c:dLbl>
              <c:idx val="11"/>
              <c:layout>
                <c:manualLayout>
                  <c:x val="-3.0172860486149401E-2"/>
                  <c:y val="-5.3922890266918299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5-32A6-7D4F-A7C6-A58585A799B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2"/>
                    </a:solidFill>
                    <a:latin typeface="BentonSans" panose="02000503000000020004" pitchFamily="2" charset="0"/>
                    <a:ea typeface="+mn-ea"/>
                    <a:cs typeface="+mn-cs"/>
                  </a:defRPr>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Q1 2018</c:v>
                </c:pt>
                <c:pt idx="1">
                  <c:v>Q2 2018</c:v>
                </c:pt>
                <c:pt idx="2">
                  <c:v>Q3 2018</c:v>
                </c:pt>
                <c:pt idx="3">
                  <c:v>Q4 2018</c:v>
                </c:pt>
                <c:pt idx="4">
                  <c:v>Q1 2019</c:v>
                </c:pt>
              </c:strCache>
            </c:strRef>
          </c:cat>
          <c:val>
            <c:numRef>
              <c:f>Sheet1!$D$2:$D$6</c:f>
              <c:numCache>
                <c:formatCode>0%</c:formatCode>
                <c:ptCount val="5"/>
                <c:pt idx="0">
                  <c:v>0.28999999999999998</c:v>
                </c:pt>
                <c:pt idx="1">
                  <c:v>0.33</c:v>
                </c:pt>
                <c:pt idx="2">
                  <c:v>0.15</c:v>
                </c:pt>
                <c:pt idx="3">
                  <c:v>0.16</c:v>
                </c:pt>
                <c:pt idx="4">
                  <c:v>0.11</c:v>
                </c:pt>
              </c:numCache>
            </c:numRef>
          </c:val>
          <c:smooth val="0"/>
          <c:extLst>
            <c:ext xmlns:c16="http://schemas.microsoft.com/office/drawing/2014/chart" uri="{C3380CC4-5D6E-409C-BE32-E72D297353CC}">
              <c16:uniqueId val="{00000026-32A6-7D4F-A7C6-A58585A799B1}"/>
            </c:ext>
          </c:extLst>
        </c:ser>
        <c:ser>
          <c:idx val="3"/>
          <c:order val="3"/>
          <c:tx>
            <c:strRef>
              <c:f>Sheet1!$E$1</c:f>
              <c:strCache>
                <c:ptCount val="1"/>
                <c:pt idx="0">
                  <c:v>D</c:v>
                </c:pt>
              </c:strCache>
            </c:strRef>
          </c:tx>
          <c:spPr>
            <a:ln w="19050" cap="rnd">
              <a:solidFill>
                <a:schemeClr val="accent4"/>
              </a:solidFill>
              <a:round/>
            </a:ln>
            <a:effectLst/>
          </c:spPr>
          <c:marker>
            <c:symbol val="none"/>
          </c:marker>
          <c:dLbls>
            <c:dLbl>
              <c:idx val="1"/>
              <c:layout>
                <c:manualLayout>
                  <c:x val="-2.3254249152182299E-2"/>
                  <c:y val="-8.0884335400377497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D-32A6-7D4F-A7C6-A58585A799B1}"/>
                </c:ext>
              </c:extLst>
            </c:dLbl>
            <c:dLbl>
              <c:idx val="2"/>
              <c:layout>
                <c:manualLayout>
                  <c:x val="-1.902909220174093E-2"/>
                  <c:y val="2.156915610676722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CDD-6944-98DA-688540B6E0CC}"/>
                </c:ext>
              </c:extLst>
            </c:dLbl>
            <c:dLbl>
              <c:idx val="3"/>
              <c:layout>
                <c:manualLayout>
                  <c:x val="-1.9029092201741E-2"/>
                  <c:y val="-1.3480722566729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5-32A6-7D4F-A7C6-A58585A799B1}"/>
                </c:ext>
              </c:extLst>
            </c:dLbl>
            <c:dLbl>
              <c:idx val="4"/>
              <c:layout>
                <c:manualLayout>
                  <c:x val="-1.37476460136892E-2"/>
                  <c:y val="-2.69614451334591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9-32A6-7D4F-A7C6-A58585A799B1}"/>
                </c:ext>
              </c:extLst>
            </c:dLbl>
            <c:dLbl>
              <c:idx val="7"/>
              <c:layout>
                <c:manualLayout>
                  <c:x val="-1.8083671747889201E-2"/>
                  <c:y val="2.6961445133458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50-32A6-7D4F-A7C6-A58585A799B1}"/>
                </c:ext>
              </c:extLst>
            </c:dLbl>
            <c:dLbl>
              <c:idx val="8"/>
              <c:layout>
                <c:manualLayout>
                  <c:x val="-2.4421407173551301E-2"/>
                  <c:y val="-1.3480722566729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3-32A6-7D4F-A7C6-A58585A799B1}"/>
                </c:ext>
              </c:extLst>
            </c:dLbl>
            <c:dLbl>
              <c:idx val="9"/>
              <c:layout>
                <c:manualLayout>
                  <c:x val="-2.9702853361603099E-2"/>
                  <c:y val="-1.3480722566729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5-32A6-7D4F-A7C6-A58585A799B1}"/>
                </c:ext>
              </c:extLst>
            </c:dLbl>
            <c:dLbl>
              <c:idx val="10"/>
              <c:layout>
                <c:manualLayout>
                  <c:x val="-2.8646564123992701E-2"/>
                  <c:y val="-1.0784578053383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A-32A6-7D4F-A7C6-A58585A799B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BentonSans" panose="02000503000000020004" pitchFamily="2" charset="0"/>
                    <a:ea typeface="+mn-ea"/>
                    <a:cs typeface="+mn-cs"/>
                  </a:defRPr>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Q1 2018</c:v>
                </c:pt>
                <c:pt idx="1">
                  <c:v>Q2 2018</c:v>
                </c:pt>
                <c:pt idx="2">
                  <c:v>Q3 2018</c:v>
                </c:pt>
                <c:pt idx="3">
                  <c:v>Q4 2018</c:v>
                </c:pt>
                <c:pt idx="4">
                  <c:v>Q1 2019</c:v>
                </c:pt>
              </c:strCache>
            </c:strRef>
          </c:cat>
          <c:val>
            <c:numRef>
              <c:f>Sheet1!$E$2:$E$6</c:f>
              <c:numCache>
                <c:formatCode>0%</c:formatCode>
                <c:ptCount val="5"/>
                <c:pt idx="0">
                  <c:v>0.08</c:v>
                </c:pt>
                <c:pt idx="1">
                  <c:v>0.1</c:v>
                </c:pt>
                <c:pt idx="2">
                  <c:v>0.15</c:v>
                </c:pt>
                <c:pt idx="3">
                  <c:v>0.22</c:v>
                </c:pt>
                <c:pt idx="4">
                  <c:v>0.28000000000000003</c:v>
                </c:pt>
              </c:numCache>
            </c:numRef>
          </c:val>
          <c:smooth val="0"/>
          <c:extLst>
            <c:ext xmlns:c16="http://schemas.microsoft.com/office/drawing/2014/chart" uri="{C3380CC4-5D6E-409C-BE32-E72D297353CC}">
              <c16:uniqueId val="{00000027-32A6-7D4F-A7C6-A58585A799B1}"/>
            </c:ext>
          </c:extLst>
        </c:ser>
        <c:ser>
          <c:idx val="4"/>
          <c:order val="4"/>
          <c:tx>
            <c:strRef>
              <c:f>Sheet1!$F$1</c:f>
              <c:strCache>
                <c:ptCount val="1"/>
                <c:pt idx="0">
                  <c:v>Overall</c:v>
                </c:pt>
              </c:strCache>
            </c:strRef>
          </c:tx>
          <c:spPr>
            <a:ln w="19050" cap="rnd">
              <a:solidFill>
                <a:schemeClr val="tx2"/>
              </a:solidFill>
              <a:prstDash val="dash"/>
              <a:round/>
            </a:ln>
            <a:effectLst/>
          </c:spPr>
          <c:marker>
            <c:symbol val="none"/>
          </c:marker>
          <c:dLbls>
            <c:dLbl>
              <c:idx val="0"/>
              <c:layout>
                <c:manualLayout>
                  <c:x val="-3.5454306674200999E-2"/>
                  <c:y val="2.15691561067672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F-32A6-7D4F-A7C6-A58585A799B1}"/>
                </c:ext>
              </c:extLst>
            </c:dLbl>
            <c:dLbl>
              <c:idx val="1"/>
              <c:layout>
                <c:manualLayout>
                  <c:x val="-2.3254249152182299E-2"/>
                  <c:y val="-1.61768670800754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C-32A6-7D4F-A7C6-A58585A799B1}"/>
                </c:ext>
              </c:extLst>
            </c:dLbl>
            <c:dLbl>
              <c:idx val="2"/>
              <c:layout>
                <c:manualLayout>
                  <c:x val="-1.37476460136892E-2"/>
                  <c:y val="-1.0784578053383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2-32A6-7D4F-A7C6-A58585A799B1}"/>
                </c:ext>
              </c:extLst>
            </c:dLbl>
            <c:dLbl>
              <c:idx val="3"/>
              <c:layout>
                <c:manualLayout>
                  <c:x val="-4.1211166191558297E-2"/>
                  <c:y val="-2.696144513345920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4-32A6-7D4F-A7C6-A58585A799B1}"/>
                </c:ext>
              </c:extLst>
            </c:dLbl>
            <c:dLbl>
              <c:idx val="4"/>
              <c:layout>
                <c:manualLayout>
                  <c:x val="-8.4661998256374202E-3"/>
                  <c:y val="2.426530062011323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6-32A6-7D4F-A7C6-A58585A799B1}"/>
                </c:ext>
              </c:extLst>
            </c:dLbl>
            <c:dLbl>
              <c:idx val="5"/>
              <c:layout>
                <c:manualLayout>
                  <c:x val="-1.70273825102789E-2"/>
                  <c:y val="1.0784578053383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51-32A6-7D4F-A7C6-A58585A799B1}"/>
                </c:ext>
              </c:extLst>
            </c:dLbl>
            <c:dLbl>
              <c:idx val="6"/>
              <c:layout>
                <c:manualLayout>
                  <c:x val="-2.6533985648772001E-2"/>
                  <c:y val="-1.3480722566729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C-32A6-7D4F-A7C6-A58585A799B1}"/>
                </c:ext>
              </c:extLst>
            </c:dLbl>
            <c:dLbl>
              <c:idx val="8"/>
              <c:layout>
                <c:manualLayout>
                  <c:x val="-2.54776964111617E-2"/>
                  <c:y val="-1.88730115934214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1-32A6-7D4F-A7C6-A58585A799B1}"/>
                </c:ext>
              </c:extLst>
            </c:dLbl>
            <c:dLbl>
              <c:idx val="9"/>
              <c:layout>
                <c:manualLayout>
                  <c:x val="-2.8646564123992701E-2"/>
                  <c:y val="8.0884335400377497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6-32A6-7D4F-A7C6-A58585A799B1}"/>
                </c:ext>
              </c:extLst>
            </c:dLbl>
            <c:dLbl>
              <c:idx val="10"/>
              <c:layout>
                <c:manualLayout>
                  <c:x val="-3.18154318368239E-2"/>
                  <c:y val="-1.0784578053383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B-32A6-7D4F-A7C6-A58585A799B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2"/>
                    </a:solidFill>
                    <a:latin typeface="BentonSans" panose="02000503000000020004" pitchFamily="2" charset="0"/>
                    <a:ea typeface="+mn-ea"/>
                    <a:cs typeface="+mn-cs"/>
                  </a:defRPr>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Q1 2018</c:v>
                </c:pt>
                <c:pt idx="1">
                  <c:v>Q2 2018</c:v>
                </c:pt>
                <c:pt idx="2">
                  <c:v>Q3 2018</c:v>
                </c:pt>
                <c:pt idx="3">
                  <c:v>Q4 2018</c:v>
                </c:pt>
                <c:pt idx="4">
                  <c:v>Q1 2019</c:v>
                </c:pt>
              </c:strCache>
            </c:strRef>
          </c:cat>
          <c:val>
            <c:numRef>
              <c:f>Sheet1!$F$2:$F$6</c:f>
              <c:numCache>
                <c:formatCode>0%</c:formatCode>
                <c:ptCount val="5"/>
                <c:pt idx="0">
                  <c:v>0.18999999999999997</c:v>
                </c:pt>
                <c:pt idx="1">
                  <c:v>0.23250000000000001</c:v>
                </c:pt>
                <c:pt idx="2">
                  <c:v>0.21750000000000003</c:v>
                </c:pt>
                <c:pt idx="3">
                  <c:v>0.26</c:v>
                </c:pt>
                <c:pt idx="4">
                  <c:v>0.26749999999999996</c:v>
                </c:pt>
              </c:numCache>
            </c:numRef>
          </c:val>
          <c:smooth val="0"/>
          <c:extLst>
            <c:ext xmlns:c16="http://schemas.microsoft.com/office/drawing/2014/chart" uri="{C3380CC4-5D6E-409C-BE32-E72D297353CC}">
              <c16:uniqueId val="{00000028-32A6-7D4F-A7C6-A58585A799B1}"/>
            </c:ext>
          </c:extLst>
        </c:ser>
        <c:dLbls>
          <c:dLblPos val="l"/>
          <c:showLegendKey val="0"/>
          <c:showVal val="1"/>
          <c:showCatName val="0"/>
          <c:showSerName val="0"/>
          <c:showPercent val="0"/>
          <c:showBubbleSize val="0"/>
        </c:dLbls>
        <c:smooth val="0"/>
        <c:axId val="-2146240848"/>
        <c:axId val="-2146243696"/>
      </c:lineChart>
      <c:catAx>
        <c:axId val="-2146240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BentonSans" panose="02000503000000020004" pitchFamily="2" charset="0"/>
                <a:ea typeface="+mn-ea"/>
                <a:cs typeface="+mn-cs"/>
              </a:defRPr>
            </a:pPr>
            <a:endParaRPr lang="en-US"/>
          </a:p>
        </c:txPr>
        <c:crossAx val="-2146243696"/>
        <c:crosses val="autoZero"/>
        <c:auto val="1"/>
        <c:lblAlgn val="ctr"/>
        <c:lblOffset val="100"/>
        <c:noMultiLvlLbl val="0"/>
      </c:catAx>
      <c:valAx>
        <c:axId val="-2146243696"/>
        <c:scaling>
          <c:orientation val="minMax"/>
        </c:scaling>
        <c:delete val="1"/>
        <c:axPos val="l"/>
        <c:numFmt formatCode="0%" sourceLinked="1"/>
        <c:majorTickMark val="none"/>
        <c:minorTickMark val="none"/>
        <c:tickLblPos val="nextTo"/>
        <c:crossAx val="-2146240848"/>
        <c:crosses val="autoZero"/>
        <c:crossBetween val="between"/>
      </c:valAx>
      <c:spPr>
        <a:noFill/>
        <a:ln w="9525">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6886771283105E-3"/>
          <c:y val="0"/>
          <c:w val="0.976761636772572"/>
          <c:h val="0.85190205565096999"/>
        </c:manualLayout>
      </c:layout>
      <c:lineChart>
        <c:grouping val="standard"/>
        <c:varyColors val="0"/>
        <c:ser>
          <c:idx val="0"/>
          <c:order val="0"/>
          <c:tx>
            <c:strRef>
              <c:f>Sheet1!$B$1</c:f>
              <c:strCache>
                <c:ptCount val="1"/>
                <c:pt idx="0">
                  <c:v>A</c:v>
                </c:pt>
              </c:strCache>
            </c:strRef>
          </c:tx>
          <c:spPr>
            <a:ln w="19050" cap="rnd">
              <a:solidFill>
                <a:schemeClr val="accent3"/>
              </a:solidFill>
              <a:round/>
            </a:ln>
            <a:effectLst/>
          </c:spPr>
          <c:marker>
            <c:symbol val="none"/>
          </c:marker>
          <c:dLbls>
            <c:dLbl>
              <c:idx val="0"/>
              <c:layout>
                <c:manualLayout>
                  <c:x val="-2.7787809291053601E-2"/>
                  <c:y val="-1.02682769938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2A6-7D4F-A7C6-A58585A799B1}"/>
                </c:ext>
              </c:extLst>
            </c:dLbl>
            <c:dLbl>
              <c:idx val="1"/>
              <c:layout>
                <c:manualLayout>
                  <c:x val="-6.6023899417310935E-3"/>
                  <c:y val="-2.674023390645867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2A6-7D4F-A7C6-A58585A799B1}"/>
                </c:ext>
              </c:extLst>
            </c:dLbl>
            <c:dLbl>
              <c:idx val="2"/>
              <c:layout>
                <c:manualLayout>
                  <c:x val="-5.5097543736612404E-3"/>
                  <c:y val="-8.4571896833198108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2A6-7D4F-A7C6-A58585A799B1}"/>
                </c:ext>
              </c:extLst>
            </c:dLbl>
            <c:dLbl>
              <c:idx val="3"/>
              <c:layout>
                <c:manualLayout>
                  <c:x val="-7.9178443182700894E-3"/>
                  <c:y val="-1.31856327341664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2A6-7D4F-A7C6-A58585A799B1}"/>
                </c:ext>
              </c:extLst>
            </c:dLbl>
            <c:dLbl>
              <c:idx val="4"/>
              <c:layout>
                <c:manualLayout>
                  <c:x val="-6.8615550806597429E-3"/>
                  <c:y val="-1.558668741494937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2A6-7D4F-A7C6-A58585A799B1}"/>
                </c:ext>
              </c:extLst>
            </c:dLbl>
            <c:dLbl>
              <c:idx val="5"/>
              <c:layout>
                <c:manualLayout>
                  <c:x val="-1.84391505039165E-2"/>
                  <c:y val="2.39702107875502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2A6-7D4F-A7C6-A58585A799B1}"/>
                </c:ext>
              </c:extLst>
            </c:dLbl>
            <c:dLbl>
              <c:idx val="6"/>
              <c:layout>
                <c:manualLayout>
                  <c:x val="-1.3909665811709999E-2"/>
                  <c:y val="-1.558668741494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2A6-7D4F-A7C6-A58585A799B1}"/>
                </c:ext>
              </c:extLst>
            </c:dLbl>
            <c:dLbl>
              <c:idx val="7"/>
              <c:layout>
                <c:manualLayout>
                  <c:x val="-1.2904028554076401E-2"/>
                  <c:y val="-1.28168765908845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2A6-7D4F-A7C6-A58585A799B1}"/>
                </c:ext>
              </c:extLst>
            </c:dLbl>
            <c:dLbl>
              <c:idx val="8"/>
              <c:layout>
                <c:manualLayout>
                  <c:x val="-9.7351608412454601E-3"/>
                  <c:y val="-1.85042554501394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2A6-7D4F-A7C6-A58585A799B1}"/>
                </c:ext>
              </c:extLst>
            </c:dLbl>
            <c:dLbl>
              <c:idx val="9"/>
              <c:layout>
                <c:manualLayout>
                  <c:x val="-1.6123631419265198E-2"/>
                  <c:y val="1.40709022318556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2A6-7D4F-A7C6-A58585A799B1}"/>
                </c:ext>
              </c:extLst>
            </c:dLbl>
            <c:dLbl>
              <c:idx val="10"/>
              <c:layout>
                <c:manualLayout>
                  <c:x val="-1.26086002570692E-2"/>
                  <c:y val="-3.49023337572154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32A6-7D4F-A7C6-A58585A799B1}"/>
                </c:ext>
              </c:extLst>
            </c:dLbl>
            <c:dLbl>
              <c:idx val="11"/>
              <c:layout>
                <c:manualLayout>
                  <c:x val="-2.80602820109285E-2"/>
                  <c:y val="-8.0884335400377497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2A6-7D4F-A7C6-A58585A799B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3"/>
                    </a:solidFill>
                    <a:latin typeface="BentonSans" panose="02000503000000020004" pitchFamily="2" charset="0"/>
                    <a:ea typeface="+mn-ea"/>
                    <a:cs typeface="+mn-cs"/>
                  </a:defRPr>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Q1 2018</c:v>
                </c:pt>
                <c:pt idx="1">
                  <c:v>Q2 2018</c:v>
                </c:pt>
                <c:pt idx="2">
                  <c:v>Q3 2018</c:v>
                </c:pt>
                <c:pt idx="3">
                  <c:v>Q4 2018</c:v>
                </c:pt>
                <c:pt idx="4">
                  <c:v>Q1 2019</c:v>
                </c:pt>
              </c:strCache>
            </c:strRef>
          </c:cat>
          <c:val>
            <c:numRef>
              <c:f>Sheet1!$B$2:$B$6</c:f>
              <c:numCache>
                <c:formatCode>0%</c:formatCode>
                <c:ptCount val="5"/>
                <c:pt idx="0">
                  <c:v>7.0000000000000007E-2</c:v>
                </c:pt>
                <c:pt idx="1">
                  <c:v>0.08</c:v>
                </c:pt>
                <c:pt idx="2">
                  <c:v>0.02</c:v>
                </c:pt>
                <c:pt idx="3">
                  <c:v>0</c:v>
                </c:pt>
                <c:pt idx="4">
                  <c:v>0</c:v>
                </c:pt>
              </c:numCache>
            </c:numRef>
          </c:val>
          <c:smooth val="0"/>
          <c:extLst>
            <c:ext xmlns:c16="http://schemas.microsoft.com/office/drawing/2014/chart" uri="{C3380CC4-5D6E-409C-BE32-E72D297353CC}">
              <c16:uniqueId val="{0000000C-32A6-7D4F-A7C6-A58585A799B1}"/>
            </c:ext>
          </c:extLst>
        </c:ser>
        <c:ser>
          <c:idx val="1"/>
          <c:order val="1"/>
          <c:tx>
            <c:strRef>
              <c:f>Sheet1!$C$1</c:f>
              <c:strCache>
                <c:ptCount val="1"/>
                <c:pt idx="0">
                  <c:v>B</c:v>
                </c:pt>
              </c:strCache>
            </c:strRef>
          </c:tx>
          <c:spPr>
            <a:ln w="19050" cap="rnd">
              <a:solidFill>
                <a:schemeClr val="accent1"/>
              </a:solidFill>
              <a:round/>
            </a:ln>
            <a:effectLst/>
          </c:spPr>
          <c:marker>
            <c:symbol val="none"/>
          </c:marker>
          <c:dLbls>
            <c:dLbl>
              <c:idx val="0"/>
              <c:layout>
                <c:manualLayout>
                  <c:x val="-1.94388825225052E-2"/>
                  <c:y val="2.10528550472037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32A6-7D4F-A7C6-A58585A799B1}"/>
                </c:ext>
              </c:extLst>
            </c:dLbl>
            <c:dLbl>
              <c:idx val="1"/>
              <c:layout>
                <c:manualLayout>
                  <c:x val="-1.13348152433682E-2"/>
                  <c:y val="-1.56605660205118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32A6-7D4F-A7C6-A58585A799B1}"/>
                </c:ext>
              </c:extLst>
            </c:dLbl>
            <c:dLbl>
              <c:idx val="2"/>
              <c:layout>
                <c:manualLayout>
                  <c:x val="-1.10867120311012E-2"/>
                  <c:y val="-2.89937436709599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32A6-7D4F-A7C6-A58585A799B1}"/>
                </c:ext>
              </c:extLst>
            </c:dLbl>
            <c:dLbl>
              <c:idx val="3"/>
              <c:layout>
                <c:manualLayout>
                  <c:x val="-1.6376974491529809E-2"/>
                  <c:y val="2.459912125628776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32A6-7D4F-A7C6-A58585A799B1}"/>
                </c:ext>
              </c:extLst>
            </c:dLbl>
            <c:dLbl>
              <c:idx val="4"/>
              <c:layout>
                <c:manualLayout>
                  <c:x val="-2.7691836726510901E-2"/>
                  <c:y val="1.04895112114911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32A6-7D4F-A7C6-A58585A799B1}"/>
                </c:ext>
              </c:extLst>
            </c:dLbl>
            <c:dLbl>
              <c:idx val="5"/>
              <c:layout>
                <c:manualLayout>
                  <c:x val="-2.60867677565964E-2"/>
                  <c:y val="-1.63244119963571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32A6-7D4F-A7C6-A58585A799B1}"/>
                </c:ext>
              </c:extLst>
            </c:dLbl>
            <c:dLbl>
              <c:idx val="6"/>
              <c:layout>
                <c:manualLayout>
                  <c:x val="-1.4315380685809599E-2"/>
                  <c:y val="1.3111966423447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32A6-7D4F-A7C6-A58585A799B1}"/>
                </c:ext>
              </c:extLst>
            </c:dLbl>
            <c:dLbl>
              <c:idx val="7"/>
              <c:layout>
                <c:manualLayout>
                  <c:x val="-2.49797433666284E-2"/>
                  <c:y val="-1.1079667885946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32A6-7D4F-A7C6-A58585A799B1}"/>
                </c:ext>
              </c:extLst>
            </c:dLbl>
            <c:dLbl>
              <c:idx val="8"/>
              <c:layout>
                <c:manualLayout>
                  <c:x val="-1.5016647876535E-2"/>
                  <c:y val="2.09790224229821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32A6-7D4F-A7C6-A58585A799B1}"/>
                </c:ext>
              </c:extLst>
            </c:dLbl>
            <c:dLbl>
              <c:idx val="9"/>
              <c:layout>
                <c:manualLayout>
                  <c:x val="-8.7803419083503607E-3"/>
                  <c:y val="1.28905429016033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32A6-7D4F-A7C6-A58585A799B1}"/>
                </c:ext>
              </c:extLst>
            </c:dLbl>
            <c:dLbl>
              <c:idx val="10"/>
              <c:layout>
                <c:manualLayout>
                  <c:x val="-1.33605617529145E-2"/>
                  <c:y val="2.09789764416410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32A6-7D4F-A7C6-A58585A799B1}"/>
                </c:ext>
              </c:extLst>
            </c:dLbl>
            <c:dLbl>
              <c:idx val="11"/>
              <c:layout>
                <c:manualLayout>
                  <c:x val="-3.0172860486149401E-2"/>
                  <c:y val="1.88730115934214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32A6-7D4F-A7C6-A58585A799B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1"/>
                    </a:solidFill>
                    <a:latin typeface="BentonSans" panose="02000503000000020004" pitchFamily="2" charset="0"/>
                    <a:ea typeface="+mn-ea"/>
                    <a:cs typeface="+mn-cs"/>
                  </a:defRPr>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Q1 2018</c:v>
                </c:pt>
                <c:pt idx="1">
                  <c:v>Q2 2018</c:v>
                </c:pt>
                <c:pt idx="2">
                  <c:v>Q3 2018</c:v>
                </c:pt>
                <c:pt idx="3">
                  <c:v>Q4 2018</c:v>
                </c:pt>
                <c:pt idx="4">
                  <c:v>Q1 2019</c:v>
                </c:pt>
              </c:strCache>
            </c:strRef>
          </c:cat>
          <c:val>
            <c:numRef>
              <c:f>Sheet1!$C$2:$C$6</c:f>
              <c:numCache>
                <c:formatCode>0%</c:formatCode>
                <c:ptCount val="5"/>
                <c:pt idx="0">
                  <c:v>-0.01</c:v>
                </c:pt>
                <c:pt idx="1">
                  <c:v>-0.02</c:v>
                </c:pt>
                <c:pt idx="2">
                  <c:v>-0.05</c:v>
                </c:pt>
                <c:pt idx="3">
                  <c:v>-0.02</c:v>
                </c:pt>
                <c:pt idx="4">
                  <c:v>-7.0000000000000007E-2</c:v>
                </c:pt>
              </c:numCache>
            </c:numRef>
          </c:val>
          <c:smooth val="0"/>
          <c:extLst>
            <c:ext xmlns:c16="http://schemas.microsoft.com/office/drawing/2014/chart" uri="{C3380CC4-5D6E-409C-BE32-E72D297353CC}">
              <c16:uniqueId val="{00000019-32A6-7D4F-A7C6-A58585A799B1}"/>
            </c:ext>
          </c:extLst>
        </c:ser>
        <c:ser>
          <c:idx val="2"/>
          <c:order val="2"/>
          <c:tx>
            <c:strRef>
              <c:f>Sheet1!$D$1</c:f>
              <c:strCache>
                <c:ptCount val="1"/>
                <c:pt idx="0">
                  <c:v>C</c:v>
                </c:pt>
              </c:strCache>
            </c:strRef>
          </c:tx>
          <c:spPr>
            <a:ln w="19050" cap="rnd">
              <a:solidFill>
                <a:schemeClr val="accent2"/>
              </a:solidFill>
              <a:round/>
            </a:ln>
            <a:effectLst/>
          </c:spPr>
          <c:marker>
            <c:symbol val="none"/>
          </c:marker>
          <c:dLbls>
            <c:dLbl>
              <c:idx val="0"/>
              <c:layout>
                <c:manualLayout>
                  <c:x val="-2.8193524165153101E-2"/>
                  <c:y val="4.4263474884458499E-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32A6-7D4F-A7C6-A58585A799B1}"/>
                </c:ext>
              </c:extLst>
            </c:dLbl>
            <c:dLbl>
              <c:idx val="1"/>
              <c:layout>
                <c:manualLayout>
                  <c:x val="-1.4300742346768612E-2"/>
                  <c:y val="3.279636890899557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32A6-7D4F-A7C6-A58585A799B1}"/>
                </c:ext>
              </c:extLst>
            </c:dLbl>
            <c:dLbl>
              <c:idx val="2"/>
              <c:layout>
                <c:manualLayout>
                  <c:x val="-1.8337430682058401E-2"/>
                  <c:y val="-2.1790367333767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32A6-7D4F-A7C6-A58585A799B1}"/>
                </c:ext>
              </c:extLst>
            </c:dLbl>
            <c:dLbl>
              <c:idx val="3"/>
              <c:layout>
                <c:manualLayout>
                  <c:x val="-1.5616196723307612E-2"/>
                  <c:y val="2.899374367095997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32A6-7D4F-A7C6-A58585A799B1}"/>
                </c:ext>
              </c:extLst>
            </c:dLbl>
            <c:dLbl>
              <c:idx val="4"/>
              <c:layout>
                <c:manualLayout>
                  <c:x val="-1.4407702028624274E-2"/>
                  <c:y val="2.338003112242404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E-32A6-7D4F-A7C6-A58585A799B1}"/>
                </c:ext>
              </c:extLst>
            </c:dLbl>
            <c:dLbl>
              <c:idx val="5"/>
              <c:layout>
                <c:manualLayout>
                  <c:x val="-8.7296067559926895E-3"/>
                  <c:y val="-1.02682769938201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32A6-7D4F-A7C6-A58585A799B1}"/>
                </c:ext>
              </c:extLst>
            </c:dLbl>
            <c:dLbl>
              <c:idx val="6"/>
              <c:layout>
                <c:manualLayout>
                  <c:x val="-4.0987349314518199E-3"/>
                  <c:y val="-8.6786132051638598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0-32A6-7D4F-A7C6-A58585A799B1}"/>
                </c:ext>
              </c:extLst>
            </c:dLbl>
            <c:dLbl>
              <c:idx val="7"/>
              <c:layout>
                <c:manualLayout>
                  <c:x val="-1.16956170317739E-2"/>
                  <c:y val="1.84303768445767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1-32A6-7D4F-A7C6-A58585A799B1}"/>
                </c:ext>
              </c:extLst>
            </c:dLbl>
            <c:dLbl>
              <c:idx val="8"/>
              <c:layout>
                <c:manualLayout>
                  <c:x val="-2.15572830643899E-2"/>
                  <c:y val="-1.0489488220820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2-32A6-7D4F-A7C6-A58585A799B1}"/>
                </c:ext>
              </c:extLst>
            </c:dLbl>
            <c:dLbl>
              <c:idx val="9"/>
              <c:layout>
                <c:manualLayout>
                  <c:x val="-1.54642407833774E-2"/>
                  <c:y val="-1.68407130559206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3-32A6-7D4F-A7C6-A58585A799B1}"/>
                </c:ext>
              </c:extLst>
            </c:dLbl>
            <c:dLbl>
              <c:idx val="10"/>
              <c:layout>
                <c:manualLayout>
                  <c:x val="-1.26086002570692E-2"/>
                  <c:y val="-1.60293221637940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4-32A6-7D4F-A7C6-A58585A799B1}"/>
                </c:ext>
              </c:extLst>
            </c:dLbl>
            <c:dLbl>
              <c:idx val="11"/>
              <c:layout>
                <c:manualLayout>
                  <c:x val="-3.0172860486149401E-2"/>
                  <c:y val="-5.3922890266918299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5-32A6-7D4F-A7C6-A58585A799B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2"/>
                    </a:solidFill>
                    <a:latin typeface="BentonSans" panose="02000503000000020004" pitchFamily="2" charset="0"/>
                    <a:ea typeface="+mn-ea"/>
                    <a:cs typeface="+mn-cs"/>
                  </a:defRPr>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Q1 2018</c:v>
                </c:pt>
                <c:pt idx="1">
                  <c:v>Q2 2018</c:v>
                </c:pt>
                <c:pt idx="2">
                  <c:v>Q3 2018</c:v>
                </c:pt>
                <c:pt idx="3">
                  <c:v>Q4 2018</c:v>
                </c:pt>
                <c:pt idx="4">
                  <c:v>Q1 2019</c:v>
                </c:pt>
              </c:strCache>
            </c:strRef>
          </c:cat>
          <c:val>
            <c:numRef>
              <c:f>Sheet1!$D$2:$D$6</c:f>
              <c:numCache>
                <c:formatCode>0%</c:formatCode>
                <c:ptCount val="5"/>
                <c:pt idx="0">
                  <c:v>0.03</c:v>
                </c:pt>
                <c:pt idx="1">
                  <c:v>0.03</c:v>
                </c:pt>
                <c:pt idx="2">
                  <c:v>7.0000000000000007E-2</c:v>
                </c:pt>
                <c:pt idx="3">
                  <c:v>0.08</c:v>
                </c:pt>
                <c:pt idx="4">
                  <c:v>0.08</c:v>
                </c:pt>
              </c:numCache>
            </c:numRef>
          </c:val>
          <c:smooth val="0"/>
          <c:extLst>
            <c:ext xmlns:c16="http://schemas.microsoft.com/office/drawing/2014/chart" uri="{C3380CC4-5D6E-409C-BE32-E72D297353CC}">
              <c16:uniqueId val="{00000026-32A6-7D4F-A7C6-A58585A799B1}"/>
            </c:ext>
          </c:extLst>
        </c:ser>
        <c:ser>
          <c:idx val="3"/>
          <c:order val="3"/>
          <c:tx>
            <c:strRef>
              <c:f>Sheet1!$E$1</c:f>
              <c:strCache>
                <c:ptCount val="1"/>
                <c:pt idx="0">
                  <c:v>D</c:v>
                </c:pt>
              </c:strCache>
            </c:strRef>
          </c:tx>
          <c:spPr>
            <a:ln w="19050" cap="rnd">
              <a:solidFill>
                <a:schemeClr val="accent4"/>
              </a:solidFill>
              <a:round/>
            </a:ln>
            <a:effectLst/>
          </c:spPr>
          <c:marker>
            <c:symbol val="none"/>
          </c:marker>
          <c:dLbls>
            <c:dLbl>
              <c:idx val="1"/>
              <c:layout>
                <c:manualLayout>
                  <c:x val="-2.3254249152182299E-2"/>
                  <c:y val="-8.0884335400377497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D-32A6-7D4F-A7C6-A58585A799B1}"/>
                </c:ext>
              </c:extLst>
            </c:dLbl>
            <c:dLbl>
              <c:idx val="3"/>
              <c:layout>
                <c:manualLayout>
                  <c:x val="-1.9029092201741E-2"/>
                  <c:y val="-1.3480722566729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5-32A6-7D4F-A7C6-A58585A799B1}"/>
                </c:ext>
              </c:extLst>
            </c:dLbl>
            <c:dLbl>
              <c:idx val="4"/>
              <c:layout>
                <c:manualLayout>
                  <c:x val="-1.37476460136892E-2"/>
                  <c:y val="-2.69614451334591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9-32A6-7D4F-A7C6-A58585A799B1}"/>
                </c:ext>
              </c:extLst>
            </c:dLbl>
            <c:dLbl>
              <c:idx val="7"/>
              <c:layout>
                <c:manualLayout>
                  <c:x val="-1.8083671747889201E-2"/>
                  <c:y val="2.6961445133458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50-32A6-7D4F-A7C6-A58585A799B1}"/>
                </c:ext>
              </c:extLst>
            </c:dLbl>
            <c:dLbl>
              <c:idx val="8"/>
              <c:layout>
                <c:manualLayout>
                  <c:x val="-2.4421407173551301E-2"/>
                  <c:y val="-1.3480722566729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3-32A6-7D4F-A7C6-A58585A799B1}"/>
                </c:ext>
              </c:extLst>
            </c:dLbl>
            <c:dLbl>
              <c:idx val="9"/>
              <c:layout>
                <c:manualLayout>
                  <c:x val="-2.9702853361603099E-2"/>
                  <c:y val="-1.3480722566729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5-32A6-7D4F-A7C6-A58585A799B1}"/>
                </c:ext>
              </c:extLst>
            </c:dLbl>
            <c:dLbl>
              <c:idx val="10"/>
              <c:layout>
                <c:manualLayout>
                  <c:x val="-2.8646564123992701E-2"/>
                  <c:y val="-1.0784578053383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A-32A6-7D4F-A7C6-A58585A799B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BentonSans" panose="02000503000000020004" pitchFamily="2" charset="0"/>
                    <a:ea typeface="+mn-ea"/>
                    <a:cs typeface="+mn-cs"/>
                  </a:defRPr>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Q1 2018</c:v>
                </c:pt>
                <c:pt idx="1">
                  <c:v>Q2 2018</c:v>
                </c:pt>
                <c:pt idx="2">
                  <c:v>Q3 2018</c:v>
                </c:pt>
                <c:pt idx="3">
                  <c:v>Q4 2018</c:v>
                </c:pt>
                <c:pt idx="4">
                  <c:v>Q1 2019</c:v>
                </c:pt>
              </c:strCache>
            </c:strRef>
          </c:cat>
          <c:val>
            <c:numRef>
              <c:f>Sheet1!$E$2:$E$6</c:f>
              <c:numCache>
                <c:formatCode>0%</c:formatCode>
                <c:ptCount val="5"/>
                <c:pt idx="0">
                  <c:v>0.1</c:v>
                </c:pt>
                <c:pt idx="1">
                  <c:v>0.05</c:v>
                </c:pt>
                <c:pt idx="2">
                  <c:v>-0.01</c:v>
                </c:pt>
                <c:pt idx="3">
                  <c:v>0.04</c:v>
                </c:pt>
                <c:pt idx="4">
                  <c:v>0.05</c:v>
                </c:pt>
              </c:numCache>
            </c:numRef>
          </c:val>
          <c:smooth val="0"/>
          <c:extLst>
            <c:ext xmlns:c16="http://schemas.microsoft.com/office/drawing/2014/chart" uri="{C3380CC4-5D6E-409C-BE32-E72D297353CC}">
              <c16:uniqueId val="{00000027-32A6-7D4F-A7C6-A58585A799B1}"/>
            </c:ext>
          </c:extLst>
        </c:ser>
        <c:ser>
          <c:idx val="4"/>
          <c:order val="4"/>
          <c:tx>
            <c:strRef>
              <c:f>Sheet1!$F$1</c:f>
              <c:strCache>
                <c:ptCount val="1"/>
                <c:pt idx="0">
                  <c:v>Overall</c:v>
                </c:pt>
              </c:strCache>
            </c:strRef>
          </c:tx>
          <c:spPr>
            <a:ln w="19050" cap="rnd">
              <a:solidFill>
                <a:schemeClr val="tx2"/>
              </a:solidFill>
              <a:prstDash val="dash"/>
              <a:round/>
            </a:ln>
            <a:effectLst/>
          </c:spPr>
          <c:marker>
            <c:symbol val="none"/>
          </c:marker>
          <c:dLbls>
            <c:dLbl>
              <c:idx val="0"/>
              <c:layout>
                <c:manualLayout>
                  <c:x val="-3.5454306674200999E-2"/>
                  <c:y val="2.15691561067672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F-32A6-7D4F-A7C6-A58585A799B1}"/>
                </c:ext>
              </c:extLst>
            </c:dLbl>
            <c:dLbl>
              <c:idx val="1"/>
              <c:layout>
                <c:manualLayout>
                  <c:x val="-2.3254249152182299E-2"/>
                  <c:y val="-1.61768670800754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C-32A6-7D4F-A7C6-A58585A799B1}"/>
                </c:ext>
              </c:extLst>
            </c:dLbl>
            <c:dLbl>
              <c:idx val="2"/>
              <c:layout>
                <c:manualLayout>
                  <c:x val="-1.37476460136892E-2"/>
                  <c:y val="-1.0784578053383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2-32A6-7D4F-A7C6-A58585A799B1}"/>
                </c:ext>
              </c:extLst>
            </c:dLbl>
            <c:dLbl>
              <c:idx val="3"/>
              <c:layout>
                <c:manualLayout>
                  <c:x val="-4.1211166191558297E-2"/>
                  <c:y val="-2.696144513345920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4-32A6-7D4F-A7C6-A58585A799B1}"/>
                </c:ext>
              </c:extLst>
            </c:dLbl>
            <c:dLbl>
              <c:idx val="4"/>
              <c:layout>
                <c:manualLayout>
                  <c:x val="-3.1847536375858203E-3"/>
                  <c:y val="-5.392289026691880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6-32A6-7D4F-A7C6-A58585A799B1}"/>
                </c:ext>
              </c:extLst>
            </c:dLbl>
            <c:dLbl>
              <c:idx val="5"/>
              <c:layout>
                <c:manualLayout>
                  <c:x val="-1.70273825102789E-2"/>
                  <c:y val="1.0784578053383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51-32A6-7D4F-A7C6-A58585A799B1}"/>
                </c:ext>
              </c:extLst>
            </c:dLbl>
            <c:dLbl>
              <c:idx val="6"/>
              <c:layout>
                <c:manualLayout>
                  <c:x val="-2.6533985648772001E-2"/>
                  <c:y val="-1.3480722566729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C-32A6-7D4F-A7C6-A58585A799B1}"/>
                </c:ext>
              </c:extLst>
            </c:dLbl>
            <c:dLbl>
              <c:idx val="8"/>
              <c:layout>
                <c:manualLayout>
                  <c:x val="-2.54776964111617E-2"/>
                  <c:y val="-1.88730115934214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1-32A6-7D4F-A7C6-A58585A799B1}"/>
                </c:ext>
              </c:extLst>
            </c:dLbl>
            <c:dLbl>
              <c:idx val="9"/>
              <c:layout>
                <c:manualLayout>
                  <c:x val="-2.8646564123992701E-2"/>
                  <c:y val="8.0884335400377497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6-32A6-7D4F-A7C6-A58585A799B1}"/>
                </c:ext>
              </c:extLst>
            </c:dLbl>
            <c:dLbl>
              <c:idx val="10"/>
              <c:layout>
                <c:manualLayout>
                  <c:x val="-3.18154318368239E-2"/>
                  <c:y val="-1.0784578053383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B-32A6-7D4F-A7C6-A58585A799B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2"/>
                    </a:solidFill>
                    <a:latin typeface="BentonSans" panose="02000503000000020004" pitchFamily="2" charset="0"/>
                    <a:ea typeface="+mn-ea"/>
                    <a:cs typeface="+mn-cs"/>
                  </a:defRPr>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Q1 2018</c:v>
                </c:pt>
                <c:pt idx="1">
                  <c:v>Q2 2018</c:v>
                </c:pt>
                <c:pt idx="2">
                  <c:v>Q3 2018</c:v>
                </c:pt>
                <c:pt idx="3">
                  <c:v>Q4 2018</c:v>
                </c:pt>
                <c:pt idx="4">
                  <c:v>Q1 2019</c:v>
                </c:pt>
              </c:strCache>
            </c:strRef>
          </c:cat>
          <c:val>
            <c:numRef>
              <c:f>Sheet1!$F$2:$F$6</c:f>
              <c:numCache>
                <c:formatCode>0%</c:formatCode>
                <c:ptCount val="5"/>
                <c:pt idx="0">
                  <c:v>4.7500000000000001E-2</c:v>
                </c:pt>
                <c:pt idx="1">
                  <c:v>3.5000000000000003E-2</c:v>
                </c:pt>
                <c:pt idx="2">
                  <c:v>7.5000000000000015E-3</c:v>
                </c:pt>
                <c:pt idx="3">
                  <c:v>2.5000000000000001E-2</c:v>
                </c:pt>
                <c:pt idx="4">
                  <c:v>1.4999999999999999E-2</c:v>
                </c:pt>
              </c:numCache>
            </c:numRef>
          </c:val>
          <c:smooth val="0"/>
          <c:extLst>
            <c:ext xmlns:c16="http://schemas.microsoft.com/office/drawing/2014/chart" uri="{C3380CC4-5D6E-409C-BE32-E72D297353CC}">
              <c16:uniqueId val="{00000028-32A6-7D4F-A7C6-A58585A799B1}"/>
            </c:ext>
          </c:extLst>
        </c:ser>
        <c:dLbls>
          <c:dLblPos val="l"/>
          <c:showLegendKey val="0"/>
          <c:showVal val="1"/>
          <c:showCatName val="0"/>
          <c:showSerName val="0"/>
          <c:showPercent val="0"/>
          <c:showBubbleSize val="0"/>
        </c:dLbls>
        <c:smooth val="0"/>
        <c:axId val="-2146240848"/>
        <c:axId val="-2146243696"/>
      </c:lineChart>
      <c:catAx>
        <c:axId val="-214624084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BentonSans" panose="02000503000000020004" pitchFamily="2" charset="0"/>
                <a:ea typeface="+mn-ea"/>
                <a:cs typeface="+mn-cs"/>
              </a:defRPr>
            </a:pPr>
            <a:endParaRPr lang="en-US"/>
          </a:p>
        </c:txPr>
        <c:crossAx val="-2146243696"/>
        <c:crosses val="autoZero"/>
        <c:auto val="1"/>
        <c:lblAlgn val="ctr"/>
        <c:lblOffset val="100"/>
        <c:noMultiLvlLbl val="0"/>
      </c:catAx>
      <c:valAx>
        <c:axId val="-2146243696"/>
        <c:scaling>
          <c:orientation val="minMax"/>
        </c:scaling>
        <c:delete val="1"/>
        <c:axPos val="l"/>
        <c:numFmt formatCode="0%" sourceLinked="1"/>
        <c:majorTickMark val="none"/>
        <c:minorTickMark val="none"/>
        <c:tickLblPos val="nextTo"/>
        <c:crossAx val="-2146240848"/>
        <c:crosses val="autoZero"/>
        <c:crossBetween val="between"/>
      </c:valAx>
      <c:spPr>
        <a:noFill/>
        <a:ln w="9525">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Brand A</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4"/>
              <c:layout>
                <c:manualLayout>
                  <c:x val="-2.79835091828874E-2"/>
                  <c:y val="-3.571650245787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E8F3-AD4C-8D77-2C5562DD652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1"/>
                    </a:solidFill>
                    <a:latin typeface="BentonSans" panose="02000503000000020004" pitchFamily="2" charset="0"/>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Q1 2018</c:v>
                </c:pt>
                <c:pt idx="1">
                  <c:v>Q2 2018</c:v>
                </c:pt>
                <c:pt idx="2">
                  <c:v>Q3 2018</c:v>
                </c:pt>
                <c:pt idx="3">
                  <c:v>Q4 2018</c:v>
                </c:pt>
                <c:pt idx="4">
                  <c:v>Q1 2019</c:v>
                </c:pt>
              </c:strCache>
            </c:strRef>
          </c:cat>
          <c:val>
            <c:numRef>
              <c:f>Sheet1!$B$2:$B$6</c:f>
              <c:numCache>
                <c:formatCode>0%</c:formatCode>
                <c:ptCount val="5"/>
                <c:pt idx="0">
                  <c:v>0.5</c:v>
                </c:pt>
                <c:pt idx="1">
                  <c:v>0.52</c:v>
                </c:pt>
                <c:pt idx="2">
                  <c:v>0.59</c:v>
                </c:pt>
                <c:pt idx="3">
                  <c:v>0.6</c:v>
                </c:pt>
                <c:pt idx="4">
                  <c:v>0.57999999999999996</c:v>
                </c:pt>
              </c:numCache>
            </c:numRef>
          </c:val>
          <c:smooth val="0"/>
          <c:extLst>
            <c:ext xmlns:c16="http://schemas.microsoft.com/office/drawing/2014/chart" uri="{C3380CC4-5D6E-409C-BE32-E72D297353CC}">
              <c16:uniqueId val="{00000000-E8F3-AD4C-8D77-2C5562DD6525}"/>
            </c:ext>
          </c:extLst>
        </c:ser>
        <c:ser>
          <c:idx val="1"/>
          <c:order val="1"/>
          <c:tx>
            <c:strRef>
              <c:f>Sheet1!$C$1</c:f>
              <c:strCache>
                <c:ptCount val="1"/>
                <c:pt idx="0">
                  <c:v>Brand B</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2"/>
                    </a:solidFill>
                    <a:latin typeface="BentonSans" panose="02000503000000020004" pitchFamily="2"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Q1 2018</c:v>
                </c:pt>
                <c:pt idx="1">
                  <c:v>Q2 2018</c:v>
                </c:pt>
                <c:pt idx="2">
                  <c:v>Q3 2018</c:v>
                </c:pt>
                <c:pt idx="3">
                  <c:v>Q4 2018</c:v>
                </c:pt>
                <c:pt idx="4">
                  <c:v>Q1 2019</c:v>
                </c:pt>
              </c:strCache>
            </c:strRef>
          </c:cat>
          <c:val>
            <c:numRef>
              <c:f>Sheet1!$C$2:$C$6</c:f>
              <c:numCache>
                <c:formatCode>0%</c:formatCode>
                <c:ptCount val="5"/>
                <c:pt idx="0">
                  <c:v>0.69</c:v>
                </c:pt>
                <c:pt idx="1">
                  <c:v>0.74</c:v>
                </c:pt>
                <c:pt idx="2">
                  <c:v>0.63</c:v>
                </c:pt>
                <c:pt idx="3">
                  <c:v>0.66</c:v>
                </c:pt>
                <c:pt idx="4">
                  <c:v>0.67</c:v>
                </c:pt>
              </c:numCache>
            </c:numRef>
          </c:val>
          <c:smooth val="0"/>
          <c:extLst>
            <c:ext xmlns:c16="http://schemas.microsoft.com/office/drawing/2014/chart" uri="{C3380CC4-5D6E-409C-BE32-E72D297353CC}">
              <c16:uniqueId val="{00000001-E8F3-AD4C-8D77-2C5562DD6525}"/>
            </c:ext>
          </c:extLst>
        </c:ser>
        <c:ser>
          <c:idx val="2"/>
          <c:order val="2"/>
          <c:tx>
            <c:strRef>
              <c:f>Sheet1!$D$1</c:f>
              <c:strCache>
                <c:ptCount val="1"/>
                <c:pt idx="0">
                  <c:v>Brand C</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dLbl>
              <c:idx val="3"/>
              <c:layout>
                <c:manualLayout>
                  <c:x val="-3.0780802856323199E-2"/>
                  <c:y val="3.594477208688189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8F3-AD4C-8D77-2C5562DD652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3"/>
                    </a:solidFill>
                    <a:latin typeface="BentonSans" panose="02000503000000020004" pitchFamily="2" charset="0"/>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Q1 2018</c:v>
                </c:pt>
                <c:pt idx="1">
                  <c:v>Q2 2018</c:v>
                </c:pt>
                <c:pt idx="2">
                  <c:v>Q3 2018</c:v>
                </c:pt>
                <c:pt idx="3">
                  <c:v>Q4 2018</c:v>
                </c:pt>
                <c:pt idx="4">
                  <c:v>Q1 2019</c:v>
                </c:pt>
              </c:strCache>
            </c:strRef>
          </c:cat>
          <c:val>
            <c:numRef>
              <c:f>Sheet1!$D$2:$D$6</c:f>
              <c:numCache>
                <c:formatCode>0%</c:formatCode>
                <c:ptCount val="5"/>
                <c:pt idx="0">
                  <c:v>0.41</c:v>
                </c:pt>
                <c:pt idx="1">
                  <c:v>0.42</c:v>
                </c:pt>
                <c:pt idx="2">
                  <c:v>0.43</c:v>
                </c:pt>
                <c:pt idx="3">
                  <c:v>0.44</c:v>
                </c:pt>
                <c:pt idx="4">
                  <c:v>0.45</c:v>
                </c:pt>
              </c:numCache>
            </c:numRef>
          </c:val>
          <c:smooth val="0"/>
          <c:extLst>
            <c:ext xmlns:c16="http://schemas.microsoft.com/office/drawing/2014/chart" uri="{C3380CC4-5D6E-409C-BE32-E72D297353CC}">
              <c16:uniqueId val="{00000002-E8F3-AD4C-8D77-2C5562DD6525}"/>
            </c:ext>
          </c:extLst>
        </c:ser>
        <c:ser>
          <c:idx val="3"/>
          <c:order val="3"/>
          <c:tx>
            <c:strRef>
              <c:f>Sheet1!$E$1</c:f>
              <c:strCache>
                <c:ptCount val="1"/>
                <c:pt idx="0">
                  <c:v>Brand D</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1"/>
              <c:layout>
                <c:manualLayout>
                  <c:x val="-2.2388921836015801E-2"/>
                  <c:y val="2.94301107646313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8F3-AD4C-8D77-2C5562DD6525}"/>
                </c:ext>
              </c:extLst>
            </c:dLbl>
            <c:dLbl>
              <c:idx val="2"/>
              <c:layout>
                <c:manualLayout>
                  <c:x val="-2.65848623461695E-2"/>
                  <c:y val="-2.26871798133728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8F3-AD4C-8D77-2C5562DD652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BentonSans" panose="02000503000000020004" pitchFamily="2" charset="0"/>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Q1 2018</c:v>
                </c:pt>
                <c:pt idx="1">
                  <c:v>Q2 2018</c:v>
                </c:pt>
                <c:pt idx="2">
                  <c:v>Q3 2018</c:v>
                </c:pt>
                <c:pt idx="3">
                  <c:v>Q4 2018</c:v>
                </c:pt>
                <c:pt idx="4">
                  <c:v>Q1 2019</c:v>
                </c:pt>
              </c:strCache>
            </c:strRef>
          </c:cat>
          <c:val>
            <c:numRef>
              <c:f>Sheet1!$E$2:$E$6</c:f>
              <c:numCache>
                <c:formatCode>0%</c:formatCode>
                <c:ptCount val="5"/>
                <c:pt idx="0">
                  <c:v>0.3</c:v>
                </c:pt>
                <c:pt idx="1">
                  <c:v>0.28999999999999998</c:v>
                </c:pt>
                <c:pt idx="2">
                  <c:v>0.28000000000000003</c:v>
                </c:pt>
                <c:pt idx="3">
                  <c:v>0.31</c:v>
                </c:pt>
                <c:pt idx="4">
                  <c:v>0.3</c:v>
                </c:pt>
              </c:numCache>
            </c:numRef>
          </c:val>
          <c:smooth val="0"/>
          <c:extLst>
            <c:ext xmlns:c16="http://schemas.microsoft.com/office/drawing/2014/chart" uri="{C3380CC4-5D6E-409C-BE32-E72D297353CC}">
              <c16:uniqueId val="{00000003-E8F3-AD4C-8D77-2C5562DD6525}"/>
            </c:ext>
          </c:extLst>
        </c:ser>
        <c:ser>
          <c:idx val="4"/>
          <c:order val="4"/>
          <c:tx>
            <c:strRef>
              <c:f>Sheet1!$F$1</c:f>
              <c:strCache>
                <c:ptCount val="1"/>
                <c:pt idx="0">
                  <c:v>Brand E</c:v>
                </c:pt>
              </c:strCache>
            </c:strRef>
          </c:tx>
          <c:spPr>
            <a:ln w="28575" cap="rnd">
              <a:solidFill>
                <a:srgbClr val="F27219"/>
              </a:solidFill>
              <a:round/>
            </a:ln>
            <a:effectLst/>
          </c:spPr>
          <c:marker>
            <c:symbol val="circle"/>
            <c:size val="5"/>
            <c:spPr>
              <a:solidFill>
                <a:schemeClr val="accent5"/>
              </a:solidFill>
              <a:ln w="9525">
                <a:solidFill>
                  <a:schemeClr val="accent5"/>
                </a:solidFill>
              </a:ln>
              <a:effectLst/>
            </c:spPr>
          </c:marker>
          <c:dLbls>
            <c:dLbl>
              <c:idx val="1"/>
              <c:layout>
                <c:manualLayout>
                  <c:x val="-2.2388921836015801E-2"/>
                  <c:y val="-3.59445156041528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8F3-AD4C-8D77-2C5562DD6525}"/>
                </c:ext>
              </c:extLst>
            </c:dLbl>
            <c:dLbl>
              <c:idx val="2"/>
              <c:layout>
                <c:manualLayout>
                  <c:x val="-2.65848623461695E-2"/>
                  <c:y val="2.59447669572273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8F3-AD4C-8D77-2C5562DD6525}"/>
                </c:ext>
              </c:extLst>
            </c:dLbl>
            <c:dLbl>
              <c:idx val="3"/>
              <c:layout>
                <c:manualLayout>
                  <c:x val="-5.6051597954011002E-3"/>
                  <c:y val="6.4007829904757698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E8F3-AD4C-8D77-2C5562DD6525}"/>
                </c:ext>
              </c:extLst>
            </c:dLbl>
            <c:dLbl>
              <c:idx val="4"/>
              <c:layout>
                <c:manualLayout>
                  <c:x val="-9.8011003055547708E-3"/>
                  <c:y val="6.40078299047571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E8F3-AD4C-8D77-2C5562DD6525}"/>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rgbClr val="F27219"/>
                    </a:solidFill>
                    <a:latin typeface="BentonSans" panose="02000503000000020004" pitchFamily="2"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Q1 2018</c:v>
                </c:pt>
                <c:pt idx="1">
                  <c:v>Q2 2018</c:v>
                </c:pt>
                <c:pt idx="2">
                  <c:v>Q3 2018</c:v>
                </c:pt>
                <c:pt idx="3">
                  <c:v>Q4 2018</c:v>
                </c:pt>
                <c:pt idx="4">
                  <c:v>Q1 2019</c:v>
                </c:pt>
              </c:strCache>
            </c:strRef>
          </c:cat>
          <c:val>
            <c:numRef>
              <c:f>Sheet1!$F$2:$F$6</c:f>
              <c:numCache>
                <c:formatCode>0%</c:formatCode>
                <c:ptCount val="5"/>
                <c:pt idx="0">
                  <c:v>0.12</c:v>
                </c:pt>
                <c:pt idx="1">
                  <c:v>0.15</c:v>
                </c:pt>
                <c:pt idx="2">
                  <c:v>0.25</c:v>
                </c:pt>
                <c:pt idx="3">
                  <c:v>0.35</c:v>
                </c:pt>
                <c:pt idx="4">
                  <c:v>0.53</c:v>
                </c:pt>
              </c:numCache>
            </c:numRef>
          </c:val>
          <c:smooth val="0"/>
          <c:extLst>
            <c:ext xmlns:c16="http://schemas.microsoft.com/office/drawing/2014/chart" uri="{C3380CC4-5D6E-409C-BE32-E72D297353CC}">
              <c16:uniqueId val="{00000004-E8F3-AD4C-8D77-2C5562DD6525}"/>
            </c:ext>
          </c:extLst>
        </c:ser>
        <c:ser>
          <c:idx val="5"/>
          <c:order val="5"/>
          <c:tx>
            <c:strRef>
              <c:f>Sheet1!$G$1</c:f>
              <c:strCache>
                <c:ptCount val="1"/>
                <c:pt idx="0">
                  <c:v>Brand X</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6"/>
                    </a:solidFill>
                    <a:latin typeface="BentonSans" panose="02000503000000020004" pitchFamily="2"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Q1 2018</c:v>
                </c:pt>
                <c:pt idx="1">
                  <c:v>Q2 2018</c:v>
                </c:pt>
                <c:pt idx="2">
                  <c:v>Q3 2018</c:v>
                </c:pt>
                <c:pt idx="3">
                  <c:v>Q4 2018</c:v>
                </c:pt>
                <c:pt idx="4">
                  <c:v>Q1 2019</c:v>
                </c:pt>
              </c:strCache>
            </c:strRef>
          </c:cat>
          <c:val>
            <c:numRef>
              <c:f>Sheet1!$G$2:$G$6</c:f>
              <c:numCache>
                <c:formatCode>0%</c:formatCode>
                <c:ptCount val="5"/>
                <c:pt idx="0">
                  <c:v>0.88</c:v>
                </c:pt>
                <c:pt idx="1">
                  <c:v>0.82</c:v>
                </c:pt>
                <c:pt idx="2">
                  <c:v>0.85</c:v>
                </c:pt>
                <c:pt idx="3">
                  <c:v>0.86</c:v>
                </c:pt>
                <c:pt idx="4">
                  <c:v>0.85499999999999998</c:v>
                </c:pt>
              </c:numCache>
            </c:numRef>
          </c:val>
          <c:smooth val="0"/>
          <c:extLst>
            <c:ext xmlns:c16="http://schemas.microsoft.com/office/drawing/2014/chart" uri="{C3380CC4-5D6E-409C-BE32-E72D297353CC}">
              <c16:uniqueId val="{00000005-E8F3-AD4C-8D77-2C5562DD6525}"/>
            </c:ext>
          </c:extLst>
        </c:ser>
        <c:dLbls>
          <c:showLegendKey val="0"/>
          <c:showVal val="1"/>
          <c:showCatName val="0"/>
          <c:showSerName val="0"/>
          <c:showPercent val="0"/>
          <c:showBubbleSize val="0"/>
        </c:dLbls>
        <c:marker val="1"/>
        <c:smooth val="0"/>
        <c:axId val="2136075040"/>
        <c:axId val="2136071344"/>
      </c:lineChart>
      <c:catAx>
        <c:axId val="2136075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BentonSans" panose="02000503000000020004" pitchFamily="2" charset="0"/>
                <a:ea typeface="+mn-ea"/>
                <a:cs typeface="+mn-cs"/>
              </a:defRPr>
            </a:pPr>
            <a:endParaRPr lang="en-US"/>
          </a:p>
        </c:txPr>
        <c:crossAx val="2136071344"/>
        <c:crosses val="autoZero"/>
        <c:auto val="1"/>
        <c:lblAlgn val="ctr"/>
        <c:lblOffset val="100"/>
        <c:noMultiLvlLbl val="0"/>
      </c:catAx>
      <c:valAx>
        <c:axId val="2136071344"/>
        <c:scaling>
          <c:orientation val="minMax"/>
        </c:scaling>
        <c:delete val="1"/>
        <c:axPos val="l"/>
        <c:numFmt formatCode="0%" sourceLinked="1"/>
        <c:majorTickMark val="none"/>
        <c:minorTickMark val="none"/>
        <c:tickLblPos val="nextTo"/>
        <c:crossAx val="213607504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BentonSans" panose="02000503000000020004"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210452929574414E-2"/>
          <c:y val="0.10758084114014878"/>
          <c:w val="0.75191014103756881"/>
          <c:h val="0.77520392107422331"/>
        </c:manualLayout>
      </c:layout>
      <c:lineChart>
        <c:grouping val="standard"/>
        <c:varyColors val="0"/>
        <c:ser>
          <c:idx val="0"/>
          <c:order val="0"/>
          <c:tx>
            <c:strRef>
              <c:f>Sheet1!$B$1</c:f>
              <c:strCache>
                <c:ptCount val="1"/>
                <c:pt idx="0">
                  <c:v>UK</c:v>
                </c:pt>
              </c:strCache>
            </c:strRef>
          </c:tx>
          <c:spPr>
            <a:ln w="28575" cap="rnd">
              <a:solidFill>
                <a:schemeClr val="accent5"/>
              </a:solidFill>
              <a:round/>
            </a:ln>
            <a:effectLst/>
          </c:spPr>
          <c:marker>
            <c:symbol val="none"/>
          </c:marker>
          <c:cat>
            <c:strRef>
              <c:f>Sheet1!$A$2:$A$7</c:f>
              <c:strCache>
                <c:ptCount val="6"/>
                <c:pt idx="0">
                  <c:v>3 months</c:v>
                </c:pt>
                <c:pt idx="1">
                  <c:v>6 months</c:v>
                </c:pt>
                <c:pt idx="2">
                  <c:v>9 months</c:v>
                </c:pt>
                <c:pt idx="3">
                  <c:v>12 months</c:v>
                </c:pt>
                <c:pt idx="4">
                  <c:v>18 months</c:v>
                </c:pt>
                <c:pt idx="5">
                  <c:v>24 months</c:v>
                </c:pt>
              </c:strCache>
            </c:strRef>
          </c:cat>
          <c:val>
            <c:numRef>
              <c:f>Sheet1!$B$2:$B$7</c:f>
              <c:numCache>
                <c:formatCode>0%</c:formatCode>
                <c:ptCount val="6"/>
                <c:pt idx="0">
                  <c:v>0.20595533498759999</c:v>
                </c:pt>
                <c:pt idx="1">
                  <c:v>0.47146401985109998</c:v>
                </c:pt>
                <c:pt idx="2">
                  <c:v>0.54218362282876997</c:v>
                </c:pt>
                <c:pt idx="3">
                  <c:v>0.80272952853596991</c:v>
                </c:pt>
                <c:pt idx="4">
                  <c:v>0.83250620347393989</c:v>
                </c:pt>
                <c:pt idx="5">
                  <c:v>0.90446650124068984</c:v>
                </c:pt>
              </c:numCache>
            </c:numRef>
          </c:val>
          <c:smooth val="0"/>
          <c:extLst>
            <c:ext xmlns:c16="http://schemas.microsoft.com/office/drawing/2014/chart" uri="{C3380CC4-5D6E-409C-BE32-E72D297353CC}">
              <c16:uniqueId val="{00000000-8843-894C-BA19-921F0420613A}"/>
            </c:ext>
          </c:extLst>
        </c:ser>
        <c:ser>
          <c:idx val="1"/>
          <c:order val="1"/>
          <c:tx>
            <c:strRef>
              <c:f>Sheet1!$C$1</c:f>
              <c:strCache>
                <c:ptCount val="1"/>
                <c:pt idx="0">
                  <c:v>DE</c:v>
                </c:pt>
              </c:strCache>
            </c:strRef>
          </c:tx>
          <c:spPr>
            <a:ln w="28575" cap="rnd">
              <a:solidFill>
                <a:schemeClr val="accent1"/>
              </a:solidFill>
              <a:round/>
            </a:ln>
            <a:effectLst/>
          </c:spPr>
          <c:marker>
            <c:symbol val="none"/>
          </c:marker>
          <c:cat>
            <c:strRef>
              <c:f>Sheet1!$A$2:$A$7</c:f>
              <c:strCache>
                <c:ptCount val="6"/>
                <c:pt idx="0">
                  <c:v>3 months</c:v>
                </c:pt>
                <c:pt idx="1">
                  <c:v>6 months</c:v>
                </c:pt>
                <c:pt idx="2">
                  <c:v>9 months</c:v>
                </c:pt>
                <c:pt idx="3">
                  <c:v>12 months</c:v>
                </c:pt>
                <c:pt idx="4">
                  <c:v>18 months</c:v>
                </c:pt>
                <c:pt idx="5">
                  <c:v>24 months</c:v>
                </c:pt>
              </c:strCache>
            </c:strRef>
          </c:cat>
          <c:val>
            <c:numRef>
              <c:f>Sheet1!$C$2:$C$7</c:f>
              <c:numCache>
                <c:formatCode>0%</c:formatCode>
                <c:ptCount val="6"/>
                <c:pt idx="0">
                  <c:v>0.3192771084337</c:v>
                </c:pt>
                <c:pt idx="1">
                  <c:v>0.5746987951807</c:v>
                </c:pt>
                <c:pt idx="2">
                  <c:v>0.63614457831323001</c:v>
                </c:pt>
                <c:pt idx="3">
                  <c:v>0.80361445783133001</c:v>
                </c:pt>
                <c:pt idx="4">
                  <c:v>0.81566265060241006</c:v>
                </c:pt>
                <c:pt idx="5">
                  <c:v>0.89518072289157002</c:v>
                </c:pt>
              </c:numCache>
            </c:numRef>
          </c:val>
          <c:smooth val="0"/>
          <c:extLst>
            <c:ext xmlns:c16="http://schemas.microsoft.com/office/drawing/2014/chart" uri="{C3380CC4-5D6E-409C-BE32-E72D297353CC}">
              <c16:uniqueId val="{00000001-8843-894C-BA19-921F0420613A}"/>
            </c:ext>
          </c:extLst>
        </c:ser>
        <c:ser>
          <c:idx val="2"/>
          <c:order val="2"/>
          <c:tx>
            <c:strRef>
              <c:f>Sheet1!$D$1</c:f>
              <c:strCache>
                <c:ptCount val="1"/>
                <c:pt idx="0">
                  <c:v>SP</c:v>
                </c:pt>
              </c:strCache>
            </c:strRef>
          </c:tx>
          <c:spPr>
            <a:ln w="28575" cap="rnd">
              <a:solidFill>
                <a:schemeClr val="accent6"/>
              </a:solidFill>
              <a:round/>
            </a:ln>
            <a:effectLst/>
          </c:spPr>
          <c:marker>
            <c:symbol val="none"/>
          </c:marker>
          <c:cat>
            <c:strRef>
              <c:f>Sheet1!$A$2:$A$7</c:f>
              <c:strCache>
                <c:ptCount val="6"/>
                <c:pt idx="0">
                  <c:v>3 months</c:v>
                </c:pt>
                <c:pt idx="1">
                  <c:v>6 months</c:v>
                </c:pt>
                <c:pt idx="2">
                  <c:v>9 months</c:v>
                </c:pt>
                <c:pt idx="3">
                  <c:v>12 months</c:v>
                </c:pt>
                <c:pt idx="4">
                  <c:v>18 months</c:v>
                </c:pt>
                <c:pt idx="5">
                  <c:v>24 months</c:v>
                </c:pt>
              </c:strCache>
            </c:strRef>
          </c:cat>
          <c:val>
            <c:numRef>
              <c:f>Sheet1!$D$2:$D$7</c:f>
              <c:numCache>
                <c:formatCode>0%</c:formatCode>
                <c:ptCount val="6"/>
                <c:pt idx="0">
                  <c:v>0.23970944309930001</c:v>
                </c:pt>
                <c:pt idx="1">
                  <c:v>0.55932203389830004</c:v>
                </c:pt>
                <c:pt idx="2">
                  <c:v>0.64527845036319009</c:v>
                </c:pt>
                <c:pt idx="3">
                  <c:v>0.85835351089589007</c:v>
                </c:pt>
                <c:pt idx="4">
                  <c:v>0.88619854721550007</c:v>
                </c:pt>
                <c:pt idx="5">
                  <c:v>0.93099273607749011</c:v>
                </c:pt>
              </c:numCache>
            </c:numRef>
          </c:val>
          <c:smooth val="0"/>
          <c:extLst>
            <c:ext xmlns:c16="http://schemas.microsoft.com/office/drawing/2014/chart" uri="{C3380CC4-5D6E-409C-BE32-E72D297353CC}">
              <c16:uniqueId val="{00000002-8843-894C-BA19-921F0420613A}"/>
            </c:ext>
          </c:extLst>
        </c:ser>
        <c:ser>
          <c:idx val="3"/>
          <c:order val="3"/>
          <c:tx>
            <c:strRef>
              <c:f>Sheet1!$E$1</c:f>
              <c:strCache>
                <c:ptCount val="1"/>
                <c:pt idx="0">
                  <c:v>ITA</c:v>
                </c:pt>
              </c:strCache>
            </c:strRef>
          </c:tx>
          <c:spPr>
            <a:ln w="28575" cap="rnd">
              <a:solidFill>
                <a:schemeClr val="accent3"/>
              </a:solidFill>
              <a:round/>
            </a:ln>
            <a:effectLst/>
          </c:spPr>
          <c:marker>
            <c:symbol val="none"/>
          </c:marker>
          <c:cat>
            <c:strRef>
              <c:f>Sheet1!$A$2:$A$7</c:f>
              <c:strCache>
                <c:ptCount val="6"/>
                <c:pt idx="0">
                  <c:v>3 months</c:v>
                </c:pt>
                <c:pt idx="1">
                  <c:v>6 months</c:v>
                </c:pt>
                <c:pt idx="2">
                  <c:v>9 months</c:v>
                </c:pt>
                <c:pt idx="3">
                  <c:v>12 months</c:v>
                </c:pt>
                <c:pt idx="4">
                  <c:v>18 months</c:v>
                </c:pt>
                <c:pt idx="5">
                  <c:v>24 months</c:v>
                </c:pt>
              </c:strCache>
            </c:strRef>
          </c:cat>
          <c:val>
            <c:numRef>
              <c:f>Sheet1!$E$2:$E$7</c:f>
              <c:numCache>
                <c:formatCode>0%</c:formatCode>
                <c:ptCount val="6"/>
                <c:pt idx="0">
                  <c:v>0.26568265682660003</c:v>
                </c:pt>
                <c:pt idx="1">
                  <c:v>0.57195571955720004</c:v>
                </c:pt>
                <c:pt idx="2">
                  <c:v>0.69372693726940005</c:v>
                </c:pt>
                <c:pt idx="3">
                  <c:v>0.87453874538749998</c:v>
                </c:pt>
                <c:pt idx="4">
                  <c:v>0.88929889298898002</c:v>
                </c:pt>
                <c:pt idx="5">
                  <c:v>0.92865928659291996</c:v>
                </c:pt>
              </c:numCache>
            </c:numRef>
          </c:val>
          <c:smooth val="0"/>
          <c:extLst>
            <c:ext xmlns:c16="http://schemas.microsoft.com/office/drawing/2014/chart" uri="{C3380CC4-5D6E-409C-BE32-E72D297353CC}">
              <c16:uniqueId val="{00000003-8843-894C-BA19-921F0420613A}"/>
            </c:ext>
          </c:extLst>
        </c:ser>
        <c:ser>
          <c:idx val="4"/>
          <c:order val="4"/>
          <c:tx>
            <c:strRef>
              <c:f>Sheet1!$F$1</c:f>
              <c:strCache>
                <c:ptCount val="1"/>
                <c:pt idx="0">
                  <c:v>TU</c:v>
                </c:pt>
              </c:strCache>
            </c:strRef>
          </c:tx>
          <c:spPr>
            <a:ln w="28575" cap="rnd">
              <a:solidFill>
                <a:schemeClr val="accent2"/>
              </a:solidFill>
              <a:round/>
            </a:ln>
            <a:effectLst/>
          </c:spPr>
          <c:marker>
            <c:symbol val="none"/>
          </c:marker>
          <c:cat>
            <c:strRef>
              <c:f>Sheet1!$A$2:$A$7</c:f>
              <c:strCache>
                <c:ptCount val="6"/>
                <c:pt idx="0">
                  <c:v>3 months</c:v>
                </c:pt>
                <c:pt idx="1">
                  <c:v>6 months</c:v>
                </c:pt>
                <c:pt idx="2">
                  <c:v>9 months</c:v>
                </c:pt>
                <c:pt idx="3">
                  <c:v>12 months</c:v>
                </c:pt>
                <c:pt idx="4">
                  <c:v>18 months</c:v>
                </c:pt>
                <c:pt idx="5">
                  <c:v>24 months</c:v>
                </c:pt>
              </c:strCache>
            </c:strRef>
          </c:cat>
          <c:val>
            <c:numRef>
              <c:f>Sheet1!$F$2:$F$7</c:f>
              <c:numCache>
                <c:formatCode>0%</c:formatCode>
                <c:ptCount val="6"/>
                <c:pt idx="0">
                  <c:v>0.29900744416870001</c:v>
                </c:pt>
                <c:pt idx="1">
                  <c:v>0.53349875930519997</c:v>
                </c:pt>
                <c:pt idx="2">
                  <c:v>0.58808933002480002</c:v>
                </c:pt>
                <c:pt idx="3">
                  <c:v>0.81265508684859999</c:v>
                </c:pt>
                <c:pt idx="4">
                  <c:v>0.82506203473941997</c:v>
                </c:pt>
                <c:pt idx="5">
                  <c:v>0.92803970223321997</c:v>
                </c:pt>
              </c:numCache>
            </c:numRef>
          </c:val>
          <c:smooth val="0"/>
          <c:extLst>
            <c:ext xmlns:c16="http://schemas.microsoft.com/office/drawing/2014/chart" uri="{C3380CC4-5D6E-409C-BE32-E72D297353CC}">
              <c16:uniqueId val="{00000004-8843-894C-BA19-921F0420613A}"/>
            </c:ext>
          </c:extLst>
        </c:ser>
        <c:dLbls>
          <c:showLegendKey val="0"/>
          <c:showVal val="0"/>
          <c:showCatName val="0"/>
          <c:showSerName val="0"/>
          <c:showPercent val="0"/>
          <c:showBubbleSize val="0"/>
        </c:dLbls>
        <c:smooth val="0"/>
        <c:axId val="487469592"/>
        <c:axId val="487465656"/>
      </c:lineChart>
      <c:catAx>
        <c:axId val="487469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BentonSans" panose="02000503000000020004" pitchFamily="2" charset="0"/>
                <a:ea typeface="+mn-ea"/>
                <a:cs typeface="+mn-cs"/>
              </a:defRPr>
            </a:pPr>
            <a:endParaRPr lang="en-US"/>
          </a:p>
        </c:txPr>
        <c:crossAx val="487465656"/>
        <c:crosses val="autoZero"/>
        <c:auto val="1"/>
        <c:lblAlgn val="ctr"/>
        <c:lblOffset val="100"/>
        <c:noMultiLvlLbl val="0"/>
      </c:catAx>
      <c:valAx>
        <c:axId val="48746565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BentonSans" panose="02000503000000020004" pitchFamily="2" charset="0"/>
                <a:ea typeface="+mn-ea"/>
                <a:cs typeface="+mn-cs"/>
              </a:defRPr>
            </a:pPr>
            <a:endParaRPr lang="en-US"/>
          </a:p>
        </c:txPr>
        <c:crossAx val="48746959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BentonSans" panose="02000503000000020004"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35903405098296298"/>
          <c:y val="0"/>
          <c:w val="0.52403505873081901"/>
          <c:h val="0.97963105906338599"/>
        </c:manualLayout>
      </c:layout>
      <c:barChart>
        <c:barDir val="bar"/>
        <c:grouping val="clustered"/>
        <c:varyColors val="0"/>
        <c:ser>
          <c:idx val="0"/>
          <c:order val="0"/>
          <c:tx>
            <c:strRef>
              <c:f>Sheet1!$B$1</c:f>
              <c:strCache>
                <c:ptCount val="1"/>
                <c:pt idx="0">
                  <c:v>Overall</c:v>
                </c:pt>
              </c:strCache>
            </c:strRef>
          </c:tx>
          <c:spPr>
            <a:solidFill>
              <a:schemeClr val="accent3"/>
            </a:solidFill>
            <a:ln>
              <a:noFill/>
            </a:ln>
            <a:effectLst/>
          </c:spPr>
          <c:invertIfNegative val="0"/>
          <c:dPt>
            <c:idx val="0"/>
            <c:invertIfNegative val="0"/>
            <c:bubble3D val="0"/>
            <c:extLst>
              <c:ext xmlns:c16="http://schemas.microsoft.com/office/drawing/2014/chart" uri="{C3380CC4-5D6E-409C-BE32-E72D297353CC}">
                <c16:uniqueId val="{00000000-FDD1-9049-A673-8E9FDE9A6867}"/>
              </c:ext>
            </c:extLst>
          </c:dPt>
          <c:dPt>
            <c:idx val="1"/>
            <c:invertIfNegative val="0"/>
            <c:bubble3D val="0"/>
            <c:extLst>
              <c:ext xmlns:c16="http://schemas.microsoft.com/office/drawing/2014/chart" uri="{C3380CC4-5D6E-409C-BE32-E72D297353CC}">
                <c16:uniqueId val="{00000001-FDD1-9049-A673-8E9FDE9A6867}"/>
              </c:ext>
            </c:extLst>
          </c:dPt>
          <c:dPt>
            <c:idx val="2"/>
            <c:invertIfNegative val="0"/>
            <c:bubble3D val="0"/>
            <c:extLst>
              <c:ext xmlns:c16="http://schemas.microsoft.com/office/drawing/2014/chart" uri="{C3380CC4-5D6E-409C-BE32-E72D297353CC}">
                <c16:uniqueId val="{00000002-FDD1-9049-A673-8E9FDE9A6867}"/>
              </c:ext>
            </c:extLst>
          </c:dPt>
          <c:dPt>
            <c:idx val="13"/>
            <c:invertIfNegative val="0"/>
            <c:bubble3D val="0"/>
            <c:extLst>
              <c:ext xmlns:c16="http://schemas.microsoft.com/office/drawing/2014/chart" uri="{C3380CC4-5D6E-409C-BE32-E72D297353CC}">
                <c16:uniqueId val="{00000003-FDD1-9049-A673-8E9FDE9A6867}"/>
              </c:ext>
            </c:extLst>
          </c:dPt>
          <c:dPt>
            <c:idx val="14"/>
            <c:invertIfNegative val="0"/>
            <c:bubble3D val="0"/>
            <c:extLst>
              <c:ext xmlns:c16="http://schemas.microsoft.com/office/drawing/2014/chart" uri="{C3380CC4-5D6E-409C-BE32-E72D297353CC}">
                <c16:uniqueId val="{00000004-FDD1-9049-A673-8E9FDE9A6867}"/>
              </c:ext>
            </c:extLst>
          </c:dPt>
          <c:dLbls>
            <c:spPr>
              <a:noFill/>
              <a:ln>
                <a:noFill/>
              </a:ln>
              <a:effectLst/>
            </c:spPr>
            <c:txPr>
              <a:bodyPr wrap="square" lIns="38100" tIns="19050" rIns="38100" bIns="19050" anchor="ctr">
                <a:spAutoFit/>
              </a:bodyPr>
              <a:lstStyle/>
              <a:p>
                <a:pPr>
                  <a:defRPr sz="1000">
                    <a:solidFill>
                      <a:schemeClr val="tx1"/>
                    </a:solidFill>
                    <a:latin typeface="BentonSans" panose="02000503000000020004" pitchFamily="2" charset="0"/>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Sheet1!$A$2:$A$8</c:f>
              <c:strCache>
                <c:ptCount val="7"/>
                <c:pt idx="0">
                  <c:v>These are examples of where attributes would go</c:v>
                </c:pt>
                <c:pt idx="1">
                  <c:v>Circa rex amicus aurum</c:v>
                </c:pt>
                <c:pt idx="2">
                  <c:v>Sit amet circa id est veritus amet dolor circa annus meus vici pro patria</c:v>
                </c:pt>
                <c:pt idx="3">
                  <c:v>These are examples of where attributes would go</c:v>
                </c:pt>
                <c:pt idx="4">
                  <c:v>Lorem ipsum dolor sit amet</c:v>
                </c:pt>
                <c:pt idx="5">
                  <c:v>Veni regina et amicus nunquam draconis curam genus</c:v>
                </c:pt>
                <c:pt idx="6">
                  <c:v>Exempli gratia pro patria dulcum et panem annus plumbum</c:v>
                </c:pt>
              </c:strCache>
            </c:strRef>
          </c:cat>
          <c:val>
            <c:numRef>
              <c:f>Sheet1!$B$2:$B$8</c:f>
              <c:numCache>
                <c:formatCode>0%</c:formatCode>
                <c:ptCount val="7"/>
                <c:pt idx="0">
                  <c:v>0.487034865911051</c:v>
                </c:pt>
                <c:pt idx="1">
                  <c:v>0.17927766144715701</c:v>
                </c:pt>
                <c:pt idx="2">
                  <c:v>0.14194497858317401</c:v>
                </c:pt>
                <c:pt idx="3">
                  <c:v>0.124857553904468</c:v>
                </c:pt>
                <c:pt idx="4">
                  <c:v>4.2607247880532398E-2</c:v>
                </c:pt>
                <c:pt idx="5">
                  <c:v>1.5004968057374699E-2</c:v>
                </c:pt>
                <c:pt idx="6">
                  <c:v>9.2727242162423604E-3</c:v>
                </c:pt>
              </c:numCache>
            </c:numRef>
          </c:val>
          <c:extLst>
            <c:ext xmlns:c16="http://schemas.microsoft.com/office/drawing/2014/chart" uri="{C3380CC4-5D6E-409C-BE32-E72D297353CC}">
              <c16:uniqueId val="{00000005-FDD1-9049-A673-8E9FDE9A6867}"/>
            </c:ext>
          </c:extLst>
        </c:ser>
        <c:dLbls>
          <c:dLblPos val="outEnd"/>
          <c:showLegendKey val="0"/>
          <c:showVal val="1"/>
          <c:showCatName val="0"/>
          <c:showSerName val="0"/>
          <c:showPercent val="0"/>
          <c:showBubbleSize val="0"/>
        </c:dLbls>
        <c:gapWidth val="100"/>
        <c:axId val="-2143318320"/>
        <c:axId val="-2143315296"/>
      </c:barChart>
      <c:catAx>
        <c:axId val="-2143318320"/>
        <c:scaling>
          <c:orientation val="maxMin"/>
        </c:scaling>
        <c:delete val="0"/>
        <c:axPos val="l"/>
        <c:numFmt formatCode="General" sourceLinked="0"/>
        <c:majorTickMark val="none"/>
        <c:minorTickMark val="none"/>
        <c:tickLblPos val="nextTo"/>
        <c:txPr>
          <a:bodyPr/>
          <a:lstStyle/>
          <a:p>
            <a:pPr>
              <a:defRPr sz="1000">
                <a:solidFill>
                  <a:schemeClr val="tx1"/>
                </a:solidFill>
                <a:latin typeface="BentonSans" panose="02000503000000020004" pitchFamily="2" charset="0"/>
                <a:cs typeface="Arial" panose="020B0604020202020204" pitchFamily="34" charset="0"/>
              </a:defRPr>
            </a:pPr>
            <a:endParaRPr lang="en-US"/>
          </a:p>
        </c:txPr>
        <c:crossAx val="-2143315296"/>
        <c:crosses val="autoZero"/>
        <c:auto val="1"/>
        <c:lblAlgn val="ctr"/>
        <c:lblOffset val="100"/>
        <c:noMultiLvlLbl val="0"/>
      </c:catAx>
      <c:valAx>
        <c:axId val="-2143315296"/>
        <c:scaling>
          <c:orientation val="minMax"/>
          <c:max val="0.5"/>
          <c:min val="0"/>
        </c:scaling>
        <c:delete val="1"/>
        <c:axPos val="t"/>
        <c:numFmt formatCode="0%" sourceLinked="1"/>
        <c:majorTickMark val="out"/>
        <c:minorTickMark val="none"/>
        <c:tickLblPos val="nextTo"/>
        <c:crossAx val="-2143318320"/>
        <c:crosses val="autoZero"/>
        <c:crossBetween val="between"/>
      </c:valAx>
      <c:spPr>
        <a:noFill/>
      </c:spPr>
    </c:plotArea>
    <c:plotVisOnly val="1"/>
    <c:dispBlanksAs val="gap"/>
    <c:showDLblsOverMax val="0"/>
  </c:chart>
  <c:spPr>
    <a:noFill/>
  </c:spPr>
  <c:txPr>
    <a:bodyPr/>
    <a:lstStyle/>
    <a:p>
      <a:pPr>
        <a:defRPr sz="1100">
          <a:latin typeface="Arial"/>
          <a:cs typeface="Arial"/>
        </a:defRPr>
      </a:pPr>
      <a:endParaRPr lang="en-US"/>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552832627153299E-2"/>
          <c:y val="3.6184025245973597E-2"/>
          <c:w val="0.95844716737284696"/>
          <c:h val="0.92763194950805306"/>
        </c:manualLayout>
      </c:layout>
      <c:barChart>
        <c:barDir val="bar"/>
        <c:grouping val="clustered"/>
        <c:varyColors val="0"/>
        <c:ser>
          <c:idx val="0"/>
          <c:order val="0"/>
          <c:tx>
            <c:strRef>
              <c:f>Sheet1!$B$1</c:f>
              <c:strCache>
                <c:ptCount val="1"/>
                <c:pt idx="0">
                  <c:v>PrimeMembers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BentonSans" panose="02000503000000020004"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Easily ask Alexa to add grocery items to your shopping list or Whole Foods cart with your voice</c:v>
                </c:pt>
                <c:pt idx="1">
                  <c:v>Easily ask Alexa for your weekly Prime Member deals at Whole Foods Market with your voice</c:v>
                </c:pt>
                <c:pt idx="2">
                  <c:v>Free one-hour Whole Foods Market grocery pick-up through Amazon Prime</c:v>
                </c:pt>
                <c:pt idx="3">
                  <c:v>Free two-hour Whole Foods Market grocery delivery through Amazon Prime</c:v>
                </c:pt>
                <c:pt idx="4">
                  <c:v>5% back at Amazon and Whole Foods Market when you use your Amazon Prime Rewards Visa Card</c:v>
                </c:pt>
                <c:pt idx="5">
                  <c:v>Exclusive Amazon Prime Member Deals each week at Whole Foods Market grocery</c:v>
                </c:pt>
                <c:pt idx="6">
                  <c:v>Additional 10% off thousands of sale items each week at Whole Foods Market</c:v>
                </c:pt>
              </c:strCache>
            </c:strRef>
          </c:cat>
          <c:val>
            <c:numRef>
              <c:f>Sheet1!$B$2:$B$8</c:f>
              <c:numCache>
                <c:formatCode>0.0%</c:formatCode>
                <c:ptCount val="7"/>
                <c:pt idx="0">
                  <c:v>-2.46439033892345E-3</c:v>
                </c:pt>
                <c:pt idx="1">
                  <c:v>-2.60285797515819E-3</c:v>
                </c:pt>
                <c:pt idx="2">
                  <c:v>-4.06252577119268E-3</c:v>
                </c:pt>
                <c:pt idx="3">
                  <c:v>-1.1912585721502E-2</c:v>
                </c:pt>
                <c:pt idx="4">
                  <c:v>-5.2225770650301297E-3</c:v>
                </c:pt>
                <c:pt idx="5">
                  <c:v>7.8837084868727206E-3</c:v>
                </c:pt>
                <c:pt idx="6">
                  <c:v>1.8381228384935E-2</c:v>
                </c:pt>
              </c:numCache>
            </c:numRef>
          </c:val>
          <c:extLst>
            <c:ext xmlns:c16="http://schemas.microsoft.com/office/drawing/2014/chart" uri="{C3380CC4-5D6E-409C-BE32-E72D297353CC}">
              <c16:uniqueId val="{00000000-811F-C44C-A806-F0FF73569000}"/>
            </c:ext>
          </c:extLst>
        </c:ser>
        <c:dLbls>
          <c:showLegendKey val="0"/>
          <c:showVal val="0"/>
          <c:showCatName val="0"/>
          <c:showSerName val="0"/>
          <c:showPercent val="0"/>
          <c:showBubbleSize val="0"/>
        </c:dLbls>
        <c:gapWidth val="182"/>
        <c:axId val="-2145230448"/>
        <c:axId val="-2145233808"/>
      </c:barChart>
      <c:catAx>
        <c:axId val="-2145230448"/>
        <c:scaling>
          <c:orientation val="minMax"/>
        </c:scaling>
        <c:delete val="0"/>
        <c:axPos val="l"/>
        <c:numFmt formatCode="General" sourceLinked="1"/>
        <c:majorTickMark val="none"/>
        <c:minorTickMark val="none"/>
        <c:tickLblPos val="none"/>
        <c:spPr>
          <a:solidFill>
            <a:schemeClr val="tx1"/>
          </a:solidFill>
          <a:ln w="9525" cap="flat" cmpd="sng" algn="ctr">
            <a:solidFill>
              <a:schemeClr val="tx1">
                <a:lumMod val="50000"/>
                <a:lumOff val="50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145233808"/>
        <c:crosses val="autoZero"/>
        <c:auto val="1"/>
        <c:lblAlgn val="ctr"/>
        <c:lblOffset val="100"/>
        <c:noMultiLvlLbl val="0"/>
      </c:catAx>
      <c:valAx>
        <c:axId val="-2145233808"/>
        <c:scaling>
          <c:orientation val="minMax"/>
          <c:min val="-0.2"/>
        </c:scaling>
        <c:delete val="1"/>
        <c:axPos val="b"/>
        <c:numFmt formatCode="0.0%" sourceLinked="1"/>
        <c:majorTickMark val="out"/>
        <c:minorTickMark val="none"/>
        <c:tickLblPos val="nextTo"/>
        <c:crossAx val="-21452304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43081174554892"/>
          <c:y val="0"/>
          <c:w val="0.54581088552826706"/>
          <c:h val="0.9635063763268451"/>
        </c:manualLayout>
      </c:layout>
      <c:doughnutChart>
        <c:varyColors val="1"/>
        <c:ser>
          <c:idx val="0"/>
          <c:order val="0"/>
          <c:tx>
            <c:strRef>
              <c:f>Sheet1!$B$1</c:f>
              <c:strCache>
                <c:ptCount val="1"/>
                <c:pt idx="0">
                  <c:v>Column1</c:v>
                </c:pt>
              </c:strCache>
            </c:strRef>
          </c:tx>
          <c:dPt>
            <c:idx val="0"/>
            <c:bubble3D val="0"/>
            <c:spPr>
              <a:solidFill>
                <a:schemeClr val="accent3"/>
              </a:solidFill>
              <a:ln w="19050">
                <a:solidFill>
                  <a:schemeClr val="lt1"/>
                </a:solidFill>
              </a:ln>
              <a:effectLst/>
            </c:spPr>
            <c:extLst>
              <c:ext xmlns:c16="http://schemas.microsoft.com/office/drawing/2014/chart" uri="{C3380CC4-5D6E-409C-BE32-E72D297353CC}">
                <c16:uniqueId val="{00000001-91F2-2F4E-90CA-2AFCA5BFB1B0}"/>
              </c:ext>
            </c:extLst>
          </c:dPt>
          <c:dPt>
            <c:idx val="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3-91F2-2F4E-90CA-2AFCA5BFB1B0}"/>
              </c:ext>
            </c:extLst>
          </c:dPt>
          <c:cat>
            <c:numRef>
              <c:f>Sheet1!$A$2:$A$3</c:f>
              <c:numCache>
                <c:formatCode>General</c:formatCode>
                <c:ptCount val="2"/>
              </c:numCache>
            </c:numRef>
          </c:cat>
          <c:val>
            <c:numRef>
              <c:f>Sheet1!$B$2:$B$3</c:f>
              <c:numCache>
                <c:formatCode>0.0%</c:formatCode>
                <c:ptCount val="2"/>
                <c:pt idx="0" formatCode="0%">
                  <c:v>0.98</c:v>
                </c:pt>
                <c:pt idx="1">
                  <c:v>2.0000000000000018E-2</c:v>
                </c:pt>
              </c:numCache>
            </c:numRef>
          </c:val>
          <c:extLst>
            <c:ext xmlns:c16="http://schemas.microsoft.com/office/drawing/2014/chart" uri="{C3380CC4-5D6E-409C-BE32-E72D297353CC}">
              <c16:uniqueId val="{00000004-91F2-2F4E-90CA-2AFCA5BFB1B0}"/>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0"/>
          <c:tx>
            <c:strRef>
              <c:f>Sheet1!$C$1</c:f>
              <c:strCache>
                <c:ptCount val="1"/>
                <c:pt idx="0">
                  <c:v>NotPrimeMembers</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BentonSans" panose="02000503000000020004"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Easily ask Alexa to add grocery items to your shopping list or Whole Foods cart with your voice</c:v>
                </c:pt>
                <c:pt idx="1">
                  <c:v>Easily ask Alexa for your weekly Prime Member deals at Whole Foods Market with your voice</c:v>
                </c:pt>
                <c:pt idx="2">
                  <c:v>Free one-hour Whole Foods Market grocery pick-up through Amazon Prime</c:v>
                </c:pt>
                <c:pt idx="3">
                  <c:v>Free two-hour Whole Foods Market grocery delivery through Amazon Prime</c:v>
                </c:pt>
                <c:pt idx="4">
                  <c:v>5% back at Amazon and Whole Foods Market when you use your Amazon Prime Rewards Visa Card</c:v>
                </c:pt>
                <c:pt idx="5">
                  <c:v>Exclusive Amazon Prime Member Deals each week at Whole Foods Market grocery</c:v>
                </c:pt>
                <c:pt idx="6">
                  <c:v>Additional 10% off thousands of sale items each week at Whole Foods Market</c:v>
                </c:pt>
              </c:strCache>
            </c:strRef>
          </c:cat>
          <c:val>
            <c:numRef>
              <c:f>Sheet1!$C$2:$C$8</c:f>
              <c:numCache>
                <c:formatCode>0.0%</c:formatCode>
                <c:ptCount val="7"/>
                <c:pt idx="0">
                  <c:v>4.0000000000000001E-3</c:v>
                </c:pt>
                <c:pt idx="1">
                  <c:v>3.0000000000000001E-3</c:v>
                </c:pt>
                <c:pt idx="2">
                  <c:v>6.0000000000000001E-3</c:v>
                </c:pt>
                <c:pt idx="3">
                  <c:v>5.0999999999999997E-2</c:v>
                </c:pt>
                <c:pt idx="4">
                  <c:v>3.2000000000000001E-2</c:v>
                </c:pt>
                <c:pt idx="5">
                  <c:v>-6.7000000000000004E-2</c:v>
                </c:pt>
                <c:pt idx="6">
                  <c:v>-3.1E-2</c:v>
                </c:pt>
              </c:numCache>
            </c:numRef>
          </c:val>
          <c:extLst>
            <c:ext xmlns:c16="http://schemas.microsoft.com/office/drawing/2014/chart" uri="{C3380CC4-5D6E-409C-BE32-E72D297353CC}">
              <c16:uniqueId val="{00000001-811F-C44C-A806-F0FF73569000}"/>
            </c:ext>
          </c:extLst>
        </c:ser>
        <c:dLbls>
          <c:showLegendKey val="0"/>
          <c:showVal val="0"/>
          <c:showCatName val="0"/>
          <c:showSerName val="0"/>
          <c:showPercent val="0"/>
          <c:showBubbleSize val="0"/>
        </c:dLbls>
        <c:gapWidth val="182"/>
        <c:axId val="-2143858032"/>
        <c:axId val="-2143861456"/>
      </c:barChart>
      <c:catAx>
        <c:axId val="-2143858032"/>
        <c:scaling>
          <c:orientation val="minMax"/>
        </c:scaling>
        <c:delete val="0"/>
        <c:axPos val="l"/>
        <c:numFmt formatCode="General" sourceLinked="1"/>
        <c:majorTickMark val="none"/>
        <c:minorTickMark val="none"/>
        <c:tickLblPos val="none"/>
        <c:spPr>
          <a:noFill/>
          <a:ln w="9525" cap="flat" cmpd="sng" algn="ctr">
            <a:solidFill>
              <a:schemeClr val="tx1">
                <a:lumMod val="50000"/>
                <a:lumOff val="50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43861456"/>
        <c:crosses val="autoZero"/>
        <c:auto val="1"/>
        <c:lblAlgn val="ctr"/>
        <c:lblOffset val="100"/>
        <c:noMultiLvlLbl val="0"/>
      </c:catAx>
      <c:valAx>
        <c:axId val="-2143861456"/>
        <c:scaling>
          <c:orientation val="minMax"/>
          <c:max val="0.3"/>
          <c:min val="-0.3"/>
        </c:scaling>
        <c:delete val="1"/>
        <c:axPos val="b"/>
        <c:numFmt formatCode="0.0%" sourceLinked="1"/>
        <c:majorTickMark val="out"/>
        <c:minorTickMark val="none"/>
        <c:tickLblPos val="nextTo"/>
        <c:crossAx val="-2143858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3">
                  <a:lumMod val="50000"/>
                </a:schemeClr>
              </a:solidFill>
              <a:ln>
                <a:noFill/>
              </a:ln>
              <a:effectLst/>
            </c:spPr>
            <c:extLst>
              <c:ext xmlns:c16="http://schemas.microsoft.com/office/drawing/2014/chart" uri="{C3380CC4-5D6E-409C-BE32-E72D297353CC}">
                <c16:uniqueId val="{00000005-DD1C-3F47-9E80-526ABCBCA116}"/>
              </c:ext>
            </c:extLst>
          </c:dPt>
          <c:dPt>
            <c:idx val="1"/>
            <c:invertIfNegative val="0"/>
            <c:bubble3D val="0"/>
            <c:spPr>
              <a:solidFill>
                <a:schemeClr val="accent3">
                  <a:lumMod val="50000"/>
                </a:schemeClr>
              </a:solidFill>
              <a:ln>
                <a:noFill/>
              </a:ln>
              <a:effectLst/>
            </c:spPr>
            <c:extLst>
              <c:ext xmlns:c16="http://schemas.microsoft.com/office/drawing/2014/chart" uri="{C3380CC4-5D6E-409C-BE32-E72D297353CC}">
                <c16:uniqueId val="{00000004-DD1C-3F47-9E80-526ABCBCA116}"/>
              </c:ext>
            </c:extLst>
          </c:dPt>
          <c:dPt>
            <c:idx val="2"/>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3-DD1C-3F47-9E80-526ABCBCA116}"/>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3">
                          <a:lumMod val="50000"/>
                        </a:schemeClr>
                      </a:solidFill>
                      <a:latin typeface="BentonSans" panose="02000503000000020004" pitchFamily="2"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D1C-3F47-9E80-526ABCBCA116}"/>
                </c:ext>
              </c:extLst>
            </c:dLbl>
            <c:dLbl>
              <c:idx val="1"/>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3">
                          <a:lumMod val="50000"/>
                        </a:schemeClr>
                      </a:solidFill>
                      <a:latin typeface="BentonSans" panose="02000503000000020004" pitchFamily="2"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D1C-3F47-9E80-526ABCBCA116}"/>
                </c:ext>
              </c:extLst>
            </c:dLbl>
            <c:dLbl>
              <c:idx val="2"/>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2">
                          <a:lumMod val="60000"/>
                          <a:lumOff val="40000"/>
                        </a:schemeClr>
                      </a:solidFill>
                      <a:latin typeface="BentonSans" panose="02000503000000020004" pitchFamily="2"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D1C-3F47-9E80-526ABCBCA116}"/>
                </c:ext>
              </c:extLst>
            </c:dLbl>
            <c:dLbl>
              <c:idx val="3"/>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1"/>
                      </a:solidFill>
                      <a:latin typeface="BentonSans" panose="02000503000000020004" pitchFamily="2"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D1C-3F47-9E80-526ABCBCA116}"/>
                </c:ext>
              </c:extLst>
            </c:dLbl>
            <c:dLbl>
              <c:idx val="4"/>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1"/>
                      </a:solidFill>
                      <a:latin typeface="BentonSans" panose="02000503000000020004" pitchFamily="2"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D1C-3F47-9E80-526ABCBCA116}"/>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BentonSans" panose="02000503000000020004" pitchFamily="2" charset="0"/>
                    <a:ea typeface="+mn-ea"/>
                    <a:cs typeface="+mn-cs"/>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Empowering</c:v>
                </c:pt>
                <c:pt idx="1">
                  <c:v>Innovative</c:v>
                </c:pt>
                <c:pt idx="2">
                  <c:v>Easy to Use</c:v>
                </c:pt>
                <c:pt idx="3">
                  <c:v>Reliable</c:v>
                </c:pt>
                <c:pt idx="4">
                  <c:v>Trustworthy</c:v>
                </c:pt>
              </c:strCache>
            </c:strRef>
          </c:cat>
          <c:val>
            <c:numRef>
              <c:f>Sheet1!$B$2:$B$6</c:f>
              <c:numCache>
                <c:formatCode>0%</c:formatCode>
                <c:ptCount val="5"/>
                <c:pt idx="0">
                  <c:v>-0.88880000000000003</c:v>
                </c:pt>
                <c:pt idx="1">
                  <c:v>-0.87680000000000002</c:v>
                </c:pt>
                <c:pt idx="2">
                  <c:v>-2.0199999999999999E-2</c:v>
                </c:pt>
                <c:pt idx="3">
                  <c:v>0.8518</c:v>
                </c:pt>
                <c:pt idx="4">
                  <c:v>0.88619999999999999</c:v>
                </c:pt>
              </c:numCache>
            </c:numRef>
          </c:val>
          <c:extLst>
            <c:ext xmlns:c16="http://schemas.microsoft.com/office/drawing/2014/chart" uri="{C3380CC4-5D6E-409C-BE32-E72D297353CC}">
              <c16:uniqueId val="{00000000-DD1C-3F47-9E80-526ABCBCA116}"/>
            </c:ext>
          </c:extLst>
        </c:ser>
        <c:dLbls>
          <c:showLegendKey val="0"/>
          <c:showVal val="1"/>
          <c:showCatName val="0"/>
          <c:showSerName val="0"/>
          <c:showPercent val="0"/>
          <c:showBubbleSize val="0"/>
        </c:dLbls>
        <c:gapWidth val="182"/>
        <c:axId val="2137656624"/>
        <c:axId val="2137659360"/>
      </c:barChart>
      <c:catAx>
        <c:axId val="2137656624"/>
        <c:scaling>
          <c:orientation val="minMax"/>
        </c:scaling>
        <c:delete val="1"/>
        <c:axPos val="l"/>
        <c:numFmt formatCode="General" sourceLinked="1"/>
        <c:majorTickMark val="none"/>
        <c:minorTickMark val="none"/>
        <c:tickLblPos val="nextTo"/>
        <c:crossAx val="2137659360"/>
        <c:crosses val="autoZero"/>
        <c:auto val="1"/>
        <c:lblAlgn val="ctr"/>
        <c:lblOffset val="100"/>
        <c:noMultiLvlLbl val="0"/>
      </c:catAx>
      <c:valAx>
        <c:axId val="2137659360"/>
        <c:scaling>
          <c:orientation val="minMax"/>
        </c:scaling>
        <c:delete val="1"/>
        <c:axPos val="b"/>
        <c:numFmt formatCode="0%" sourceLinked="1"/>
        <c:majorTickMark val="none"/>
        <c:minorTickMark val="none"/>
        <c:tickLblPos val="nextTo"/>
        <c:crossAx val="21376566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3">
                  <a:lumMod val="50000"/>
                </a:schemeClr>
              </a:solidFill>
              <a:ln>
                <a:noFill/>
              </a:ln>
              <a:effectLst/>
            </c:spPr>
            <c:extLst>
              <c:ext xmlns:c16="http://schemas.microsoft.com/office/drawing/2014/chart" uri="{C3380CC4-5D6E-409C-BE32-E72D297353CC}">
                <c16:uniqueId val="{00000001-BD07-1E48-B5B2-B9E1380AA397}"/>
              </c:ext>
            </c:extLst>
          </c:dPt>
          <c:dPt>
            <c:idx val="1"/>
            <c:invertIfNegative val="0"/>
            <c:bubble3D val="0"/>
            <c:spPr>
              <a:solidFill>
                <a:schemeClr val="accent3">
                  <a:lumMod val="50000"/>
                </a:schemeClr>
              </a:solidFill>
              <a:ln>
                <a:noFill/>
              </a:ln>
              <a:effectLst/>
            </c:spPr>
            <c:extLst>
              <c:ext xmlns:c16="http://schemas.microsoft.com/office/drawing/2014/chart" uri="{C3380CC4-5D6E-409C-BE32-E72D297353CC}">
                <c16:uniqueId val="{00000003-BD07-1E48-B5B2-B9E1380AA397}"/>
              </c:ext>
            </c:extLst>
          </c:dPt>
          <c:dPt>
            <c:idx val="2"/>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5-BD07-1E48-B5B2-B9E1380AA397}"/>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3">
                          <a:lumMod val="50000"/>
                        </a:schemeClr>
                      </a:solidFill>
                      <a:latin typeface="BentonSans" panose="02000503000000020004" pitchFamily="2"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D07-1E48-B5B2-B9E1380AA397}"/>
                </c:ext>
              </c:extLst>
            </c:dLbl>
            <c:dLbl>
              <c:idx val="1"/>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3">
                          <a:lumMod val="50000"/>
                        </a:schemeClr>
                      </a:solidFill>
                      <a:latin typeface="BentonSans" panose="02000503000000020004" pitchFamily="2"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D07-1E48-B5B2-B9E1380AA397}"/>
                </c:ext>
              </c:extLst>
            </c:dLbl>
            <c:dLbl>
              <c:idx val="2"/>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2">
                          <a:lumMod val="60000"/>
                          <a:lumOff val="40000"/>
                        </a:schemeClr>
                      </a:solidFill>
                      <a:latin typeface="BentonSans" panose="02000503000000020004" pitchFamily="2"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D07-1E48-B5B2-B9E1380AA397}"/>
                </c:ext>
              </c:extLst>
            </c:dLbl>
            <c:dLbl>
              <c:idx val="3"/>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1"/>
                      </a:solidFill>
                      <a:latin typeface="BentonSans" panose="02000503000000020004" pitchFamily="2"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D07-1E48-B5B2-B9E1380AA397}"/>
                </c:ext>
              </c:extLst>
            </c:dLbl>
            <c:dLbl>
              <c:idx val="4"/>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1"/>
                      </a:solidFill>
                      <a:latin typeface="BentonSans" panose="02000503000000020004" pitchFamily="2"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D07-1E48-B5B2-B9E1380AA397}"/>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BentonSans" panose="02000503000000020004" pitchFamily="2" charset="0"/>
                    <a:ea typeface="+mn-ea"/>
                    <a:cs typeface="+mn-cs"/>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Empowering</c:v>
                </c:pt>
                <c:pt idx="1">
                  <c:v>Innovative</c:v>
                </c:pt>
                <c:pt idx="2">
                  <c:v>Easy to Use</c:v>
                </c:pt>
                <c:pt idx="3">
                  <c:v>Reliable</c:v>
                </c:pt>
                <c:pt idx="4">
                  <c:v>Trustworthy</c:v>
                </c:pt>
              </c:strCache>
            </c:strRef>
          </c:cat>
          <c:val>
            <c:numRef>
              <c:f>Sheet1!$B$2:$B$6</c:f>
              <c:numCache>
                <c:formatCode>0%</c:formatCode>
                <c:ptCount val="5"/>
                <c:pt idx="0">
                  <c:v>-0.8266</c:v>
                </c:pt>
                <c:pt idx="1">
                  <c:v>-0.73260000000000003</c:v>
                </c:pt>
                <c:pt idx="2">
                  <c:v>-0.10680000000000001</c:v>
                </c:pt>
                <c:pt idx="3">
                  <c:v>0.75219999999999998</c:v>
                </c:pt>
                <c:pt idx="4">
                  <c:v>0.8538</c:v>
                </c:pt>
              </c:numCache>
            </c:numRef>
          </c:val>
          <c:extLst>
            <c:ext xmlns:c16="http://schemas.microsoft.com/office/drawing/2014/chart" uri="{C3380CC4-5D6E-409C-BE32-E72D297353CC}">
              <c16:uniqueId val="{00000008-BD07-1E48-B5B2-B9E1380AA397}"/>
            </c:ext>
          </c:extLst>
        </c:ser>
        <c:dLbls>
          <c:showLegendKey val="0"/>
          <c:showVal val="1"/>
          <c:showCatName val="0"/>
          <c:showSerName val="0"/>
          <c:showPercent val="0"/>
          <c:showBubbleSize val="0"/>
        </c:dLbls>
        <c:gapWidth val="182"/>
        <c:axId val="2137701184"/>
        <c:axId val="2137703904"/>
      </c:barChart>
      <c:catAx>
        <c:axId val="2137701184"/>
        <c:scaling>
          <c:orientation val="minMax"/>
        </c:scaling>
        <c:delete val="1"/>
        <c:axPos val="l"/>
        <c:numFmt formatCode="General" sourceLinked="1"/>
        <c:majorTickMark val="none"/>
        <c:minorTickMark val="none"/>
        <c:tickLblPos val="nextTo"/>
        <c:crossAx val="2137703904"/>
        <c:crosses val="autoZero"/>
        <c:auto val="1"/>
        <c:lblAlgn val="ctr"/>
        <c:lblOffset val="100"/>
        <c:noMultiLvlLbl val="0"/>
      </c:catAx>
      <c:valAx>
        <c:axId val="2137703904"/>
        <c:scaling>
          <c:orientation val="minMax"/>
        </c:scaling>
        <c:delete val="1"/>
        <c:axPos val="b"/>
        <c:numFmt formatCode="0%" sourceLinked="1"/>
        <c:majorTickMark val="none"/>
        <c:minorTickMark val="none"/>
        <c:tickLblPos val="nextTo"/>
        <c:crossAx val="2137701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44249257335384101"/>
          <c:y val="0"/>
          <c:w val="0.44057648057309001"/>
          <c:h val="0.97963105906338599"/>
        </c:manualLayout>
      </c:layout>
      <c:barChart>
        <c:barDir val="bar"/>
        <c:grouping val="clustered"/>
        <c:varyColors val="0"/>
        <c:ser>
          <c:idx val="0"/>
          <c:order val="0"/>
          <c:tx>
            <c:strRef>
              <c:f>Sheet1!$B$1</c:f>
              <c:strCache>
                <c:ptCount val="1"/>
                <c:pt idx="0">
                  <c:v>Overall</c:v>
                </c:pt>
              </c:strCache>
            </c:strRef>
          </c:tx>
          <c:spPr>
            <a:solidFill>
              <a:schemeClr val="accent2"/>
            </a:solidFill>
            <a:ln>
              <a:noFill/>
            </a:ln>
            <a:effectLst/>
          </c:spPr>
          <c:invertIfNegative val="0"/>
          <c:dPt>
            <c:idx val="0"/>
            <c:invertIfNegative val="0"/>
            <c:bubble3D val="0"/>
            <c:extLst>
              <c:ext xmlns:c16="http://schemas.microsoft.com/office/drawing/2014/chart" uri="{C3380CC4-5D6E-409C-BE32-E72D297353CC}">
                <c16:uniqueId val="{00000000-FDD1-9049-A673-8E9FDE9A6867}"/>
              </c:ext>
            </c:extLst>
          </c:dPt>
          <c:dPt>
            <c:idx val="1"/>
            <c:invertIfNegative val="0"/>
            <c:bubble3D val="0"/>
            <c:extLst>
              <c:ext xmlns:c16="http://schemas.microsoft.com/office/drawing/2014/chart" uri="{C3380CC4-5D6E-409C-BE32-E72D297353CC}">
                <c16:uniqueId val="{00000001-FDD1-9049-A673-8E9FDE9A6867}"/>
              </c:ext>
            </c:extLst>
          </c:dPt>
          <c:dPt>
            <c:idx val="2"/>
            <c:invertIfNegative val="0"/>
            <c:bubble3D val="0"/>
            <c:extLst>
              <c:ext xmlns:c16="http://schemas.microsoft.com/office/drawing/2014/chart" uri="{C3380CC4-5D6E-409C-BE32-E72D297353CC}">
                <c16:uniqueId val="{00000002-FDD1-9049-A673-8E9FDE9A6867}"/>
              </c:ext>
            </c:extLst>
          </c:dPt>
          <c:dPt>
            <c:idx val="13"/>
            <c:invertIfNegative val="0"/>
            <c:bubble3D val="0"/>
            <c:extLst>
              <c:ext xmlns:c16="http://schemas.microsoft.com/office/drawing/2014/chart" uri="{C3380CC4-5D6E-409C-BE32-E72D297353CC}">
                <c16:uniqueId val="{00000003-FDD1-9049-A673-8E9FDE9A6867}"/>
              </c:ext>
            </c:extLst>
          </c:dPt>
          <c:dPt>
            <c:idx val="14"/>
            <c:invertIfNegative val="0"/>
            <c:bubble3D val="0"/>
            <c:extLst>
              <c:ext xmlns:c16="http://schemas.microsoft.com/office/drawing/2014/chart" uri="{C3380CC4-5D6E-409C-BE32-E72D297353CC}">
                <c16:uniqueId val="{00000004-FDD1-9049-A673-8E9FDE9A6867}"/>
              </c:ext>
            </c:extLst>
          </c:dPt>
          <c:dLbls>
            <c:dLbl>
              <c:idx val="6"/>
              <c:layout>
                <c:manualLayout>
                  <c:x val="-8.4886705243716595E-2"/>
                  <c:y val="2.9264769894801201E-3"/>
                </c:manualLayout>
              </c:layout>
              <c:spPr>
                <a:noFill/>
                <a:ln>
                  <a:noFill/>
                </a:ln>
                <a:effectLst/>
              </c:spPr>
              <c:txPr>
                <a:bodyPr wrap="square" lIns="38100" tIns="19050" rIns="38100" bIns="19050" anchor="ctr">
                  <a:spAutoFit/>
                </a:bodyPr>
                <a:lstStyle/>
                <a:p>
                  <a:pPr>
                    <a:defRPr sz="1000">
                      <a:solidFill>
                        <a:schemeClr val="bg2">
                          <a:lumMod val="25000"/>
                        </a:schemeClr>
                      </a:solidFill>
                      <a:latin typeface="BentonSans" panose="02000503000000020004" pitchFamily="2" charset="0"/>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CFE-C343-B882-3B279043E262}"/>
                </c:ext>
              </c:extLst>
            </c:dLbl>
            <c:dLbl>
              <c:idx val="7"/>
              <c:layout>
                <c:manualLayout>
                  <c:x val="-7.7261927566665695E-2"/>
                  <c:y val="0"/>
                </c:manualLayout>
              </c:layout>
              <c:spPr>
                <a:noFill/>
                <a:ln>
                  <a:noFill/>
                </a:ln>
                <a:effectLst/>
              </c:spPr>
              <c:txPr>
                <a:bodyPr wrap="square" lIns="38100" tIns="19050" rIns="38100" bIns="19050" anchor="ctr">
                  <a:spAutoFit/>
                </a:bodyPr>
                <a:lstStyle/>
                <a:p>
                  <a:pPr>
                    <a:defRPr sz="1000">
                      <a:solidFill>
                        <a:schemeClr val="bg2">
                          <a:lumMod val="25000"/>
                        </a:schemeClr>
                      </a:solidFill>
                      <a:latin typeface="BentonSans" panose="02000503000000020004" pitchFamily="2" charset="0"/>
                      <a:cs typeface="Arial" panose="020B060402020202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CFE-C343-B882-3B279043E262}"/>
                </c:ext>
              </c:extLst>
            </c:dLbl>
            <c:spPr>
              <a:noFill/>
              <a:ln>
                <a:noFill/>
              </a:ln>
              <a:effectLst/>
            </c:spPr>
            <c:txPr>
              <a:bodyPr wrap="square" lIns="38100" tIns="19050" rIns="38100" bIns="19050" anchor="ctr">
                <a:spAutoFit/>
              </a:bodyPr>
              <a:lstStyle/>
              <a:p>
                <a:pPr>
                  <a:defRPr sz="1000">
                    <a:solidFill>
                      <a:schemeClr val="bg1"/>
                    </a:solidFill>
                    <a:latin typeface="BentonSans" panose="02000503000000020004" pitchFamily="2" charset="0"/>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errBars>
            <c:errBarType val="both"/>
            <c:errValType val="cust"/>
            <c:noEndCap val="0"/>
            <c:plus>
              <c:numRef>
                <c:f>Sheet1!$C$2:$C$13</c:f>
                <c:numCache>
                  <c:formatCode>General</c:formatCode>
                  <c:ptCount val="12"/>
                  <c:pt idx="0">
                    <c:v>7.1393384663456017E-2</c:v>
                  </c:pt>
                  <c:pt idx="1">
                    <c:v>5.4105010481764026E-2</c:v>
                  </c:pt>
                  <c:pt idx="2">
                    <c:v>7.2371379461487972E-2</c:v>
                  </c:pt>
                  <c:pt idx="3">
                    <c:v>8.4562594108043954E-2</c:v>
                  </c:pt>
                  <c:pt idx="4">
                    <c:v>5.6475010862179015E-2</c:v>
                  </c:pt>
                  <c:pt idx="5">
                    <c:v>3.9483910374049969E-2</c:v>
                  </c:pt>
                  <c:pt idx="6">
                    <c:v>5.7729333356166007E-2</c:v>
                  </c:pt>
                  <c:pt idx="7">
                    <c:v>4.0095824848940399E-2</c:v>
                  </c:pt>
                  <c:pt idx="8">
                    <c:v>5.2461720870240036E-2</c:v>
                  </c:pt>
                  <c:pt idx="9">
                    <c:v>0.11042628335154697</c:v>
                  </c:pt>
                  <c:pt idx="10">
                    <c:v>4.8866247989542977E-2</c:v>
                  </c:pt>
                  <c:pt idx="11">
                    <c:v>7.7116649300393969E-2</c:v>
                  </c:pt>
                </c:numCache>
              </c:numRef>
            </c:plus>
            <c:minus>
              <c:numRef>
                <c:f>Sheet1!$C$2:$C$13</c:f>
                <c:numCache>
                  <c:formatCode>General</c:formatCode>
                  <c:ptCount val="12"/>
                  <c:pt idx="0">
                    <c:v>7.1393384663456017E-2</c:v>
                  </c:pt>
                  <c:pt idx="1">
                    <c:v>5.4105010481764026E-2</c:v>
                  </c:pt>
                  <c:pt idx="2">
                    <c:v>7.2371379461487972E-2</c:v>
                  </c:pt>
                  <c:pt idx="3">
                    <c:v>8.4562594108043954E-2</c:v>
                  </c:pt>
                  <c:pt idx="4">
                    <c:v>5.6475010862179015E-2</c:v>
                  </c:pt>
                  <c:pt idx="5">
                    <c:v>3.9483910374049969E-2</c:v>
                  </c:pt>
                  <c:pt idx="6">
                    <c:v>5.7729333356166007E-2</c:v>
                  </c:pt>
                  <c:pt idx="7">
                    <c:v>4.0095824848940399E-2</c:v>
                  </c:pt>
                  <c:pt idx="8">
                    <c:v>5.2461720870240036E-2</c:v>
                  </c:pt>
                  <c:pt idx="9">
                    <c:v>0.11042628335154697</c:v>
                  </c:pt>
                  <c:pt idx="10">
                    <c:v>4.8866247989542977E-2</c:v>
                  </c:pt>
                  <c:pt idx="11">
                    <c:v>7.7116649300393969E-2</c:v>
                  </c:pt>
                </c:numCache>
              </c:numRef>
            </c:minus>
            <c:spPr>
              <a:ln>
                <a:solidFill>
                  <a:schemeClr val="tx2"/>
                </a:solidFill>
              </a:ln>
            </c:spPr>
          </c:errBars>
          <c:cat>
            <c:strRef>
              <c:f>Sheet1!$A$2:$A$13</c:f>
              <c:strCache>
                <c:ptCount val="12"/>
                <c:pt idx="0">
                  <c:v>Attribute A</c:v>
                </c:pt>
                <c:pt idx="1">
                  <c:v>Attribute Z</c:v>
                </c:pt>
                <c:pt idx="2">
                  <c:v>Attribute M</c:v>
                </c:pt>
                <c:pt idx="3">
                  <c:v>Attribute Q</c:v>
                </c:pt>
                <c:pt idx="4">
                  <c:v>Attribute U</c:v>
                </c:pt>
                <c:pt idx="5">
                  <c:v>Attribute S</c:v>
                </c:pt>
                <c:pt idx="6">
                  <c:v>Attribute Y</c:v>
                </c:pt>
                <c:pt idx="7">
                  <c:v>Attribute C</c:v>
                </c:pt>
                <c:pt idx="8">
                  <c:v>Attribute J</c:v>
                </c:pt>
                <c:pt idx="9">
                  <c:v>Attribute B</c:v>
                </c:pt>
                <c:pt idx="10">
                  <c:v>Attribute K</c:v>
                </c:pt>
                <c:pt idx="11">
                  <c:v>Attribute W</c:v>
                </c:pt>
              </c:strCache>
            </c:strRef>
          </c:cat>
          <c:val>
            <c:numRef>
              <c:f>Sheet1!$B$2:$B$13</c:f>
              <c:numCache>
                <c:formatCode>0.00</c:formatCode>
                <c:ptCount val="12"/>
                <c:pt idx="0">
                  <c:v>0.69589142520034297</c:v>
                </c:pt>
                <c:pt idx="1">
                  <c:v>0.48389874700540297</c:v>
                </c:pt>
                <c:pt idx="2">
                  <c:v>0.35192347652881101</c:v>
                </c:pt>
                <c:pt idx="3">
                  <c:v>0.26658287239539002</c:v>
                </c:pt>
                <c:pt idx="4">
                  <c:v>0.243238385413894</c:v>
                </c:pt>
                <c:pt idx="5">
                  <c:v>0.21243048502624801</c:v>
                </c:pt>
                <c:pt idx="6">
                  <c:v>0.11665198250573799</c:v>
                </c:pt>
                <c:pt idx="7">
                  <c:v>1.73057707063149E-2</c:v>
                </c:pt>
                <c:pt idx="8">
                  <c:v>-0.36658892718056701</c:v>
                </c:pt>
                <c:pt idx="9">
                  <c:v>-0.368819932453616</c:v>
                </c:pt>
                <c:pt idx="10">
                  <c:v>-0.429189769723475</c:v>
                </c:pt>
                <c:pt idx="11">
                  <c:v>-0.52743309022414098</c:v>
                </c:pt>
              </c:numCache>
            </c:numRef>
          </c:val>
          <c:extLst>
            <c:ext xmlns:c16="http://schemas.microsoft.com/office/drawing/2014/chart" uri="{C3380CC4-5D6E-409C-BE32-E72D297353CC}">
              <c16:uniqueId val="{00000005-FDD1-9049-A673-8E9FDE9A6867}"/>
            </c:ext>
          </c:extLst>
        </c:ser>
        <c:dLbls>
          <c:dLblPos val="outEnd"/>
          <c:showLegendKey val="0"/>
          <c:showVal val="1"/>
          <c:showCatName val="0"/>
          <c:showSerName val="0"/>
          <c:showPercent val="0"/>
          <c:showBubbleSize val="0"/>
        </c:dLbls>
        <c:gapWidth val="100"/>
        <c:axId val="2115269312"/>
        <c:axId val="2115272368"/>
      </c:barChart>
      <c:catAx>
        <c:axId val="2115269312"/>
        <c:scaling>
          <c:orientation val="maxMin"/>
        </c:scaling>
        <c:delete val="0"/>
        <c:axPos val="l"/>
        <c:numFmt formatCode="General" sourceLinked="0"/>
        <c:majorTickMark val="none"/>
        <c:minorTickMark val="none"/>
        <c:tickLblPos val="low"/>
        <c:txPr>
          <a:bodyPr/>
          <a:lstStyle/>
          <a:p>
            <a:pPr>
              <a:defRPr sz="1000">
                <a:solidFill>
                  <a:schemeClr val="tx1"/>
                </a:solidFill>
                <a:latin typeface="BentonSans" panose="02000503000000020004" pitchFamily="2" charset="0"/>
                <a:cs typeface="Arial" panose="020B0604020202020204" pitchFamily="34" charset="0"/>
              </a:defRPr>
            </a:pPr>
            <a:endParaRPr lang="en-US"/>
          </a:p>
        </c:txPr>
        <c:crossAx val="2115272368"/>
        <c:crosses val="autoZero"/>
        <c:auto val="1"/>
        <c:lblAlgn val="ctr"/>
        <c:lblOffset val="100"/>
        <c:noMultiLvlLbl val="0"/>
      </c:catAx>
      <c:valAx>
        <c:axId val="2115272368"/>
        <c:scaling>
          <c:orientation val="minMax"/>
          <c:max val="0.9"/>
          <c:min val="-0.9"/>
        </c:scaling>
        <c:delete val="1"/>
        <c:axPos val="t"/>
        <c:numFmt formatCode="0.00" sourceLinked="1"/>
        <c:majorTickMark val="out"/>
        <c:minorTickMark val="none"/>
        <c:tickLblPos val="nextTo"/>
        <c:crossAx val="2115269312"/>
        <c:crosses val="autoZero"/>
        <c:crossBetween val="between"/>
      </c:valAx>
      <c:spPr>
        <a:noFill/>
      </c:spPr>
    </c:plotArea>
    <c:plotVisOnly val="1"/>
    <c:dispBlanksAs val="gap"/>
    <c:showDLblsOverMax val="0"/>
  </c:chart>
  <c:spPr>
    <a:noFill/>
  </c:spPr>
  <c:txPr>
    <a:bodyPr/>
    <a:lstStyle/>
    <a:p>
      <a:pPr>
        <a:defRPr sz="1100">
          <a:latin typeface="Arial"/>
          <a:cs typeface="Arial"/>
        </a:defRPr>
      </a:pPr>
      <a:endParaRPr lang="en-US"/>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Not at all likely</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Concept A</c:v>
                </c:pt>
                <c:pt idx="1">
                  <c:v>Concept B</c:v>
                </c:pt>
                <c:pt idx="2">
                  <c:v>Concept C</c:v>
                </c:pt>
                <c:pt idx="3">
                  <c:v>Concept D</c:v>
                </c:pt>
                <c:pt idx="4">
                  <c:v>Concept E</c:v>
                </c:pt>
                <c:pt idx="5">
                  <c:v>Concept F</c:v>
                </c:pt>
                <c:pt idx="6">
                  <c:v>Concept X</c:v>
                </c:pt>
                <c:pt idx="7">
                  <c:v>Concept Y</c:v>
                </c:pt>
                <c:pt idx="8">
                  <c:v>Concept Z</c:v>
                </c:pt>
                <c:pt idx="9">
                  <c:v>Control</c:v>
                </c:pt>
              </c:strCache>
            </c:strRef>
          </c:cat>
          <c:val>
            <c:numRef>
              <c:f>Sheet1!$B$2:$B$11</c:f>
              <c:numCache>
                <c:formatCode>0%</c:formatCode>
                <c:ptCount val="10"/>
                <c:pt idx="0">
                  <c:v>0.02</c:v>
                </c:pt>
                <c:pt idx="1">
                  <c:v>0.03</c:v>
                </c:pt>
                <c:pt idx="2">
                  <c:v>0.06</c:v>
                </c:pt>
                <c:pt idx="3">
                  <c:v>0.06</c:v>
                </c:pt>
                <c:pt idx="4">
                  <c:v>0.02</c:v>
                </c:pt>
                <c:pt idx="5">
                  <c:v>0.03</c:v>
                </c:pt>
                <c:pt idx="6">
                  <c:v>0.04</c:v>
                </c:pt>
                <c:pt idx="7">
                  <c:v>0.06</c:v>
                </c:pt>
                <c:pt idx="8">
                  <c:v>0.08</c:v>
                </c:pt>
                <c:pt idx="9">
                  <c:v>0.01</c:v>
                </c:pt>
              </c:numCache>
            </c:numRef>
          </c:val>
          <c:extLst>
            <c:ext xmlns:c16="http://schemas.microsoft.com/office/drawing/2014/chart" uri="{C3380CC4-5D6E-409C-BE32-E72D297353CC}">
              <c16:uniqueId val="{00000000-5514-C34D-8031-4E09F1C76E54}"/>
            </c:ext>
          </c:extLst>
        </c:ser>
        <c:ser>
          <c:idx val="1"/>
          <c:order val="1"/>
          <c:tx>
            <c:strRef>
              <c:f>Sheet1!$C$1</c:f>
              <c:strCache>
                <c:ptCount val="1"/>
                <c:pt idx="0">
                  <c:v>Not very likely</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Concept A</c:v>
                </c:pt>
                <c:pt idx="1">
                  <c:v>Concept B</c:v>
                </c:pt>
                <c:pt idx="2">
                  <c:v>Concept C</c:v>
                </c:pt>
                <c:pt idx="3">
                  <c:v>Concept D</c:v>
                </c:pt>
                <c:pt idx="4">
                  <c:v>Concept E</c:v>
                </c:pt>
                <c:pt idx="5">
                  <c:v>Concept F</c:v>
                </c:pt>
                <c:pt idx="6">
                  <c:v>Concept X</c:v>
                </c:pt>
                <c:pt idx="7">
                  <c:v>Concept Y</c:v>
                </c:pt>
                <c:pt idx="8">
                  <c:v>Concept Z</c:v>
                </c:pt>
                <c:pt idx="9">
                  <c:v>Control</c:v>
                </c:pt>
              </c:strCache>
            </c:strRef>
          </c:cat>
          <c:val>
            <c:numRef>
              <c:f>Sheet1!$C$2:$C$11</c:f>
              <c:numCache>
                <c:formatCode>0%</c:formatCode>
                <c:ptCount val="10"/>
                <c:pt idx="0">
                  <c:v>0.05</c:v>
                </c:pt>
                <c:pt idx="1">
                  <c:v>0.08</c:v>
                </c:pt>
                <c:pt idx="2">
                  <c:v>0.14000000000000001</c:v>
                </c:pt>
                <c:pt idx="3">
                  <c:v>0.09</c:v>
                </c:pt>
                <c:pt idx="4">
                  <c:v>0.04</c:v>
                </c:pt>
                <c:pt idx="5">
                  <c:v>7.0000000000000007E-2</c:v>
                </c:pt>
                <c:pt idx="6">
                  <c:v>0.09</c:v>
                </c:pt>
                <c:pt idx="7">
                  <c:v>0.09</c:v>
                </c:pt>
                <c:pt idx="8">
                  <c:v>0.13</c:v>
                </c:pt>
                <c:pt idx="9">
                  <c:v>0.02</c:v>
                </c:pt>
              </c:numCache>
            </c:numRef>
          </c:val>
          <c:extLst>
            <c:ext xmlns:c16="http://schemas.microsoft.com/office/drawing/2014/chart" uri="{C3380CC4-5D6E-409C-BE32-E72D297353CC}">
              <c16:uniqueId val="{00000001-5514-C34D-8031-4E09F1C76E54}"/>
            </c:ext>
          </c:extLst>
        </c:ser>
        <c:ser>
          <c:idx val="2"/>
          <c:order val="2"/>
          <c:tx>
            <c:strRef>
              <c:f>Sheet1!$D$1</c:f>
              <c:strCache>
                <c:ptCount val="1"/>
                <c:pt idx="0">
                  <c:v>Somewhat likely</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Concept A</c:v>
                </c:pt>
                <c:pt idx="1">
                  <c:v>Concept B</c:v>
                </c:pt>
                <c:pt idx="2">
                  <c:v>Concept C</c:v>
                </c:pt>
                <c:pt idx="3">
                  <c:v>Concept D</c:v>
                </c:pt>
                <c:pt idx="4">
                  <c:v>Concept E</c:v>
                </c:pt>
                <c:pt idx="5">
                  <c:v>Concept F</c:v>
                </c:pt>
                <c:pt idx="6">
                  <c:v>Concept X</c:v>
                </c:pt>
                <c:pt idx="7">
                  <c:v>Concept Y</c:v>
                </c:pt>
                <c:pt idx="8">
                  <c:v>Concept Z</c:v>
                </c:pt>
                <c:pt idx="9">
                  <c:v>Control</c:v>
                </c:pt>
              </c:strCache>
            </c:strRef>
          </c:cat>
          <c:val>
            <c:numRef>
              <c:f>Sheet1!$D$2:$D$11</c:f>
              <c:numCache>
                <c:formatCode>0%</c:formatCode>
                <c:ptCount val="10"/>
                <c:pt idx="0">
                  <c:v>0.17</c:v>
                </c:pt>
                <c:pt idx="1">
                  <c:v>0.22</c:v>
                </c:pt>
                <c:pt idx="2">
                  <c:v>0.27</c:v>
                </c:pt>
                <c:pt idx="3">
                  <c:v>0.21</c:v>
                </c:pt>
                <c:pt idx="4">
                  <c:v>0.21</c:v>
                </c:pt>
                <c:pt idx="5">
                  <c:v>0.2</c:v>
                </c:pt>
                <c:pt idx="6">
                  <c:v>0.2</c:v>
                </c:pt>
                <c:pt idx="7">
                  <c:v>0.21</c:v>
                </c:pt>
                <c:pt idx="8">
                  <c:v>0.21</c:v>
                </c:pt>
                <c:pt idx="9">
                  <c:v>0.11</c:v>
                </c:pt>
              </c:numCache>
            </c:numRef>
          </c:val>
          <c:extLst>
            <c:ext xmlns:c16="http://schemas.microsoft.com/office/drawing/2014/chart" uri="{C3380CC4-5D6E-409C-BE32-E72D297353CC}">
              <c16:uniqueId val="{00000002-5514-C34D-8031-4E09F1C76E54}"/>
            </c:ext>
          </c:extLst>
        </c:ser>
        <c:ser>
          <c:idx val="3"/>
          <c:order val="3"/>
          <c:tx>
            <c:strRef>
              <c:f>Sheet1!$E$1</c:f>
              <c:strCache>
                <c:ptCount val="1"/>
                <c:pt idx="0">
                  <c:v>Very likely</c:v>
                </c:pt>
              </c:strCache>
            </c:strRef>
          </c:tx>
          <c:spPr>
            <a:solidFill>
              <a:srgbClr val="043E8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Concept A</c:v>
                </c:pt>
                <c:pt idx="1">
                  <c:v>Concept B</c:v>
                </c:pt>
                <c:pt idx="2">
                  <c:v>Concept C</c:v>
                </c:pt>
                <c:pt idx="3">
                  <c:v>Concept D</c:v>
                </c:pt>
                <c:pt idx="4">
                  <c:v>Concept E</c:v>
                </c:pt>
                <c:pt idx="5">
                  <c:v>Concept F</c:v>
                </c:pt>
                <c:pt idx="6">
                  <c:v>Concept X</c:v>
                </c:pt>
                <c:pt idx="7">
                  <c:v>Concept Y</c:v>
                </c:pt>
                <c:pt idx="8">
                  <c:v>Concept Z</c:v>
                </c:pt>
                <c:pt idx="9">
                  <c:v>Control</c:v>
                </c:pt>
              </c:strCache>
            </c:strRef>
          </c:cat>
          <c:val>
            <c:numRef>
              <c:f>Sheet1!$E$2:$E$11</c:f>
              <c:numCache>
                <c:formatCode>0%</c:formatCode>
                <c:ptCount val="10"/>
                <c:pt idx="0">
                  <c:v>0.25</c:v>
                </c:pt>
                <c:pt idx="1">
                  <c:v>0.27</c:v>
                </c:pt>
                <c:pt idx="2">
                  <c:v>0.25</c:v>
                </c:pt>
                <c:pt idx="3">
                  <c:v>0.25</c:v>
                </c:pt>
                <c:pt idx="4">
                  <c:v>0.3</c:v>
                </c:pt>
                <c:pt idx="5">
                  <c:v>0.28000000000000003</c:v>
                </c:pt>
                <c:pt idx="6">
                  <c:v>0.28000000000000003</c:v>
                </c:pt>
                <c:pt idx="7">
                  <c:v>0.23</c:v>
                </c:pt>
                <c:pt idx="8">
                  <c:v>0.24</c:v>
                </c:pt>
                <c:pt idx="9">
                  <c:v>0.27</c:v>
                </c:pt>
              </c:numCache>
            </c:numRef>
          </c:val>
          <c:extLst>
            <c:ext xmlns:c16="http://schemas.microsoft.com/office/drawing/2014/chart" uri="{C3380CC4-5D6E-409C-BE32-E72D297353CC}">
              <c16:uniqueId val="{00000000-3AC7-2D43-8683-523FC45BADE4}"/>
            </c:ext>
          </c:extLst>
        </c:ser>
        <c:ser>
          <c:idx val="4"/>
          <c:order val="4"/>
          <c:tx>
            <c:strRef>
              <c:f>Sheet1!$F$1</c:f>
              <c:strCache>
                <c:ptCount val="1"/>
                <c:pt idx="0">
                  <c:v>Extremely likely</c:v>
                </c:pt>
              </c:strCache>
            </c:strRef>
          </c:tx>
          <c:spPr>
            <a:solidFill>
              <a:schemeClr val="accent4">
                <a:lumMod val="60000"/>
              </a:schemeClr>
            </a:solidFill>
            <a:ln>
              <a:noFill/>
            </a:ln>
            <a:effectLst/>
          </c:spPr>
          <c:invertIfNegative val="0"/>
          <c:dPt>
            <c:idx val="0"/>
            <c:invertIfNegative val="0"/>
            <c:bubble3D val="0"/>
            <c:spPr>
              <a:solidFill>
                <a:srgbClr val="026B90"/>
              </a:solidFill>
              <a:ln>
                <a:noFill/>
              </a:ln>
              <a:effectLst/>
            </c:spPr>
            <c:extLst>
              <c:ext xmlns:c16="http://schemas.microsoft.com/office/drawing/2014/chart" uri="{C3380CC4-5D6E-409C-BE32-E72D297353CC}">
                <c16:uniqueId val="{00000000-B011-9046-894A-64F753E2FD3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BentonSans" panose="02000503000000020004"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Concept A</c:v>
                </c:pt>
                <c:pt idx="1">
                  <c:v>Concept B</c:v>
                </c:pt>
                <c:pt idx="2">
                  <c:v>Concept C</c:v>
                </c:pt>
                <c:pt idx="3">
                  <c:v>Concept D</c:v>
                </c:pt>
                <c:pt idx="4">
                  <c:v>Concept E</c:v>
                </c:pt>
                <c:pt idx="5">
                  <c:v>Concept F</c:v>
                </c:pt>
                <c:pt idx="6">
                  <c:v>Concept X</c:v>
                </c:pt>
                <c:pt idx="7">
                  <c:v>Concept Y</c:v>
                </c:pt>
                <c:pt idx="8">
                  <c:v>Concept Z</c:v>
                </c:pt>
                <c:pt idx="9">
                  <c:v>Control</c:v>
                </c:pt>
              </c:strCache>
            </c:strRef>
          </c:cat>
          <c:val>
            <c:numRef>
              <c:f>Sheet1!$F$2:$F$11</c:f>
              <c:numCache>
                <c:formatCode>0%</c:formatCode>
                <c:ptCount val="10"/>
                <c:pt idx="0">
                  <c:v>0.51</c:v>
                </c:pt>
                <c:pt idx="1">
                  <c:v>0.41</c:v>
                </c:pt>
                <c:pt idx="2">
                  <c:v>0.28000000000000003</c:v>
                </c:pt>
                <c:pt idx="3">
                  <c:v>0.39</c:v>
                </c:pt>
                <c:pt idx="4">
                  <c:v>0.43</c:v>
                </c:pt>
                <c:pt idx="5">
                  <c:v>0.41</c:v>
                </c:pt>
                <c:pt idx="6">
                  <c:v>0.39</c:v>
                </c:pt>
                <c:pt idx="7">
                  <c:v>0.41</c:v>
                </c:pt>
                <c:pt idx="8">
                  <c:v>0.35</c:v>
                </c:pt>
                <c:pt idx="9">
                  <c:v>0.59</c:v>
                </c:pt>
              </c:numCache>
            </c:numRef>
          </c:val>
          <c:extLst>
            <c:ext xmlns:c16="http://schemas.microsoft.com/office/drawing/2014/chart" uri="{C3380CC4-5D6E-409C-BE32-E72D297353CC}">
              <c16:uniqueId val="{00000001-3AC7-2D43-8683-523FC45BADE4}"/>
            </c:ext>
          </c:extLst>
        </c:ser>
        <c:dLbls>
          <c:dLblPos val="ctr"/>
          <c:showLegendKey val="0"/>
          <c:showVal val="1"/>
          <c:showCatName val="0"/>
          <c:showSerName val="0"/>
          <c:showPercent val="0"/>
          <c:showBubbleSize val="0"/>
        </c:dLbls>
        <c:gapWidth val="150"/>
        <c:overlap val="100"/>
        <c:axId val="1813393104"/>
        <c:axId val="1813390096"/>
      </c:barChart>
      <c:catAx>
        <c:axId val="1813393104"/>
        <c:scaling>
          <c:orientation val="minMax"/>
        </c:scaling>
        <c:delete val="1"/>
        <c:axPos val="b"/>
        <c:numFmt formatCode="General" sourceLinked="1"/>
        <c:majorTickMark val="none"/>
        <c:minorTickMark val="none"/>
        <c:tickLblPos val="nextTo"/>
        <c:crossAx val="1813390096"/>
        <c:crosses val="autoZero"/>
        <c:auto val="1"/>
        <c:lblAlgn val="ctr"/>
        <c:lblOffset val="100"/>
        <c:noMultiLvlLbl val="0"/>
      </c:catAx>
      <c:valAx>
        <c:axId val="1813390096"/>
        <c:scaling>
          <c:orientation val="minMax"/>
        </c:scaling>
        <c:delete val="1"/>
        <c:axPos val="l"/>
        <c:numFmt formatCode="0%" sourceLinked="1"/>
        <c:majorTickMark val="none"/>
        <c:minorTickMark val="none"/>
        <c:tickLblPos val="nextTo"/>
        <c:crossAx val="1813393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bg1"/>
          </a:solidFill>
        </a:defRPr>
      </a:pPr>
      <a:endParaRPr lang="en-US"/>
    </a:p>
  </c:txPr>
  <c:externalData r:id="rId3">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4"/>
            </a:solidFill>
            <a:ln>
              <a:noFill/>
            </a:ln>
            <a:effectLst/>
          </c:spPr>
          <c:invertIfNegative val="0"/>
          <c:dPt>
            <c:idx val="0"/>
            <c:invertIfNegative val="0"/>
            <c:bubble3D val="0"/>
            <c:spPr>
              <a:solidFill>
                <a:schemeClr val="accent4"/>
              </a:solidFill>
              <a:ln>
                <a:noFill/>
              </a:ln>
              <a:effectLst/>
            </c:spPr>
            <c:extLst>
              <c:ext xmlns:c16="http://schemas.microsoft.com/office/drawing/2014/chart" uri="{C3380CC4-5D6E-409C-BE32-E72D297353CC}">
                <c16:uniqueId val="{00000001-80AC-2F4E-A30A-728618E3EC38}"/>
              </c:ext>
            </c:extLst>
          </c:dPt>
          <c:dPt>
            <c:idx val="1"/>
            <c:invertIfNegative val="0"/>
            <c:bubble3D val="0"/>
            <c:spPr>
              <a:solidFill>
                <a:schemeClr val="accent4"/>
              </a:solidFill>
              <a:ln>
                <a:noFill/>
              </a:ln>
              <a:effectLst/>
            </c:spPr>
            <c:extLst>
              <c:ext xmlns:c16="http://schemas.microsoft.com/office/drawing/2014/chart" uri="{C3380CC4-5D6E-409C-BE32-E72D297353CC}">
                <c16:uniqueId val="{00000003-80AC-2F4E-A30A-728618E3EC38}"/>
              </c:ext>
            </c:extLst>
          </c:dPt>
          <c:dPt>
            <c:idx val="2"/>
            <c:invertIfNegative val="0"/>
            <c:bubble3D val="0"/>
            <c:spPr>
              <a:solidFill>
                <a:schemeClr val="accent4"/>
              </a:solidFill>
              <a:ln>
                <a:noFill/>
              </a:ln>
              <a:effectLst/>
            </c:spPr>
            <c:extLst>
              <c:ext xmlns:c16="http://schemas.microsoft.com/office/drawing/2014/chart" uri="{C3380CC4-5D6E-409C-BE32-E72D297353CC}">
                <c16:uniqueId val="{00000005-80AC-2F4E-A30A-728618E3EC38}"/>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7-80AC-2F4E-A30A-728618E3EC38}"/>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9-80AC-2F4E-A30A-728618E3EC38}"/>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B-80AC-2F4E-A30A-728618E3EC38}"/>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D-80AC-2F4E-A30A-728618E3EC38}"/>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F-80AC-2F4E-A30A-728618E3EC38}"/>
              </c:ext>
            </c:extLst>
          </c:dPt>
          <c:dPt>
            <c:idx val="8"/>
            <c:invertIfNegative val="0"/>
            <c:bubble3D val="0"/>
            <c:spPr>
              <a:solidFill>
                <a:schemeClr val="accent4"/>
              </a:solidFill>
              <a:ln>
                <a:noFill/>
              </a:ln>
              <a:effectLst/>
            </c:spPr>
            <c:extLst>
              <c:ext xmlns:c16="http://schemas.microsoft.com/office/drawing/2014/chart" uri="{C3380CC4-5D6E-409C-BE32-E72D297353CC}">
                <c16:uniqueId val="{00000011-80AC-2F4E-A30A-728618E3EC38}"/>
              </c:ext>
            </c:extLst>
          </c:dPt>
          <c:dPt>
            <c:idx val="9"/>
            <c:invertIfNegative val="0"/>
            <c:bubble3D val="0"/>
            <c:spPr>
              <a:solidFill>
                <a:schemeClr val="accent4"/>
              </a:solidFill>
              <a:ln>
                <a:noFill/>
              </a:ln>
              <a:effectLst/>
            </c:spPr>
            <c:extLst>
              <c:ext xmlns:c16="http://schemas.microsoft.com/office/drawing/2014/chart" uri="{C3380CC4-5D6E-409C-BE32-E72D297353CC}">
                <c16:uniqueId val="{00000013-80AC-2F4E-A30A-728618E3EC38}"/>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BentonSans" panose="02000503000000020004" pitchFamily="2" charset="0"/>
                    <a:ea typeface="+mn-ea"/>
                    <a:cs typeface="+mn-cs"/>
                  </a:defRPr>
                </a:pPr>
                <a:endParaRPr lang="en-US"/>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Prefer not to say</c:v>
                </c:pt>
                <c:pt idx="1">
                  <c:v>Professional degree</c:v>
                </c:pt>
                <c:pt idx="2">
                  <c:v>Doctoral degree</c:v>
                </c:pt>
                <c:pt idx="3">
                  <c:v>Master's degree</c:v>
                </c:pt>
                <c:pt idx="4">
                  <c:v>Bachelor's degree</c:v>
                </c:pt>
                <c:pt idx="5">
                  <c:v>Associate degree</c:v>
                </c:pt>
                <c:pt idx="6">
                  <c:v>Some college, no degree</c:v>
                </c:pt>
                <c:pt idx="7">
                  <c:v>High school graduate</c:v>
                </c:pt>
                <c:pt idx="8">
                  <c:v>Less than high school</c:v>
                </c:pt>
              </c:strCache>
            </c:strRef>
          </c:cat>
          <c:val>
            <c:numRef>
              <c:f>Sheet1!$B$2:$B$10</c:f>
              <c:numCache>
                <c:formatCode>0%</c:formatCode>
                <c:ptCount val="9"/>
                <c:pt idx="0">
                  <c:v>2.3300000000000001E-2</c:v>
                </c:pt>
                <c:pt idx="1">
                  <c:v>0.20549999999999999</c:v>
                </c:pt>
                <c:pt idx="2">
                  <c:v>2.3300000000000001E-2</c:v>
                </c:pt>
                <c:pt idx="3">
                  <c:v>0.20549999999999999</c:v>
                </c:pt>
                <c:pt idx="4">
                  <c:v>0.21190000000000001</c:v>
                </c:pt>
                <c:pt idx="5">
                  <c:v>0.21609999999999999</c:v>
                </c:pt>
                <c:pt idx="6">
                  <c:v>0.23519999999999999</c:v>
                </c:pt>
                <c:pt idx="7">
                  <c:v>0.24579999999999999</c:v>
                </c:pt>
                <c:pt idx="8">
                  <c:v>0.28179999999999999</c:v>
                </c:pt>
              </c:numCache>
            </c:numRef>
          </c:val>
          <c:extLst>
            <c:ext xmlns:c16="http://schemas.microsoft.com/office/drawing/2014/chart" uri="{C3380CC4-5D6E-409C-BE32-E72D297353CC}">
              <c16:uniqueId val="{00000014-80AC-2F4E-A30A-728618E3EC38}"/>
            </c:ext>
          </c:extLst>
        </c:ser>
        <c:dLbls>
          <c:dLblPos val="inEnd"/>
          <c:showLegendKey val="0"/>
          <c:showVal val="1"/>
          <c:showCatName val="0"/>
          <c:showSerName val="0"/>
          <c:showPercent val="0"/>
          <c:showBubbleSize val="0"/>
        </c:dLbls>
        <c:gapWidth val="58"/>
        <c:axId val="2136167920"/>
        <c:axId val="2136164848"/>
      </c:barChart>
      <c:catAx>
        <c:axId val="2136167920"/>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BentonSans" panose="02000503000000020004" pitchFamily="2" charset="0"/>
                <a:ea typeface="+mn-ea"/>
                <a:cs typeface="+mn-cs"/>
              </a:defRPr>
            </a:pPr>
            <a:endParaRPr lang="en-US"/>
          </a:p>
        </c:txPr>
        <c:crossAx val="2136164848"/>
        <c:crosses val="autoZero"/>
        <c:auto val="1"/>
        <c:lblAlgn val="ctr"/>
        <c:lblOffset val="400"/>
        <c:noMultiLvlLbl val="0"/>
      </c:catAx>
      <c:valAx>
        <c:axId val="2136164848"/>
        <c:scaling>
          <c:orientation val="minMax"/>
          <c:max val="1"/>
        </c:scaling>
        <c:delete val="1"/>
        <c:axPos val="b"/>
        <c:numFmt formatCode="0%" sourceLinked="1"/>
        <c:majorTickMark val="out"/>
        <c:minorTickMark val="none"/>
        <c:tickLblPos val="nextTo"/>
        <c:crossAx val="2136167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278509954062225"/>
          <c:y val="0.11274838148519212"/>
          <c:w val="0.64763454179900604"/>
          <c:h val="0.80969179278098502"/>
        </c:manualLayout>
      </c:layout>
      <c:doughnutChart>
        <c:varyColors val="1"/>
        <c:ser>
          <c:idx val="0"/>
          <c:order val="0"/>
          <c:tx>
            <c:strRef>
              <c:f>Sheet1!$B$1</c:f>
              <c:strCache>
                <c:ptCount val="1"/>
                <c:pt idx="0">
                  <c:v>Gender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32E-E949-A708-07E9CFF45CE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32E-E949-A708-07E9CFF45CE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32E-E949-A708-07E9CFF45CE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32E-E949-A708-07E9CFF45CEA}"/>
              </c:ext>
            </c:extLst>
          </c:dPt>
          <c:dLbls>
            <c:dLbl>
              <c:idx val="0"/>
              <c:showLegendKey val="0"/>
              <c:showVal val="0"/>
              <c:showCatName val="0"/>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232E-E949-A708-07E9CFF45CEA}"/>
                </c:ext>
              </c:extLst>
            </c:dLbl>
            <c:dLbl>
              <c:idx val="1"/>
              <c:showLegendKey val="0"/>
              <c:showVal val="0"/>
              <c:showCatName val="0"/>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232E-E949-A708-07E9CFF45CEA}"/>
                </c:ext>
              </c:extLst>
            </c:dLbl>
            <c:dLbl>
              <c:idx val="2"/>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232E-E949-A708-07E9CFF45CEA}"/>
                </c:ext>
              </c:extLst>
            </c:dLbl>
            <c:dLbl>
              <c:idx val="3"/>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232E-E949-A708-07E9CFF45CEA}"/>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BentonSans" panose="02000503000000020004" pitchFamily="2" charset="0"/>
                    <a:ea typeface="+mn-ea"/>
                    <a:cs typeface="+mn-cs"/>
                  </a:defRPr>
                </a:pPr>
                <a:endParaRPr lang="en-US"/>
              </a:p>
            </c:txPr>
            <c:showLegendKey val="0"/>
            <c:showVal val="1"/>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Male</c:v>
                </c:pt>
                <c:pt idx="1">
                  <c:v>Female</c:v>
                </c:pt>
                <c:pt idx="2">
                  <c:v>Other</c:v>
                </c:pt>
                <c:pt idx="3">
                  <c:v>Prefer not to say</c:v>
                </c:pt>
              </c:strCache>
            </c:strRef>
          </c:cat>
          <c:val>
            <c:numRef>
              <c:f>Sheet1!$B$2:$B$5</c:f>
              <c:numCache>
                <c:formatCode>0%</c:formatCode>
                <c:ptCount val="4"/>
                <c:pt idx="0">
                  <c:v>0.35</c:v>
                </c:pt>
                <c:pt idx="1">
                  <c:v>0.56000000000000005</c:v>
                </c:pt>
                <c:pt idx="2">
                  <c:v>0.06</c:v>
                </c:pt>
                <c:pt idx="3">
                  <c:v>0.03</c:v>
                </c:pt>
              </c:numCache>
            </c:numRef>
          </c:val>
          <c:extLst>
            <c:ext xmlns:c16="http://schemas.microsoft.com/office/drawing/2014/chart" uri="{C3380CC4-5D6E-409C-BE32-E72D297353CC}">
              <c16:uniqueId val="{00000008-232E-E949-A708-07E9CFF45CEA}"/>
            </c:ext>
          </c:extLst>
        </c:ser>
        <c:dLbls>
          <c:showLegendKey val="0"/>
          <c:showVal val="1"/>
          <c:showCatName val="0"/>
          <c:showSerName val="0"/>
          <c:showPercent val="0"/>
          <c:showBubbleSize val="0"/>
          <c:showLeaderLines val="1"/>
        </c:dLbls>
        <c:firstSliceAng val="0"/>
        <c:holeSize val="41"/>
      </c:doughnutChart>
      <c:spPr>
        <a:noFill/>
        <a:ln>
          <a:noFill/>
        </a:ln>
        <a:effectLst/>
      </c:spPr>
    </c:plotArea>
    <c:legend>
      <c:legendPos val="b"/>
      <c:layout>
        <c:manualLayout>
          <c:xMode val="edge"/>
          <c:yMode val="edge"/>
          <c:x val="0"/>
          <c:y val="0.88023914663275316"/>
          <c:w val="1"/>
          <c:h val="6.8541073121613699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BentonSans" panose="02000503000000020004"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4"/>
            </a:solidFill>
            <a:ln>
              <a:noFill/>
            </a:ln>
            <a:effectLst/>
          </c:spPr>
          <c:invertIfNegative val="0"/>
          <c:dPt>
            <c:idx val="0"/>
            <c:invertIfNegative val="0"/>
            <c:bubble3D val="0"/>
            <c:spPr>
              <a:solidFill>
                <a:schemeClr val="accent4"/>
              </a:solidFill>
              <a:ln>
                <a:noFill/>
              </a:ln>
              <a:effectLst/>
            </c:spPr>
            <c:extLst>
              <c:ext xmlns:c16="http://schemas.microsoft.com/office/drawing/2014/chart" uri="{C3380CC4-5D6E-409C-BE32-E72D297353CC}">
                <c16:uniqueId val="{00000001-074A-134B-B48A-D1B9B7D57286}"/>
              </c:ext>
            </c:extLst>
          </c:dPt>
          <c:dPt>
            <c:idx val="1"/>
            <c:invertIfNegative val="0"/>
            <c:bubble3D val="0"/>
            <c:spPr>
              <a:solidFill>
                <a:schemeClr val="accent4"/>
              </a:solidFill>
              <a:ln>
                <a:noFill/>
              </a:ln>
              <a:effectLst/>
            </c:spPr>
            <c:extLst>
              <c:ext xmlns:c16="http://schemas.microsoft.com/office/drawing/2014/chart" uri="{C3380CC4-5D6E-409C-BE32-E72D297353CC}">
                <c16:uniqueId val="{00000003-074A-134B-B48A-D1B9B7D57286}"/>
              </c:ext>
            </c:extLst>
          </c:dPt>
          <c:dPt>
            <c:idx val="2"/>
            <c:invertIfNegative val="0"/>
            <c:bubble3D val="0"/>
            <c:spPr>
              <a:solidFill>
                <a:schemeClr val="accent4"/>
              </a:solidFill>
              <a:ln>
                <a:noFill/>
              </a:ln>
              <a:effectLst/>
            </c:spPr>
            <c:extLst>
              <c:ext xmlns:c16="http://schemas.microsoft.com/office/drawing/2014/chart" uri="{C3380CC4-5D6E-409C-BE32-E72D297353CC}">
                <c16:uniqueId val="{00000005-074A-134B-B48A-D1B9B7D57286}"/>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7-074A-134B-B48A-D1B9B7D57286}"/>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9-074A-134B-B48A-D1B9B7D57286}"/>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B-074A-134B-B48A-D1B9B7D57286}"/>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D-074A-134B-B48A-D1B9B7D57286}"/>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F-074A-134B-B48A-D1B9B7D57286}"/>
              </c:ext>
            </c:extLst>
          </c:dPt>
          <c:dPt>
            <c:idx val="8"/>
            <c:invertIfNegative val="0"/>
            <c:bubble3D val="0"/>
            <c:spPr>
              <a:solidFill>
                <a:schemeClr val="accent4"/>
              </a:solidFill>
              <a:ln>
                <a:noFill/>
              </a:ln>
              <a:effectLst/>
            </c:spPr>
            <c:extLst>
              <c:ext xmlns:c16="http://schemas.microsoft.com/office/drawing/2014/chart" uri="{C3380CC4-5D6E-409C-BE32-E72D297353CC}">
                <c16:uniqueId val="{00000011-074A-134B-B48A-D1B9B7D57286}"/>
              </c:ext>
            </c:extLst>
          </c:dPt>
          <c:dPt>
            <c:idx val="9"/>
            <c:invertIfNegative val="0"/>
            <c:bubble3D val="0"/>
            <c:spPr>
              <a:solidFill>
                <a:schemeClr val="accent4"/>
              </a:solidFill>
              <a:ln>
                <a:noFill/>
              </a:ln>
              <a:effectLst/>
            </c:spPr>
            <c:extLst>
              <c:ext xmlns:c16="http://schemas.microsoft.com/office/drawing/2014/chart" uri="{C3380CC4-5D6E-409C-BE32-E72D297353CC}">
                <c16:uniqueId val="{00000013-074A-134B-B48A-D1B9B7D57286}"/>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BentonSans" panose="02000503000000020004" pitchFamily="2" charset="0"/>
                    <a:ea typeface="+mn-ea"/>
                    <a:cs typeface="+mn-cs"/>
                  </a:defRPr>
                </a:pPr>
                <a:endParaRPr lang="en-US"/>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Prefer not to say</c:v>
                </c:pt>
                <c:pt idx="1">
                  <c:v>$150,000 or more</c:v>
                </c:pt>
                <c:pt idx="2">
                  <c:v>$100,000 to $149,999</c:v>
                </c:pt>
                <c:pt idx="3">
                  <c:v>$90,000 to $99,999</c:v>
                </c:pt>
                <c:pt idx="4">
                  <c:v>$80,000 to $89,999</c:v>
                </c:pt>
                <c:pt idx="5">
                  <c:v>$70,000 to $79,999</c:v>
                </c:pt>
                <c:pt idx="6">
                  <c:v>$60,000 to $69,999</c:v>
                </c:pt>
                <c:pt idx="7">
                  <c:v>$50,000 to $59,999</c:v>
                </c:pt>
                <c:pt idx="8">
                  <c:v>$40,000 to $49,999</c:v>
                </c:pt>
                <c:pt idx="9">
                  <c:v>$30,000 to $39,999</c:v>
                </c:pt>
                <c:pt idx="10">
                  <c:v>$20,000 to $29,999</c:v>
                </c:pt>
                <c:pt idx="11">
                  <c:v>$10,000 to $19,999</c:v>
                </c:pt>
                <c:pt idx="12">
                  <c:v>Less than $10,000</c:v>
                </c:pt>
              </c:strCache>
            </c:strRef>
          </c:cat>
          <c:val>
            <c:numRef>
              <c:f>Sheet1!$B$2:$B$14</c:f>
              <c:numCache>
                <c:formatCode>0%</c:formatCode>
                <c:ptCount val="13"/>
                <c:pt idx="0">
                  <c:v>0.23519999999999999</c:v>
                </c:pt>
                <c:pt idx="1">
                  <c:v>0.24579999999999999</c:v>
                </c:pt>
                <c:pt idx="2">
                  <c:v>0.28179999999999999</c:v>
                </c:pt>
                <c:pt idx="3">
                  <c:v>0.23519999999999999</c:v>
                </c:pt>
                <c:pt idx="4">
                  <c:v>0.24579999999999999</c:v>
                </c:pt>
                <c:pt idx="5">
                  <c:v>0.28179999999999999</c:v>
                </c:pt>
                <c:pt idx="6">
                  <c:v>2.3300000000000001E-2</c:v>
                </c:pt>
                <c:pt idx="7">
                  <c:v>0.20549999999999999</c:v>
                </c:pt>
                <c:pt idx="8">
                  <c:v>0.21190000000000001</c:v>
                </c:pt>
                <c:pt idx="9">
                  <c:v>0.21609999999999999</c:v>
                </c:pt>
                <c:pt idx="10">
                  <c:v>0.23519999999999999</c:v>
                </c:pt>
                <c:pt idx="11">
                  <c:v>0.24579999999999999</c:v>
                </c:pt>
                <c:pt idx="12">
                  <c:v>0.28179999999999999</c:v>
                </c:pt>
              </c:numCache>
            </c:numRef>
          </c:val>
          <c:extLst>
            <c:ext xmlns:c16="http://schemas.microsoft.com/office/drawing/2014/chart" uri="{C3380CC4-5D6E-409C-BE32-E72D297353CC}">
              <c16:uniqueId val="{00000014-074A-134B-B48A-D1B9B7D57286}"/>
            </c:ext>
          </c:extLst>
        </c:ser>
        <c:dLbls>
          <c:dLblPos val="inEnd"/>
          <c:showLegendKey val="0"/>
          <c:showVal val="1"/>
          <c:showCatName val="0"/>
          <c:showSerName val="0"/>
          <c:showPercent val="0"/>
          <c:showBubbleSize val="0"/>
        </c:dLbls>
        <c:gapWidth val="58"/>
        <c:axId val="2136167920"/>
        <c:axId val="2136164848"/>
      </c:barChart>
      <c:catAx>
        <c:axId val="2136167920"/>
        <c:scaling>
          <c:orientation val="minMax"/>
        </c:scaling>
        <c:delete val="0"/>
        <c:axPos val="l"/>
        <c:numFmt formatCode="General" sourceLinked="1"/>
        <c:majorTickMark val="none"/>
        <c:minorTickMark val="in"/>
        <c:tickLblPos val="nextTo"/>
        <c:spPr>
          <a:noFill/>
          <a:ln w="9525" cap="flat" cmpd="sng" algn="ctr">
            <a:no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BentonSans" panose="02000503000000020004" pitchFamily="2" charset="0"/>
                <a:ea typeface="+mn-ea"/>
                <a:cs typeface="+mn-cs"/>
              </a:defRPr>
            </a:pPr>
            <a:endParaRPr lang="en-US"/>
          </a:p>
        </c:txPr>
        <c:crossAx val="2136164848"/>
        <c:crosses val="autoZero"/>
        <c:auto val="1"/>
        <c:lblAlgn val="ctr"/>
        <c:lblOffset val="400"/>
        <c:noMultiLvlLbl val="0"/>
      </c:catAx>
      <c:valAx>
        <c:axId val="2136164848"/>
        <c:scaling>
          <c:orientation val="minMax"/>
          <c:max val="1"/>
        </c:scaling>
        <c:delete val="1"/>
        <c:axPos val="b"/>
        <c:numFmt formatCode="0%" sourceLinked="1"/>
        <c:majorTickMark val="out"/>
        <c:minorTickMark val="none"/>
        <c:tickLblPos val="nextTo"/>
        <c:crossAx val="2136167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Sheet1!$B$1</c:f>
              <c:strCache>
                <c:ptCount val="1"/>
                <c:pt idx="0">
                  <c:v>Age</c:v>
                </c:pt>
              </c:strCache>
            </c:strRef>
          </c:tx>
          <c:spPr>
            <a:solidFill>
              <a:schemeClr val="accent4"/>
            </a:solidFill>
            <a:ln>
              <a:noFill/>
            </a:ln>
            <a:effectLst/>
          </c:spPr>
          <c:invertIfNegative val="0"/>
          <c:dPt>
            <c:idx val="0"/>
            <c:invertIfNegative val="0"/>
            <c:bubble3D val="0"/>
            <c:spPr>
              <a:solidFill>
                <a:schemeClr val="accent4"/>
              </a:solidFill>
              <a:ln>
                <a:noFill/>
              </a:ln>
              <a:effectLst/>
            </c:spPr>
            <c:extLst>
              <c:ext xmlns:c16="http://schemas.microsoft.com/office/drawing/2014/chart" uri="{C3380CC4-5D6E-409C-BE32-E72D297353CC}">
                <c16:uniqueId val="{00000001-B431-FF44-80AF-C5F88B7B421B}"/>
              </c:ext>
            </c:extLst>
          </c:dPt>
          <c:dPt>
            <c:idx val="1"/>
            <c:invertIfNegative val="0"/>
            <c:bubble3D val="0"/>
            <c:spPr>
              <a:solidFill>
                <a:schemeClr val="accent4"/>
              </a:solidFill>
              <a:ln>
                <a:noFill/>
              </a:ln>
              <a:effectLst/>
            </c:spPr>
            <c:extLst>
              <c:ext xmlns:c16="http://schemas.microsoft.com/office/drawing/2014/chart" uri="{C3380CC4-5D6E-409C-BE32-E72D297353CC}">
                <c16:uniqueId val="{00000003-B431-FF44-80AF-C5F88B7B421B}"/>
              </c:ext>
            </c:extLst>
          </c:dPt>
          <c:dPt>
            <c:idx val="2"/>
            <c:invertIfNegative val="0"/>
            <c:bubble3D val="0"/>
            <c:spPr>
              <a:solidFill>
                <a:schemeClr val="accent4"/>
              </a:solidFill>
              <a:ln>
                <a:noFill/>
              </a:ln>
              <a:effectLst/>
            </c:spPr>
            <c:extLst>
              <c:ext xmlns:c16="http://schemas.microsoft.com/office/drawing/2014/chart" uri="{C3380CC4-5D6E-409C-BE32-E72D297353CC}">
                <c16:uniqueId val="{00000005-B431-FF44-80AF-C5F88B7B421B}"/>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7-B431-FF44-80AF-C5F88B7B421B}"/>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9-B431-FF44-80AF-C5F88B7B421B}"/>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B-B431-FF44-80AF-C5F88B7B421B}"/>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D-B431-FF44-80AF-C5F88B7B421B}"/>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F-B431-FF44-80AF-C5F88B7B421B}"/>
              </c:ext>
            </c:extLst>
          </c:dPt>
          <c:dPt>
            <c:idx val="8"/>
            <c:invertIfNegative val="0"/>
            <c:bubble3D val="0"/>
            <c:spPr>
              <a:solidFill>
                <a:schemeClr val="accent4"/>
              </a:solidFill>
              <a:ln>
                <a:noFill/>
              </a:ln>
              <a:effectLst/>
            </c:spPr>
            <c:extLst>
              <c:ext xmlns:c16="http://schemas.microsoft.com/office/drawing/2014/chart" uri="{C3380CC4-5D6E-409C-BE32-E72D297353CC}">
                <c16:uniqueId val="{00000011-B431-FF44-80AF-C5F88B7B421B}"/>
              </c:ext>
            </c:extLst>
          </c:dPt>
          <c:dPt>
            <c:idx val="9"/>
            <c:invertIfNegative val="0"/>
            <c:bubble3D val="0"/>
            <c:spPr>
              <a:solidFill>
                <a:schemeClr val="accent4"/>
              </a:solidFill>
              <a:ln>
                <a:noFill/>
              </a:ln>
              <a:effectLst/>
            </c:spPr>
            <c:extLst>
              <c:ext xmlns:c16="http://schemas.microsoft.com/office/drawing/2014/chart" uri="{C3380CC4-5D6E-409C-BE32-E72D297353CC}">
                <c16:uniqueId val="{00000013-B431-FF44-80AF-C5F88B7B421B}"/>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BentonSans" panose="02000503000000020004" pitchFamily="2" charset="0"/>
                    <a:ea typeface="+mn-ea"/>
                    <a:cs typeface="+mn-cs"/>
                  </a:defRPr>
                </a:pPr>
                <a:endParaRPr lang="en-US"/>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18-24</c:v>
                </c:pt>
                <c:pt idx="1">
                  <c:v>25-34</c:v>
                </c:pt>
                <c:pt idx="2">
                  <c:v>35-44</c:v>
                </c:pt>
                <c:pt idx="3">
                  <c:v>45-54</c:v>
                </c:pt>
                <c:pt idx="4">
                  <c:v>55-64</c:v>
                </c:pt>
                <c:pt idx="5">
                  <c:v>65+</c:v>
                </c:pt>
              </c:strCache>
            </c:strRef>
          </c:cat>
          <c:val>
            <c:numRef>
              <c:f>Sheet1!$B$2:$B$7</c:f>
              <c:numCache>
                <c:formatCode>0%</c:formatCode>
                <c:ptCount val="6"/>
                <c:pt idx="0">
                  <c:v>0.20549999999999999</c:v>
                </c:pt>
                <c:pt idx="1">
                  <c:v>0.21190000000000001</c:v>
                </c:pt>
                <c:pt idx="2">
                  <c:v>0.21609999999999999</c:v>
                </c:pt>
                <c:pt idx="3">
                  <c:v>0.23519999999999999</c:v>
                </c:pt>
                <c:pt idx="4">
                  <c:v>0.24579999999999999</c:v>
                </c:pt>
                <c:pt idx="5">
                  <c:v>0.28179999999999999</c:v>
                </c:pt>
              </c:numCache>
            </c:numRef>
          </c:val>
          <c:extLst>
            <c:ext xmlns:c16="http://schemas.microsoft.com/office/drawing/2014/chart" uri="{C3380CC4-5D6E-409C-BE32-E72D297353CC}">
              <c16:uniqueId val="{00000014-B431-FF44-80AF-C5F88B7B421B}"/>
            </c:ext>
          </c:extLst>
        </c:ser>
        <c:dLbls>
          <c:dLblPos val="inEnd"/>
          <c:showLegendKey val="0"/>
          <c:showVal val="1"/>
          <c:showCatName val="0"/>
          <c:showSerName val="0"/>
          <c:showPercent val="0"/>
          <c:showBubbleSize val="0"/>
        </c:dLbls>
        <c:gapWidth val="58"/>
        <c:axId val="2136167920"/>
        <c:axId val="2136164848"/>
      </c:barChart>
      <c:catAx>
        <c:axId val="213616792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BentonSans" panose="02000503000000020004" pitchFamily="2" charset="0"/>
                <a:ea typeface="+mn-ea"/>
                <a:cs typeface="+mn-cs"/>
              </a:defRPr>
            </a:pPr>
            <a:endParaRPr lang="en-US"/>
          </a:p>
        </c:txPr>
        <c:crossAx val="2136164848"/>
        <c:crosses val="autoZero"/>
        <c:auto val="1"/>
        <c:lblAlgn val="ctr"/>
        <c:lblOffset val="400"/>
        <c:noMultiLvlLbl val="0"/>
      </c:catAx>
      <c:valAx>
        <c:axId val="2136164848"/>
        <c:scaling>
          <c:orientation val="minMax"/>
          <c:max val="1"/>
        </c:scaling>
        <c:delete val="1"/>
        <c:axPos val="l"/>
        <c:numFmt formatCode="0%" sourceLinked="1"/>
        <c:majorTickMark val="out"/>
        <c:minorTickMark val="none"/>
        <c:tickLblPos val="nextTo"/>
        <c:crossAx val="2136167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0" i="0" u="none" strike="noStrike" kern="1200" spc="0" baseline="0">
              <a:solidFill>
                <a:schemeClr val="accent2"/>
              </a:solidFill>
              <a:latin typeface="BentonSans" panose="02000503000000020004" pitchFamily="2" charset="0"/>
              <a:ea typeface="+mn-ea"/>
              <a:cs typeface="+mn-cs"/>
            </a:defRPr>
          </a:pPr>
          <a:endParaRPr lang="en-US"/>
        </a:p>
      </c:txPr>
    </c:title>
    <c:autoTitleDeleted val="0"/>
    <c:plotArea>
      <c:layout/>
      <c:doughnutChart>
        <c:varyColors val="1"/>
        <c:ser>
          <c:idx val="0"/>
          <c:order val="0"/>
          <c:tx>
            <c:strRef>
              <c:f>Sheet1!$B$1</c:f>
              <c:strCache>
                <c:ptCount val="1"/>
                <c:pt idx="0">
                  <c:v>Gender</c:v>
                </c:pt>
              </c:strCache>
            </c:strRef>
          </c:tx>
          <c:spPr>
            <a:solidFill>
              <a:schemeClr val="accent4"/>
            </a:solidFill>
          </c:spPr>
          <c:dPt>
            <c:idx val="0"/>
            <c:bubble3D val="0"/>
            <c:spPr>
              <a:solidFill>
                <a:schemeClr val="accent4"/>
              </a:solidFill>
              <a:ln w="19050">
                <a:solidFill>
                  <a:schemeClr val="lt1"/>
                </a:solidFill>
              </a:ln>
              <a:effectLst/>
            </c:spPr>
            <c:extLst>
              <c:ext xmlns:c16="http://schemas.microsoft.com/office/drawing/2014/chart" uri="{C3380CC4-5D6E-409C-BE32-E72D297353CC}">
                <c16:uniqueId val="{00000001-9D8B-004D-BACC-C99129872BAF}"/>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2F07-0E47-BF0B-09DBF212450D}"/>
              </c:ext>
            </c:extLst>
          </c:dPt>
          <c:cat>
            <c:strRef>
              <c:f>Sheet1!$A$2:$A$3</c:f>
              <c:strCache>
                <c:ptCount val="2"/>
                <c:pt idx="0">
                  <c:v>Male</c:v>
                </c:pt>
                <c:pt idx="1">
                  <c:v>Female</c:v>
                </c:pt>
              </c:strCache>
            </c:strRef>
          </c:cat>
          <c:val>
            <c:numRef>
              <c:f>Sheet1!$B$2:$B$3</c:f>
              <c:numCache>
                <c:formatCode>0%</c:formatCode>
                <c:ptCount val="2"/>
                <c:pt idx="0">
                  <c:v>0.53</c:v>
                </c:pt>
                <c:pt idx="1">
                  <c:v>0.47</c:v>
                </c:pt>
              </c:numCache>
            </c:numRef>
          </c:val>
          <c:extLst>
            <c:ext xmlns:c16="http://schemas.microsoft.com/office/drawing/2014/chart" uri="{C3380CC4-5D6E-409C-BE32-E72D297353CC}">
              <c16:uniqueId val="{00000000-9D8B-004D-BACC-C99129872BAF}"/>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75301309467048"/>
          <c:y val="8.0707612389208929E-4"/>
          <c:w val="0.77964565324801616"/>
          <c:h val="0.68789213323201759"/>
        </c:manualLayout>
      </c:layout>
      <c:barChart>
        <c:barDir val="col"/>
        <c:grouping val="clustered"/>
        <c:varyColors val="0"/>
        <c:ser>
          <c:idx val="0"/>
          <c:order val="0"/>
          <c:tx>
            <c:strRef>
              <c:f>Sheet1!$A$2</c:f>
              <c:strCache>
                <c:ptCount val="1"/>
                <c:pt idx="0">
                  <c:v>Specific item shop</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386E-944D-9963-37290EF4059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386E-944D-9963-37290EF40593}"/>
              </c:ext>
            </c:extLst>
          </c:dPt>
          <c:dLbls>
            <c:spPr>
              <a:noFill/>
              <a:ln>
                <a:noFill/>
              </a:ln>
              <a:effectLst/>
            </c:spPr>
            <c:txPr>
              <a:bodyPr/>
              <a:lstStyle/>
              <a:p>
                <a:pPr>
                  <a:defRPr sz="12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Sheet1!$B$1:$D$1</c:f>
              <c:strCache>
                <c:ptCount val="3"/>
                <c:pt idx="0">
                  <c:v>Grocery</c:v>
                </c:pt>
                <c:pt idx="1">
                  <c:v>High street</c:v>
                </c:pt>
                <c:pt idx="2">
                  <c:v>Online</c:v>
                </c:pt>
              </c:strCache>
            </c:strRef>
          </c:cat>
          <c:val>
            <c:numRef>
              <c:f>Sheet1!$B$2:$D$2</c:f>
              <c:numCache>
                <c:formatCode>0%</c:formatCode>
                <c:ptCount val="3"/>
                <c:pt idx="0">
                  <c:v>0.22</c:v>
                </c:pt>
                <c:pt idx="1">
                  <c:v>0.28000000000000003</c:v>
                </c:pt>
                <c:pt idx="2">
                  <c:v>0.45</c:v>
                </c:pt>
              </c:numCache>
            </c:numRef>
          </c:val>
          <c:extLst>
            <c:ext xmlns:c16="http://schemas.microsoft.com/office/drawing/2014/chart" uri="{C3380CC4-5D6E-409C-BE32-E72D297353CC}">
              <c16:uniqueId val="{00000004-386E-944D-9963-37290EF40593}"/>
            </c:ext>
          </c:extLst>
        </c:ser>
        <c:dLbls>
          <c:dLblPos val="outEnd"/>
          <c:showLegendKey val="0"/>
          <c:showVal val="1"/>
          <c:showCatName val="0"/>
          <c:showSerName val="0"/>
          <c:showPercent val="0"/>
          <c:showBubbleSize val="0"/>
        </c:dLbls>
        <c:gapWidth val="0"/>
        <c:axId val="169914880"/>
        <c:axId val="169680192"/>
      </c:barChart>
      <c:catAx>
        <c:axId val="169914880"/>
        <c:scaling>
          <c:orientation val="minMax"/>
        </c:scaling>
        <c:delete val="0"/>
        <c:axPos val="b"/>
        <c:numFmt formatCode="General" sourceLinked="1"/>
        <c:majorTickMark val="out"/>
        <c:minorTickMark val="none"/>
        <c:tickLblPos val="nextTo"/>
        <c:crossAx val="169680192"/>
        <c:crosses val="autoZero"/>
        <c:auto val="1"/>
        <c:lblAlgn val="ctr"/>
        <c:lblOffset val="100"/>
        <c:noMultiLvlLbl val="0"/>
      </c:catAx>
      <c:valAx>
        <c:axId val="169680192"/>
        <c:scaling>
          <c:orientation val="minMax"/>
          <c:max val="0.9"/>
          <c:min val="0"/>
        </c:scaling>
        <c:delete val="1"/>
        <c:axPos val="l"/>
        <c:numFmt formatCode="0%" sourceLinked="1"/>
        <c:majorTickMark val="out"/>
        <c:minorTickMark val="none"/>
        <c:tickLblPos val="nextTo"/>
        <c:crossAx val="1699148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accent2"/>
              </a:solidFill>
              <a:latin typeface="BentonSans" panose="02000503000000020004" pitchFamily="2" charset="0"/>
              <a:ea typeface="+mn-ea"/>
              <a:cs typeface="+mn-cs"/>
            </a:defRPr>
          </a:pPr>
          <a:endParaRPr lang="en-US"/>
        </a:p>
      </c:txPr>
    </c:title>
    <c:autoTitleDeleted val="0"/>
    <c:plotArea>
      <c:layout>
        <c:manualLayout>
          <c:layoutTarget val="inner"/>
          <c:xMode val="edge"/>
          <c:yMode val="edge"/>
          <c:x val="0.49134864337759587"/>
          <c:y val="0.20540708890004644"/>
          <c:w val="0.4321824435624429"/>
          <c:h val="0.78587651994578811"/>
        </c:manualLayout>
      </c:layout>
      <c:barChart>
        <c:barDir val="bar"/>
        <c:grouping val="clustered"/>
        <c:varyColors val="0"/>
        <c:ser>
          <c:idx val="0"/>
          <c:order val="0"/>
          <c:tx>
            <c:strRef>
              <c:f>Sheet1!$B$1</c:f>
              <c:strCache>
                <c:ptCount val="1"/>
                <c:pt idx="0">
                  <c:v>Adults in Household</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BentonSans" panose="02000503000000020004"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c:v>
                </c:pt>
                <c:pt idx="1">
                  <c:v>2</c:v>
                </c:pt>
                <c:pt idx="2">
                  <c:v>3</c:v>
                </c:pt>
                <c:pt idx="3">
                  <c:v>4 or more</c:v>
                </c:pt>
              </c:strCache>
            </c:strRef>
          </c:cat>
          <c:val>
            <c:numRef>
              <c:f>Sheet1!$B$2:$B$5</c:f>
              <c:numCache>
                <c:formatCode>0%</c:formatCode>
                <c:ptCount val="4"/>
                <c:pt idx="0">
                  <c:v>0.17</c:v>
                </c:pt>
                <c:pt idx="1">
                  <c:v>0.55000000000000004</c:v>
                </c:pt>
                <c:pt idx="2">
                  <c:v>0.09</c:v>
                </c:pt>
                <c:pt idx="3">
                  <c:v>0.19</c:v>
                </c:pt>
              </c:numCache>
            </c:numRef>
          </c:val>
          <c:extLst>
            <c:ext xmlns:c16="http://schemas.microsoft.com/office/drawing/2014/chart" uri="{C3380CC4-5D6E-409C-BE32-E72D297353CC}">
              <c16:uniqueId val="{00000000-A031-A44E-A0A3-1BCF8432F92C}"/>
            </c:ext>
          </c:extLst>
        </c:ser>
        <c:dLbls>
          <c:dLblPos val="outEnd"/>
          <c:showLegendKey val="0"/>
          <c:showVal val="1"/>
          <c:showCatName val="0"/>
          <c:showSerName val="0"/>
          <c:showPercent val="0"/>
          <c:showBubbleSize val="0"/>
        </c:dLbls>
        <c:gapWidth val="80"/>
        <c:axId val="1098452751"/>
        <c:axId val="1125944031"/>
      </c:barChart>
      <c:catAx>
        <c:axId val="1098452751"/>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BentonSans" panose="02000503000000020004" pitchFamily="2" charset="0"/>
                <a:ea typeface="+mn-ea"/>
                <a:cs typeface="+mn-cs"/>
              </a:defRPr>
            </a:pPr>
            <a:endParaRPr lang="en-US"/>
          </a:p>
        </c:txPr>
        <c:crossAx val="1125944031"/>
        <c:crosses val="autoZero"/>
        <c:auto val="1"/>
        <c:lblAlgn val="ctr"/>
        <c:lblOffset val="100"/>
        <c:noMultiLvlLbl val="0"/>
      </c:catAx>
      <c:valAx>
        <c:axId val="1125944031"/>
        <c:scaling>
          <c:orientation val="minMax"/>
          <c:max val="1"/>
        </c:scaling>
        <c:delete val="1"/>
        <c:axPos val="t"/>
        <c:numFmt formatCode="0%" sourceLinked="1"/>
        <c:majorTickMark val="out"/>
        <c:minorTickMark val="none"/>
        <c:tickLblPos val="nextTo"/>
        <c:crossAx val="10984527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accent2"/>
              </a:solidFill>
              <a:latin typeface="BentonSans" panose="02000503000000020004" pitchFamily="2" charset="0"/>
              <a:ea typeface="+mn-ea"/>
              <a:cs typeface="+mn-cs"/>
            </a:defRPr>
          </a:pPr>
          <a:endParaRPr lang="en-US"/>
        </a:p>
      </c:txPr>
    </c:title>
    <c:autoTitleDeleted val="0"/>
    <c:plotArea>
      <c:layout>
        <c:manualLayout>
          <c:layoutTarget val="inner"/>
          <c:xMode val="edge"/>
          <c:yMode val="edge"/>
          <c:x val="0.49134864337759587"/>
          <c:y val="0.20540708890004644"/>
          <c:w val="0.4321824435624429"/>
          <c:h val="0.78587651994578811"/>
        </c:manualLayout>
      </c:layout>
      <c:barChart>
        <c:barDir val="bar"/>
        <c:grouping val="clustered"/>
        <c:varyColors val="0"/>
        <c:ser>
          <c:idx val="0"/>
          <c:order val="0"/>
          <c:tx>
            <c:strRef>
              <c:f>Sheet1!$B$1</c:f>
              <c:strCache>
                <c:ptCount val="1"/>
                <c:pt idx="0">
                  <c:v>Children in Household</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BentonSans" panose="02000503000000020004"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None</c:v>
                </c:pt>
                <c:pt idx="1">
                  <c:v>1</c:v>
                </c:pt>
                <c:pt idx="2">
                  <c:v>2</c:v>
                </c:pt>
                <c:pt idx="3">
                  <c:v>3</c:v>
                </c:pt>
                <c:pt idx="4">
                  <c:v>4 or more</c:v>
                </c:pt>
              </c:strCache>
            </c:strRef>
          </c:cat>
          <c:val>
            <c:numRef>
              <c:f>Sheet1!$B$2:$B$6</c:f>
              <c:numCache>
                <c:formatCode>0%</c:formatCode>
                <c:ptCount val="5"/>
                <c:pt idx="0">
                  <c:v>0.23</c:v>
                </c:pt>
                <c:pt idx="1">
                  <c:v>0.3</c:v>
                </c:pt>
                <c:pt idx="2">
                  <c:v>0.33</c:v>
                </c:pt>
                <c:pt idx="3">
                  <c:v>0.1</c:v>
                </c:pt>
                <c:pt idx="4">
                  <c:v>0.03</c:v>
                </c:pt>
              </c:numCache>
            </c:numRef>
          </c:val>
          <c:extLst>
            <c:ext xmlns:c16="http://schemas.microsoft.com/office/drawing/2014/chart" uri="{C3380CC4-5D6E-409C-BE32-E72D297353CC}">
              <c16:uniqueId val="{00000000-5D16-C047-8A5D-E22721B1419F}"/>
            </c:ext>
          </c:extLst>
        </c:ser>
        <c:dLbls>
          <c:dLblPos val="outEnd"/>
          <c:showLegendKey val="0"/>
          <c:showVal val="1"/>
          <c:showCatName val="0"/>
          <c:showSerName val="0"/>
          <c:showPercent val="0"/>
          <c:showBubbleSize val="0"/>
        </c:dLbls>
        <c:gapWidth val="80"/>
        <c:axId val="1098452751"/>
        <c:axId val="1125944031"/>
      </c:barChart>
      <c:catAx>
        <c:axId val="1098452751"/>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BentonSans" panose="02000503000000020004" pitchFamily="2" charset="0"/>
                <a:ea typeface="+mn-ea"/>
                <a:cs typeface="+mn-cs"/>
              </a:defRPr>
            </a:pPr>
            <a:endParaRPr lang="en-US"/>
          </a:p>
        </c:txPr>
        <c:crossAx val="1125944031"/>
        <c:crosses val="autoZero"/>
        <c:auto val="1"/>
        <c:lblAlgn val="ctr"/>
        <c:lblOffset val="100"/>
        <c:noMultiLvlLbl val="0"/>
      </c:catAx>
      <c:valAx>
        <c:axId val="1125944031"/>
        <c:scaling>
          <c:orientation val="minMax"/>
          <c:max val="1"/>
        </c:scaling>
        <c:delete val="1"/>
        <c:axPos val="t"/>
        <c:numFmt formatCode="0%" sourceLinked="1"/>
        <c:majorTickMark val="out"/>
        <c:minorTickMark val="none"/>
        <c:tickLblPos val="nextTo"/>
        <c:crossAx val="10984527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accent2"/>
              </a:solidFill>
              <a:latin typeface="BentonSans" panose="02000503000000020004" pitchFamily="2" charset="0"/>
              <a:ea typeface="+mn-ea"/>
              <a:cs typeface="+mn-cs"/>
            </a:defRPr>
          </a:pPr>
          <a:endParaRPr lang="en-US"/>
        </a:p>
      </c:txPr>
    </c:title>
    <c:autoTitleDeleted val="0"/>
    <c:plotArea>
      <c:layout>
        <c:manualLayout>
          <c:layoutTarget val="inner"/>
          <c:xMode val="edge"/>
          <c:yMode val="edge"/>
          <c:x val="0.49134864337759587"/>
          <c:y val="0.20540708890004644"/>
          <c:w val="0.4321824435624429"/>
          <c:h val="0.78587651994578811"/>
        </c:manualLayout>
      </c:layout>
      <c:barChart>
        <c:barDir val="bar"/>
        <c:grouping val="clustered"/>
        <c:varyColors val="0"/>
        <c:ser>
          <c:idx val="0"/>
          <c:order val="0"/>
          <c:tx>
            <c:strRef>
              <c:f>Sheet1!$B$1</c:f>
              <c:strCache>
                <c:ptCount val="1"/>
                <c:pt idx="0">
                  <c:v>Employment</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BentonSans" panose="02000503000000020004"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Employed Full-Time</c:v>
                </c:pt>
                <c:pt idx="1">
                  <c:v>Employed Part-Time</c:v>
                </c:pt>
                <c:pt idx="2">
                  <c:v>Self-Employed</c:v>
                </c:pt>
                <c:pt idx="3">
                  <c:v>Homemaker</c:v>
                </c:pt>
                <c:pt idx="4">
                  <c:v>Student</c:v>
                </c:pt>
                <c:pt idx="5">
                  <c:v>Unemployed</c:v>
                </c:pt>
                <c:pt idx="6">
                  <c:v>Retired</c:v>
                </c:pt>
              </c:strCache>
            </c:strRef>
          </c:cat>
          <c:val>
            <c:numRef>
              <c:f>Sheet1!$B$2:$B$8</c:f>
              <c:numCache>
                <c:formatCode>0%</c:formatCode>
                <c:ptCount val="7"/>
                <c:pt idx="0">
                  <c:v>0.71</c:v>
                </c:pt>
                <c:pt idx="1">
                  <c:v>7.0000000000000007E-2</c:v>
                </c:pt>
                <c:pt idx="2">
                  <c:v>0.14000000000000001</c:v>
                </c:pt>
                <c:pt idx="3">
                  <c:v>0.01</c:v>
                </c:pt>
                <c:pt idx="4">
                  <c:v>0.01</c:v>
                </c:pt>
                <c:pt idx="5">
                  <c:v>0.01</c:v>
                </c:pt>
                <c:pt idx="6">
                  <c:v>0.05</c:v>
                </c:pt>
              </c:numCache>
            </c:numRef>
          </c:val>
          <c:extLst>
            <c:ext xmlns:c16="http://schemas.microsoft.com/office/drawing/2014/chart" uri="{C3380CC4-5D6E-409C-BE32-E72D297353CC}">
              <c16:uniqueId val="{00000000-D708-D142-A0DC-3773E2676E66}"/>
            </c:ext>
          </c:extLst>
        </c:ser>
        <c:dLbls>
          <c:dLblPos val="outEnd"/>
          <c:showLegendKey val="0"/>
          <c:showVal val="1"/>
          <c:showCatName val="0"/>
          <c:showSerName val="0"/>
          <c:showPercent val="0"/>
          <c:showBubbleSize val="0"/>
        </c:dLbls>
        <c:gapWidth val="80"/>
        <c:axId val="1098452751"/>
        <c:axId val="1125944031"/>
      </c:barChart>
      <c:catAx>
        <c:axId val="1098452751"/>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BentonSans" panose="02000503000000020004" pitchFamily="2" charset="0"/>
                <a:ea typeface="+mn-ea"/>
                <a:cs typeface="+mn-cs"/>
              </a:defRPr>
            </a:pPr>
            <a:endParaRPr lang="en-US"/>
          </a:p>
        </c:txPr>
        <c:crossAx val="1125944031"/>
        <c:crosses val="autoZero"/>
        <c:auto val="1"/>
        <c:lblAlgn val="ctr"/>
        <c:lblOffset val="100"/>
        <c:noMultiLvlLbl val="0"/>
      </c:catAx>
      <c:valAx>
        <c:axId val="1125944031"/>
        <c:scaling>
          <c:orientation val="minMax"/>
          <c:max val="1"/>
        </c:scaling>
        <c:delete val="1"/>
        <c:axPos val="t"/>
        <c:numFmt formatCode="0%" sourceLinked="1"/>
        <c:majorTickMark val="out"/>
        <c:minorTickMark val="none"/>
        <c:tickLblPos val="nextTo"/>
        <c:crossAx val="10984527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accent2"/>
              </a:solidFill>
              <a:latin typeface="BentonSans" panose="02000503000000020004" pitchFamily="2" charset="0"/>
              <a:ea typeface="+mn-ea"/>
              <a:cs typeface="+mn-cs"/>
            </a:defRPr>
          </a:pPr>
          <a:endParaRPr lang="en-US"/>
        </a:p>
      </c:txPr>
    </c:title>
    <c:autoTitleDeleted val="0"/>
    <c:plotArea>
      <c:layout>
        <c:manualLayout>
          <c:layoutTarget val="inner"/>
          <c:xMode val="edge"/>
          <c:yMode val="edge"/>
          <c:x val="0.49134864337759587"/>
          <c:y val="0.20540708890004644"/>
          <c:w val="0.4321824435624429"/>
          <c:h val="0.78587651994578811"/>
        </c:manualLayout>
      </c:layout>
      <c:barChart>
        <c:barDir val="bar"/>
        <c:grouping val="clustered"/>
        <c:varyColors val="0"/>
        <c:ser>
          <c:idx val="0"/>
          <c:order val="0"/>
          <c:tx>
            <c:strRef>
              <c:f>Sheet1!$B$1</c:f>
              <c:strCache>
                <c:ptCount val="1"/>
                <c:pt idx="0">
                  <c:v>Income</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BentonSans" panose="02000503000000020004"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R$ 650.000 - R$ 899.999</c:v>
                </c:pt>
                <c:pt idx="1">
                  <c:v>R$ 900.000 - R$ 999.999</c:v>
                </c:pt>
                <c:pt idx="2">
                  <c:v>R$ 1.000.000 or more</c:v>
                </c:pt>
              </c:strCache>
            </c:strRef>
          </c:cat>
          <c:val>
            <c:numRef>
              <c:f>Sheet1!$B$2:$B$4</c:f>
              <c:numCache>
                <c:formatCode>0%</c:formatCode>
                <c:ptCount val="3"/>
                <c:pt idx="0">
                  <c:v>0.52</c:v>
                </c:pt>
                <c:pt idx="1">
                  <c:v>0.25</c:v>
                </c:pt>
                <c:pt idx="2">
                  <c:v>0.23</c:v>
                </c:pt>
              </c:numCache>
            </c:numRef>
          </c:val>
          <c:extLst>
            <c:ext xmlns:c16="http://schemas.microsoft.com/office/drawing/2014/chart" uri="{C3380CC4-5D6E-409C-BE32-E72D297353CC}">
              <c16:uniqueId val="{00000000-E467-A842-B961-5CD5C24A3441}"/>
            </c:ext>
          </c:extLst>
        </c:ser>
        <c:dLbls>
          <c:dLblPos val="outEnd"/>
          <c:showLegendKey val="0"/>
          <c:showVal val="1"/>
          <c:showCatName val="0"/>
          <c:showSerName val="0"/>
          <c:showPercent val="0"/>
          <c:showBubbleSize val="0"/>
        </c:dLbls>
        <c:gapWidth val="80"/>
        <c:axId val="1098452751"/>
        <c:axId val="1125944031"/>
      </c:barChart>
      <c:catAx>
        <c:axId val="1098452751"/>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BentonSans" panose="02000503000000020004" pitchFamily="2" charset="0"/>
                <a:ea typeface="+mn-ea"/>
                <a:cs typeface="+mn-cs"/>
              </a:defRPr>
            </a:pPr>
            <a:endParaRPr lang="en-US"/>
          </a:p>
        </c:txPr>
        <c:crossAx val="1125944031"/>
        <c:crosses val="autoZero"/>
        <c:auto val="1"/>
        <c:lblAlgn val="ctr"/>
        <c:lblOffset val="100"/>
        <c:noMultiLvlLbl val="0"/>
      </c:catAx>
      <c:valAx>
        <c:axId val="1125944031"/>
        <c:scaling>
          <c:orientation val="minMax"/>
          <c:max val="1"/>
        </c:scaling>
        <c:delete val="1"/>
        <c:axPos val="t"/>
        <c:numFmt formatCode="0%" sourceLinked="1"/>
        <c:majorTickMark val="out"/>
        <c:minorTickMark val="none"/>
        <c:tickLblPos val="nextTo"/>
        <c:crossAx val="10984527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accent2"/>
              </a:solidFill>
              <a:latin typeface="BentonSans" panose="02000503000000020004" pitchFamily="2" charset="0"/>
              <a:ea typeface="+mn-ea"/>
              <a:cs typeface="+mn-cs"/>
            </a:defRPr>
          </a:pPr>
          <a:endParaRPr lang="en-US"/>
        </a:p>
      </c:txPr>
    </c:title>
    <c:autoTitleDeleted val="0"/>
    <c:plotArea>
      <c:layout>
        <c:manualLayout>
          <c:layoutTarget val="inner"/>
          <c:xMode val="edge"/>
          <c:yMode val="edge"/>
          <c:x val="0.49134864337759587"/>
          <c:y val="0.20540708890004644"/>
          <c:w val="0.4321824435624429"/>
          <c:h val="0.78587651994578811"/>
        </c:manualLayout>
      </c:layout>
      <c:barChart>
        <c:barDir val="bar"/>
        <c:grouping val="clustered"/>
        <c:varyColors val="0"/>
        <c:ser>
          <c:idx val="0"/>
          <c:order val="0"/>
          <c:tx>
            <c:strRef>
              <c:f>Sheet1!$B$1</c:f>
              <c:strCache>
                <c:ptCount val="1"/>
                <c:pt idx="0">
                  <c:v>Education</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BentonSans" panose="02000503000000020004"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School graduate</c:v>
                </c:pt>
                <c:pt idx="1">
                  <c:v>College graduate </c:v>
                </c:pt>
                <c:pt idx="2">
                  <c:v>University graduate</c:v>
                </c:pt>
                <c:pt idx="3">
                  <c:v>Post-graduate graduate</c:v>
                </c:pt>
              </c:strCache>
            </c:strRef>
          </c:cat>
          <c:val>
            <c:numRef>
              <c:f>Sheet1!$B$2:$B$5</c:f>
              <c:numCache>
                <c:formatCode>0%</c:formatCode>
                <c:ptCount val="4"/>
                <c:pt idx="0">
                  <c:v>0.04</c:v>
                </c:pt>
                <c:pt idx="1">
                  <c:v>0.06</c:v>
                </c:pt>
                <c:pt idx="2">
                  <c:v>0.3</c:v>
                </c:pt>
                <c:pt idx="3">
                  <c:v>0.6</c:v>
                </c:pt>
              </c:numCache>
            </c:numRef>
          </c:val>
          <c:extLst>
            <c:ext xmlns:c16="http://schemas.microsoft.com/office/drawing/2014/chart" uri="{C3380CC4-5D6E-409C-BE32-E72D297353CC}">
              <c16:uniqueId val="{00000000-B06F-CA42-AEB4-EDD4E937E51D}"/>
            </c:ext>
          </c:extLst>
        </c:ser>
        <c:dLbls>
          <c:dLblPos val="outEnd"/>
          <c:showLegendKey val="0"/>
          <c:showVal val="1"/>
          <c:showCatName val="0"/>
          <c:showSerName val="0"/>
          <c:showPercent val="0"/>
          <c:showBubbleSize val="0"/>
        </c:dLbls>
        <c:gapWidth val="80"/>
        <c:axId val="1098452751"/>
        <c:axId val="1125944031"/>
      </c:barChart>
      <c:catAx>
        <c:axId val="1098452751"/>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BentonSans" panose="02000503000000020004" pitchFamily="2" charset="0"/>
                <a:ea typeface="+mn-ea"/>
                <a:cs typeface="+mn-cs"/>
              </a:defRPr>
            </a:pPr>
            <a:endParaRPr lang="en-US"/>
          </a:p>
        </c:txPr>
        <c:crossAx val="1125944031"/>
        <c:crosses val="autoZero"/>
        <c:auto val="1"/>
        <c:lblAlgn val="ctr"/>
        <c:lblOffset val="100"/>
        <c:noMultiLvlLbl val="0"/>
      </c:catAx>
      <c:valAx>
        <c:axId val="1125944031"/>
        <c:scaling>
          <c:orientation val="minMax"/>
        </c:scaling>
        <c:delete val="1"/>
        <c:axPos val="t"/>
        <c:numFmt formatCode="0%" sourceLinked="1"/>
        <c:majorTickMark val="out"/>
        <c:minorTickMark val="none"/>
        <c:tickLblPos val="nextTo"/>
        <c:crossAx val="10984527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accent2"/>
              </a:solidFill>
              <a:latin typeface="+mn-lt"/>
              <a:ea typeface="+mn-ea"/>
              <a:cs typeface="+mn-cs"/>
            </a:defRPr>
          </a:pPr>
          <a:endParaRPr lang="en-US"/>
        </a:p>
      </c:txPr>
    </c:title>
    <c:autoTitleDeleted val="0"/>
    <c:plotArea>
      <c:layout>
        <c:manualLayout>
          <c:layoutTarget val="inner"/>
          <c:xMode val="edge"/>
          <c:yMode val="edge"/>
          <c:x val="0.26092314741636191"/>
          <c:y val="0.20540708890004644"/>
          <c:w val="0.6626079014456564"/>
          <c:h val="0.78587651994578811"/>
        </c:manualLayout>
      </c:layout>
      <c:barChart>
        <c:barDir val="bar"/>
        <c:grouping val="clustered"/>
        <c:varyColors val="0"/>
        <c:ser>
          <c:idx val="0"/>
          <c:order val="0"/>
          <c:tx>
            <c:strRef>
              <c:f>Sheet1!$B$1</c:f>
              <c:strCache>
                <c:ptCount val="1"/>
                <c:pt idx="0">
                  <c:v>Location</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BentonSans" panose="02000503000000020004"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Southeast</c:v>
                </c:pt>
                <c:pt idx="1">
                  <c:v>Northeast</c:v>
                </c:pt>
                <c:pt idx="2">
                  <c:v>South</c:v>
                </c:pt>
                <c:pt idx="3">
                  <c:v>Center-West</c:v>
                </c:pt>
                <c:pt idx="4">
                  <c:v>North</c:v>
                </c:pt>
              </c:strCache>
            </c:strRef>
          </c:cat>
          <c:val>
            <c:numRef>
              <c:f>Sheet1!$B$2:$B$6</c:f>
              <c:numCache>
                <c:formatCode>0%</c:formatCode>
                <c:ptCount val="5"/>
                <c:pt idx="0">
                  <c:v>0.56000000000000005</c:v>
                </c:pt>
                <c:pt idx="1">
                  <c:v>0.19</c:v>
                </c:pt>
                <c:pt idx="2">
                  <c:v>0.12</c:v>
                </c:pt>
                <c:pt idx="3">
                  <c:v>7.0000000000000007E-2</c:v>
                </c:pt>
                <c:pt idx="4">
                  <c:v>0.06</c:v>
                </c:pt>
              </c:numCache>
            </c:numRef>
          </c:val>
          <c:extLst>
            <c:ext xmlns:c16="http://schemas.microsoft.com/office/drawing/2014/chart" uri="{C3380CC4-5D6E-409C-BE32-E72D297353CC}">
              <c16:uniqueId val="{00000000-19BE-9142-8EDB-795467F393CB}"/>
            </c:ext>
          </c:extLst>
        </c:ser>
        <c:dLbls>
          <c:dLblPos val="outEnd"/>
          <c:showLegendKey val="0"/>
          <c:showVal val="1"/>
          <c:showCatName val="0"/>
          <c:showSerName val="0"/>
          <c:showPercent val="0"/>
          <c:showBubbleSize val="0"/>
        </c:dLbls>
        <c:gapWidth val="80"/>
        <c:axId val="1098452751"/>
        <c:axId val="1125944031"/>
      </c:barChart>
      <c:catAx>
        <c:axId val="1098452751"/>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BentonSans" panose="02000503000000020004" pitchFamily="2" charset="0"/>
                <a:ea typeface="+mn-ea"/>
                <a:cs typeface="+mn-cs"/>
              </a:defRPr>
            </a:pPr>
            <a:endParaRPr lang="en-US"/>
          </a:p>
        </c:txPr>
        <c:crossAx val="1125944031"/>
        <c:crosses val="autoZero"/>
        <c:auto val="1"/>
        <c:lblAlgn val="ctr"/>
        <c:lblOffset val="100"/>
        <c:noMultiLvlLbl val="0"/>
      </c:catAx>
      <c:valAx>
        <c:axId val="1125944031"/>
        <c:scaling>
          <c:orientation val="minMax"/>
          <c:max val="1"/>
        </c:scaling>
        <c:delete val="1"/>
        <c:axPos val="t"/>
        <c:numFmt formatCode="0%" sourceLinked="1"/>
        <c:majorTickMark val="out"/>
        <c:minorTickMark val="none"/>
        <c:tickLblPos val="nextTo"/>
        <c:crossAx val="10984527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withinLinear" id="17">
  <a:schemeClr val="accent4"/>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withinLinear" id="17">
  <a:schemeClr val="accent4"/>
</cs:colorStyle>
</file>

<file path=ppt/charts/colors72.xml><?xml version="1.0" encoding="utf-8"?>
<cs:colorStyle xmlns:cs="http://schemas.microsoft.com/office/drawing/2012/chartStyle" xmlns:a="http://schemas.openxmlformats.org/drawingml/2006/main" meth="withinLinear" id="17">
  <a:schemeClr val="accent4"/>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withinLinear" id="17">
  <a:schemeClr val="accent4"/>
</cs:colorStyle>
</file>

<file path=ppt/charts/colors75.xml><?xml version="1.0" encoding="utf-8"?>
<cs:colorStyle xmlns:cs="http://schemas.microsoft.com/office/drawing/2012/chartStyle" xmlns:a="http://schemas.openxmlformats.org/drawingml/2006/main" meth="withinLinear" id="17">
  <a:schemeClr val="accent4"/>
</cs:colorStyle>
</file>

<file path=ppt/charts/colors76.xml><?xml version="1.0" encoding="utf-8"?>
<cs:colorStyle xmlns:cs="http://schemas.microsoft.com/office/drawing/2012/chartStyle" xmlns:a="http://schemas.openxmlformats.org/drawingml/2006/main" meth="withinLinear" id="17">
  <a:schemeClr val="accent4"/>
</cs:colorStyle>
</file>

<file path=ppt/charts/colors77.xml><?xml version="1.0" encoding="utf-8"?>
<cs:colorStyle xmlns:cs="http://schemas.microsoft.com/office/drawing/2012/chartStyle" xmlns:a="http://schemas.openxmlformats.org/drawingml/2006/main" meth="withinLinear" id="17">
  <a:schemeClr val="accent4"/>
</cs:colorStyle>
</file>

<file path=ppt/charts/colors78.xml><?xml version="1.0" encoding="utf-8"?>
<cs:colorStyle xmlns:cs="http://schemas.microsoft.com/office/drawing/2012/chartStyle" xmlns:a="http://schemas.openxmlformats.org/drawingml/2006/main" meth="withinLinear" id="17">
  <a:schemeClr val="accent4"/>
</cs:colorStyle>
</file>

<file path=ppt/charts/colors79.xml><?xml version="1.0" encoding="utf-8"?>
<cs:colorStyle xmlns:cs="http://schemas.microsoft.com/office/drawing/2012/chartStyle" xmlns:a="http://schemas.openxmlformats.org/drawingml/2006/main" meth="withinLinear" id="17">
  <a:schemeClr val="accent4"/>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0.55275</cdr:x>
      <cdr:y>0.44339</cdr:y>
    </cdr:from>
    <cdr:to>
      <cdr:x>0.75608</cdr:x>
      <cdr:y>0.66396</cdr:y>
    </cdr:to>
    <cdr:sp macro="" textlink="">
      <cdr:nvSpPr>
        <cdr:cNvPr id="2" name="Rounded Rectangular Callout 1">
          <a:extLst xmlns:a="http://schemas.openxmlformats.org/drawingml/2006/main">
            <a:ext uri="{FF2B5EF4-FFF2-40B4-BE49-F238E27FC236}">
              <a16:creationId xmlns:a16="http://schemas.microsoft.com/office/drawing/2014/main" id="{9CBCD96B-00DB-1A49-B0C3-55504110B24C}"/>
            </a:ext>
          </a:extLst>
        </cdr:cNvPr>
        <cdr:cNvSpPr/>
      </cdr:nvSpPr>
      <cdr:spPr>
        <a:xfrm xmlns:a="http://schemas.openxmlformats.org/drawingml/2006/main">
          <a:off x="3165605" y="1625430"/>
          <a:ext cx="1164478" cy="808600"/>
        </a:xfrm>
        <a:prstGeom xmlns:a="http://schemas.openxmlformats.org/drawingml/2006/main" prst="wedgeRoundRectCallout">
          <a:avLst>
            <a:gd name="adj1" fmla="val -37536"/>
            <a:gd name="adj2" fmla="val 68089"/>
            <a:gd name="adj3" fmla="val 16667"/>
          </a:avLst>
        </a:prstGeom>
        <a:solidFill xmlns:a="http://schemas.openxmlformats.org/drawingml/2006/main">
          <a:schemeClr val="accent1"/>
        </a:solidFill>
        <a:ln xmlns:a="http://schemas.openxmlformats.org/drawingml/2006/main">
          <a:noFill/>
        </a:ln>
        <a:effectLst xmlns:a="http://schemas.openxmlformats.org/drawingml/2006/main">
          <a:outerShdw blurRad="50800" dist="38100" dir="2700000" algn="tl" rotWithShape="0">
            <a:prstClr val="black">
              <a:alpha val="30000"/>
            </a:prstClr>
          </a:outerShdw>
        </a:effectLst>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r>
            <a:rPr lang="en-US" sz="900" dirty="0">
              <a:latin typeface="BentonSans" panose="02000503000000020004" pitchFamily="2" charset="0"/>
            </a:rPr>
            <a:t>Can also use call outs to show</a:t>
          </a:r>
          <a:r>
            <a:rPr lang="en-US" sz="900" b="1" dirty="0">
              <a:latin typeface="BentonSans" panose="02000503000000020004" pitchFamily="2" charset="0"/>
            </a:rPr>
            <a:t> statistical differences</a:t>
          </a:r>
          <a:endParaRPr lang="en-US" sz="900" dirty="0">
            <a:latin typeface="BentonSans" panose="02000503000000020004" pitchFamily="2"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0.24861</cdr:x>
      <cdr:y>0.04385</cdr:y>
    </cdr:from>
    <cdr:to>
      <cdr:x>0.24861</cdr:x>
      <cdr:y>0.87632</cdr:y>
    </cdr:to>
    <cdr:cxnSp macro="">
      <cdr:nvCxnSpPr>
        <cdr:cNvPr id="6" name="Straight Connector 5">
          <a:extLst xmlns:a="http://schemas.openxmlformats.org/drawingml/2006/main">
            <a:ext uri="{FF2B5EF4-FFF2-40B4-BE49-F238E27FC236}">
              <a16:creationId xmlns:a16="http://schemas.microsoft.com/office/drawing/2014/main" id="{92CC61BA-A5D9-CF4F-892D-128CFBB34F6C}"/>
            </a:ext>
          </a:extLst>
        </cdr:cNvPr>
        <cdr:cNvCxnSpPr/>
      </cdr:nvCxnSpPr>
      <cdr:spPr>
        <a:xfrm xmlns:a="http://schemas.openxmlformats.org/drawingml/2006/main">
          <a:off x="524977" y="175584"/>
          <a:ext cx="0" cy="3333750"/>
        </a:xfrm>
        <a:prstGeom xmlns:a="http://schemas.openxmlformats.org/drawingml/2006/main" prst="line">
          <a:avLst/>
        </a:prstGeom>
        <a:ln xmlns:a="http://schemas.openxmlformats.org/drawingml/2006/main">
          <a:solidFill>
            <a:srgbClr val="D9D9D9"/>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0.49668</cdr:x>
      <cdr:y>0.04707</cdr:y>
    </cdr:from>
    <cdr:to>
      <cdr:x>0.49668</cdr:x>
      <cdr:y>0.87954</cdr:y>
    </cdr:to>
    <cdr:cxnSp macro="">
      <cdr:nvCxnSpPr>
        <cdr:cNvPr id="6" name="Straight Connector 5">
          <a:extLst xmlns:a="http://schemas.openxmlformats.org/drawingml/2006/main">
            <a:ext uri="{FF2B5EF4-FFF2-40B4-BE49-F238E27FC236}">
              <a16:creationId xmlns:a16="http://schemas.microsoft.com/office/drawing/2014/main" id="{92CC61BA-A5D9-CF4F-892D-128CFBB34F6C}"/>
            </a:ext>
          </a:extLst>
        </cdr:cNvPr>
        <cdr:cNvCxnSpPr/>
      </cdr:nvCxnSpPr>
      <cdr:spPr>
        <a:xfrm xmlns:a="http://schemas.openxmlformats.org/drawingml/2006/main">
          <a:off x="837031" y="182363"/>
          <a:ext cx="0" cy="3225371"/>
        </a:xfrm>
        <a:prstGeom xmlns:a="http://schemas.openxmlformats.org/drawingml/2006/main" prst="line">
          <a:avLst/>
        </a:prstGeom>
        <a:ln xmlns:a="http://schemas.openxmlformats.org/drawingml/2006/main">
          <a:solidFill>
            <a:srgbClr val="D9D9D9"/>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4.xml><?xml version="1.0" encoding="utf-8"?>
<c:userShapes xmlns:c="http://schemas.openxmlformats.org/drawingml/2006/chart">
  <cdr:relSizeAnchor xmlns:cdr="http://schemas.openxmlformats.org/drawingml/2006/chartDrawing">
    <cdr:from>
      <cdr:x>0.49685</cdr:x>
      <cdr:y>0.0351</cdr:y>
    </cdr:from>
    <cdr:to>
      <cdr:x>0.49685</cdr:x>
      <cdr:y>0.86757</cdr:y>
    </cdr:to>
    <cdr:cxnSp macro="">
      <cdr:nvCxnSpPr>
        <cdr:cNvPr id="6" name="Straight Connector 5">
          <a:extLst xmlns:a="http://schemas.openxmlformats.org/drawingml/2006/main">
            <a:ext uri="{FF2B5EF4-FFF2-40B4-BE49-F238E27FC236}">
              <a16:creationId xmlns:a16="http://schemas.microsoft.com/office/drawing/2014/main" id="{92CC61BA-A5D9-CF4F-892D-128CFBB34F6C}"/>
            </a:ext>
          </a:extLst>
        </cdr:cNvPr>
        <cdr:cNvCxnSpPr/>
      </cdr:nvCxnSpPr>
      <cdr:spPr>
        <a:xfrm xmlns:a="http://schemas.openxmlformats.org/drawingml/2006/main">
          <a:off x="837312" y="135792"/>
          <a:ext cx="0" cy="3220696"/>
        </a:xfrm>
        <a:prstGeom xmlns:a="http://schemas.openxmlformats.org/drawingml/2006/main" prst="line">
          <a:avLst/>
        </a:prstGeom>
        <a:ln xmlns:a="http://schemas.openxmlformats.org/drawingml/2006/main">
          <a:solidFill>
            <a:srgbClr val="D9D9D9"/>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5.xml><?xml version="1.0" encoding="utf-8"?>
<c:userShapes xmlns:c="http://schemas.openxmlformats.org/drawingml/2006/chart">
  <cdr:relSizeAnchor xmlns:cdr="http://schemas.openxmlformats.org/drawingml/2006/chartDrawing">
    <cdr:from>
      <cdr:x>0.49685</cdr:x>
      <cdr:y>0.0351</cdr:y>
    </cdr:from>
    <cdr:to>
      <cdr:x>0.49685</cdr:x>
      <cdr:y>0.86757</cdr:y>
    </cdr:to>
    <cdr:cxnSp macro="">
      <cdr:nvCxnSpPr>
        <cdr:cNvPr id="6" name="Straight Connector 5">
          <a:extLst xmlns:a="http://schemas.openxmlformats.org/drawingml/2006/main">
            <a:ext uri="{FF2B5EF4-FFF2-40B4-BE49-F238E27FC236}">
              <a16:creationId xmlns:a16="http://schemas.microsoft.com/office/drawing/2014/main" id="{92CC61BA-A5D9-CF4F-892D-128CFBB34F6C}"/>
            </a:ext>
          </a:extLst>
        </cdr:cNvPr>
        <cdr:cNvCxnSpPr/>
      </cdr:nvCxnSpPr>
      <cdr:spPr>
        <a:xfrm xmlns:a="http://schemas.openxmlformats.org/drawingml/2006/main">
          <a:off x="837312" y="135792"/>
          <a:ext cx="0" cy="3220696"/>
        </a:xfrm>
        <a:prstGeom xmlns:a="http://schemas.openxmlformats.org/drawingml/2006/main" prst="line">
          <a:avLst/>
        </a:prstGeom>
        <a:ln xmlns:a="http://schemas.openxmlformats.org/drawingml/2006/main">
          <a:solidFill>
            <a:srgbClr val="D9D9D9"/>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6.xml><?xml version="1.0" encoding="utf-8"?>
<c:userShapes xmlns:c="http://schemas.openxmlformats.org/drawingml/2006/chart">
  <cdr:relSizeAnchor xmlns:cdr="http://schemas.openxmlformats.org/drawingml/2006/chartDrawing">
    <cdr:from>
      <cdr:x>0.84504</cdr:x>
      <cdr:y>0.34168</cdr:y>
    </cdr:from>
    <cdr:to>
      <cdr:x>0.85828</cdr:x>
      <cdr:y>0.76425</cdr:y>
    </cdr:to>
    <cdr:sp macro="" textlink="">
      <cdr:nvSpPr>
        <cdr:cNvPr id="2" name="Right Brace 1">
          <a:extLst xmlns:a="http://schemas.openxmlformats.org/drawingml/2006/main">
            <a:ext uri="{FF2B5EF4-FFF2-40B4-BE49-F238E27FC236}">
              <a16:creationId xmlns:a16="http://schemas.microsoft.com/office/drawing/2014/main" id="{72D181B3-8C04-CD45-8A17-6357F8A2E995}"/>
            </a:ext>
          </a:extLst>
        </cdr:cNvPr>
        <cdr:cNvSpPr/>
      </cdr:nvSpPr>
      <cdr:spPr>
        <a:xfrm xmlns:a="http://schemas.openxmlformats.org/drawingml/2006/main">
          <a:off x="5619578" y="491151"/>
          <a:ext cx="88047" cy="607431"/>
        </a:xfrm>
        <a:prstGeom xmlns:a="http://schemas.openxmlformats.org/drawingml/2006/main" prst="rightBrace">
          <a:avLst/>
        </a:prstGeom>
        <a:ln xmlns:a="http://schemas.openxmlformats.org/drawingml/2006/main">
          <a:solidFill>
            <a:srgbClr val="595959"/>
          </a:solidFill>
        </a:ln>
      </cdr:spPr>
      <cdr:style>
        <a:lnRef xmlns:a="http://schemas.openxmlformats.org/drawingml/2006/main" idx="1">
          <a:schemeClr val="accent5"/>
        </a:lnRef>
        <a:fillRef xmlns:a="http://schemas.openxmlformats.org/drawingml/2006/main" idx="0">
          <a:schemeClr val="accent5"/>
        </a:fillRef>
        <a:effectRef xmlns:a="http://schemas.openxmlformats.org/drawingml/2006/main" idx="0">
          <a:schemeClr val="accent5"/>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userShapes>
</file>

<file path=ppt/drawings/drawing7.xml><?xml version="1.0" encoding="utf-8"?>
<c:userShapes xmlns:c="http://schemas.openxmlformats.org/drawingml/2006/chart">
  <cdr:relSizeAnchor xmlns:cdr="http://schemas.openxmlformats.org/drawingml/2006/chartDrawing">
    <cdr:from>
      <cdr:x>0.86479</cdr:x>
      <cdr:y>0.03619</cdr:y>
    </cdr:from>
    <cdr:to>
      <cdr:x>0.88765</cdr:x>
      <cdr:y>0.08297</cdr:y>
    </cdr:to>
    <cdr:sp macro="" textlink="">
      <cdr:nvSpPr>
        <cdr:cNvPr id="2" name="Textfeld 1"/>
        <cdr:cNvSpPr txBox="1"/>
      </cdr:nvSpPr>
      <cdr:spPr>
        <a:xfrm xmlns:a="http://schemas.openxmlformats.org/drawingml/2006/main">
          <a:off x="8170126" y="167121"/>
          <a:ext cx="215970" cy="21603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de-DE" sz="1400" dirty="0">
            <a:solidFill>
              <a:srgbClr val="7F7F7F"/>
            </a:solidFill>
          </a:endParaRPr>
        </a:p>
      </cdr:txBody>
    </cdr:sp>
  </cdr:relSizeAnchor>
</c:userShapes>
</file>

<file path=ppt/drawings/drawing8.xml><?xml version="1.0" encoding="utf-8"?>
<c:userShapes xmlns:c="http://schemas.openxmlformats.org/drawingml/2006/chart">
  <cdr:relSizeAnchor xmlns:cdr="http://schemas.openxmlformats.org/drawingml/2006/chartDrawing">
    <cdr:from>
      <cdr:x>0.2045</cdr:x>
      <cdr:y>0.83669</cdr:y>
    </cdr:from>
    <cdr:to>
      <cdr:x>0.21012</cdr:x>
      <cdr:y>0.88045</cdr:y>
    </cdr:to>
    <cdr:sp macro="" textlink="">
      <cdr:nvSpPr>
        <cdr:cNvPr id="3" name="Right Bracket 2">
          <a:extLst xmlns:a="http://schemas.openxmlformats.org/drawingml/2006/main">
            <a:ext uri="{FF2B5EF4-FFF2-40B4-BE49-F238E27FC236}">
              <a16:creationId xmlns:a16="http://schemas.microsoft.com/office/drawing/2014/main" id="{3B135D76-5F1F-384C-8895-CAB0F1C0D440}"/>
            </a:ext>
          </a:extLst>
        </cdr:cNvPr>
        <cdr:cNvSpPr/>
      </cdr:nvSpPr>
      <cdr:spPr>
        <a:xfrm xmlns:a="http://schemas.openxmlformats.org/drawingml/2006/main">
          <a:off x="1662176" y="4370832"/>
          <a:ext cx="45719" cy="228600"/>
        </a:xfrm>
        <a:prstGeom xmlns:a="http://schemas.openxmlformats.org/drawingml/2006/main" prst="rightBracket">
          <a:avLst/>
        </a:prstGeom>
        <a:ln xmlns:a="http://schemas.openxmlformats.org/drawingml/2006/main">
          <a:solidFill>
            <a:schemeClr val="bg1">
              <a:lumMod val="50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userShapes>
</file>

<file path=ppt/drawings/drawing9.xml><?xml version="1.0" encoding="utf-8"?>
<c:userShapes xmlns:c="http://schemas.openxmlformats.org/drawingml/2006/chart">
  <cdr:relSizeAnchor xmlns:cdr="http://schemas.openxmlformats.org/drawingml/2006/chartDrawing">
    <cdr:from>
      <cdr:x>0.82335</cdr:x>
      <cdr:y>0</cdr:y>
    </cdr:from>
    <cdr:to>
      <cdr:x>1</cdr:x>
      <cdr:y>0.06123</cdr:y>
    </cdr:to>
    <cdr:sp macro="" textlink="">
      <cdr:nvSpPr>
        <cdr:cNvPr id="2" name="TextBox 78">
          <a:extLst xmlns:a="http://schemas.openxmlformats.org/drawingml/2006/main">
            <a:ext uri="{FF2B5EF4-FFF2-40B4-BE49-F238E27FC236}">
              <a16:creationId xmlns:a16="http://schemas.microsoft.com/office/drawing/2014/main" id="{E8A7F292-2B33-134D-9020-B68E1661A80B}"/>
            </a:ext>
          </a:extLst>
        </cdr:cNvPr>
        <cdr:cNvSpPr txBox="1"/>
      </cdr:nvSpPr>
      <cdr:spPr>
        <a:xfrm xmlns:a="http://schemas.openxmlformats.org/drawingml/2006/main">
          <a:off x="9899370" y="0"/>
          <a:ext cx="2123852" cy="27699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050" dirty="0">
              <a:solidFill>
                <a:schemeClr val="tx2"/>
              </a:solidFill>
            </a:rPr>
            <a:t>% Country A </a:t>
          </a:r>
          <a:r>
            <a:rPr lang="en-US" sz="1200" b="1" dirty="0">
              <a:solidFill>
                <a:schemeClr val="tx2"/>
              </a:solidFill>
            </a:rPr>
            <a:t>-</a:t>
          </a:r>
          <a:r>
            <a:rPr lang="en-US" sz="1100" b="1" dirty="0">
              <a:solidFill>
                <a:schemeClr val="tx2"/>
              </a:solidFill>
            </a:rPr>
            <a:t> </a:t>
          </a:r>
          <a:r>
            <a:rPr lang="en-US" sz="1050" dirty="0">
              <a:solidFill>
                <a:schemeClr val="tx2"/>
              </a:solidFill>
            </a:rPr>
            <a:t>% Country X</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Google Shape;90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4" name="Google Shape;90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6" name="Shape 1046"/>
        <p:cNvGrpSpPr/>
        <p:nvPr/>
      </p:nvGrpSpPr>
      <p:grpSpPr>
        <a:xfrm>
          <a:off x="0" y="0"/>
          <a:ext cx="0" cy="0"/>
          <a:chOff x="0" y="0"/>
          <a:chExt cx="0" cy="0"/>
        </a:xfrm>
      </p:grpSpPr>
      <p:sp>
        <p:nvSpPr>
          <p:cNvPr id="1047" name="Google Shape;1047;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2" name="Shape 1052"/>
        <p:cNvGrpSpPr/>
        <p:nvPr/>
      </p:nvGrpSpPr>
      <p:grpSpPr>
        <a:xfrm>
          <a:off x="0" y="0"/>
          <a:ext cx="0" cy="0"/>
          <a:chOff x="0" y="0"/>
          <a:chExt cx="0" cy="0"/>
        </a:xfrm>
      </p:grpSpPr>
      <p:sp>
        <p:nvSpPr>
          <p:cNvPr id="1053" name="Google Shape;1053;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4" name="Google Shape;1054;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5" name="Google Shape;1055;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6" name="Shape 1066"/>
        <p:cNvGrpSpPr/>
        <p:nvPr/>
      </p:nvGrpSpPr>
      <p:grpSpPr>
        <a:xfrm>
          <a:off x="0" y="0"/>
          <a:ext cx="0" cy="0"/>
          <a:chOff x="0" y="0"/>
          <a:chExt cx="0" cy="0"/>
        </a:xfrm>
      </p:grpSpPr>
      <p:sp>
        <p:nvSpPr>
          <p:cNvPr id="1067" name="Google Shape;1067;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8" name="Google Shape;1068;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6" name="Shape 1076"/>
        <p:cNvGrpSpPr/>
        <p:nvPr/>
      </p:nvGrpSpPr>
      <p:grpSpPr>
        <a:xfrm>
          <a:off x="0" y="0"/>
          <a:ext cx="0" cy="0"/>
          <a:chOff x="0" y="0"/>
          <a:chExt cx="0" cy="0"/>
        </a:xfrm>
      </p:grpSpPr>
      <p:sp>
        <p:nvSpPr>
          <p:cNvPr id="1077" name="Google Shape;1077;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 name="Google Shape;1078;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Google Shape;1103;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4" name="Google Shape;1104;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3" name="Shape 1123"/>
        <p:cNvGrpSpPr/>
        <p:nvPr/>
      </p:nvGrpSpPr>
      <p:grpSpPr>
        <a:xfrm>
          <a:off x="0" y="0"/>
          <a:ext cx="0" cy="0"/>
          <a:chOff x="0" y="0"/>
          <a:chExt cx="0" cy="0"/>
        </a:xfrm>
      </p:grpSpPr>
      <p:sp>
        <p:nvSpPr>
          <p:cNvPr id="1124" name="Google Shape;1124;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5" name="Google Shape;1125;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9" name="Google Shape;1149;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3" name="Shape 1153"/>
        <p:cNvGrpSpPr/>
        <p:nvPr/>
      </p:nvGrpSpPr>
      <p:grpSpPr>
        <a:xfrm>
          <a:off x="0" y="0"/>
          <a:ext cx="0" cy="0"/>
          <a:chOff x="0" y="0"/>
          <a:chExt cx="0" cy="0"/>
        </a:xfrm>
      </p:grpSpPr>
      <p:sp>
        <p:nvSpPr>
          <p:cNvPr id="1154" name="Google Shape;115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5" name="Google Shape;1155;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latin typeface="Arial"/>
              <a:ea typeface="Arial"/>
              <a:cs typeface="Arial"/>
              <a:sym typeface="Arial"/>
            </a:endParaRPr>
          </a:p>
        </p:txBody>
      </p:sp>
      <p:sp>
        <p:nvSpPr>
          <p:cNvPr id="1156" name="Google Shape;1156;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7" name="Shape 1197"/>
        <p:cNvGrpSpPr/>
        <p:nvPr/>
      </p:nvGrpSpPr>
      <p:grpSpPr>
        <a:xfrm>
          <a:off x="0" y="0"/>
          <a:ext cx="0" cy="0"/>
          <a:chOff x="0" y="0"/>
          <a:chExt cx="0" cy="0"/>
        </a:xfrm>
      </p:grpSpPr>
      <p:sp>
        <p:nvSpPr>
          <p:cNvPr id="1198" name="Google Shape;119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99" name="Google Shape;119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6" name="Shape 1206"/>
        <p:cNvGrpSpPr/>
        <p:nvPr/>
      </p:nvGrpSpPr>
      <p:grpSpPr>
        <a:xfrm>
          <a:off x="0" y="0"/>
          <a:ext cx="0" cy="0"/>
          <a:chOff x="0" y="0"/>
          <a:chExt cx="0" cy="0"/>
        </a:xfrm>
      </p:grpSpPr>
      <p:sp>
        <p:nvSpPr>
          <p:cNvPr id="1207" name="Google Shape;120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08" name="Google Shape;120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9" name="Google Shape;909;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4" name="Shape 1234"/>
        <p:cNvGrpSpPr/>
        <p:nvPr/>
      </p:nvGrpSpPr>
      <p:grpSpPr>
        <a:xfrm>
          <a:off x="0" y="0"/>
          <a:ext cx="0" cy="0"/>
          <a:chOff x="0" y="0"/>
          <a:chExt cx="0" cy="0"/>
        </a:xfrm>
      </p:grpSpPr>
      <p:sp>
        <p:nvSpPr>
          <p:cNvPr id="1235" name="Google Shape;1235;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6" name="Google Shape;1236;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Google Shape;1258;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9" name="Google Shape;1259;p1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latin typeface="Arial"/>
              <a:ea typeface="Arial"/>
              <a:cs typeface="Arial"/>
              <a:sym typeface="Arial"/>
            </a:endParaRPr>
          </a:p>
        </p:txBody>
      </p:sp>
      <p:sp>
        <p:nvSpPr>
          <p:cNvPr id="1260" name="Google Shape;1260;p1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5" name="Shape 1265"/>
        <p:cNvGrpSpPr/>
        <p:nvPr/>
      </p:nvGrpSpPr>
      <p:grpSpPr>
        <a:xfrm>
          <a:off x="0" y="0"/>
          <a:ext cx="0" cy="0"/>
          <a:chOff x="0" y="0"/>
          <a:chExt cx="0" cy="0"/>
        </a:xfrm>
      </p:grpSpPr>
      <p:sp>
        <p:nvSpPr>
          <p:cNvPr id="1266" name="Google Shape;1266;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7" name="Google Shape;1267;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268" name="Google Shape;1268;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2" name="Shape 1272"/>
        <p:cNvGrpSpPr/>
        <p:nvPr/>
      </p:nvGrpSpPr>
      <p:grpSpPr>
        <a:xfrm>
          <a:off x="0" y="0"/>
          <a:ext cx="0" cy="0"/>
          <a:chOff x="0" y="0"/>
          <a:chExt cx="0" cy="0"/>
        </a:xfrm>
      </p:grpSpPr>
      <p:sp>
        <p:nvSpPr>
          <p:cNvPr id="1273" name="Google Shape;1273;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4" name="Google Shape;1274;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1275" name="Google Shape;1275;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4" name="Shape 1284"/>
        <p:cNvGrpSpPr/>
        <p:nvPr/>
      </p:nvGrpSpPr>
      <p:grpSpPr>
        <a:xfrm>
          <a:off x="0" y="0"/>
          <a:ext cx="0" cy="0"/>
          <a:chOff x="0" y="0"/>
          <a:chExt cx="0" cy="0"/>
        </a:xfrm>
      </p:grpSpPr>
      <p:sp>
        <p:nvSpPr>
          <p:cNvPr id="1285" name="Google Shape;1285;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1286" name="Google Shape;128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7" name="Shape 1297"/>
        <p:cNvGrpSpPr/>
        <p:nvPr/>
      </p:nvGrpSpPr>
      <p:grpSpPr>
        <a:xfrm>
          <a:off x="0" y="0"/>
          <a:ext cx="0" cy="0"/>
          <a:chOff x="0" y="0"/>
          <a:chExt cx="0" cy="0"/>
        </a:xfrm>
      </p:grpSpPr>
      <p:sp>
        <p:nvSpPr>
          <p:cNvPr id="1298" name="Google Shape;1298;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9" name="Google Shape;1299;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300" name="Google Shape;1300;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4" name="Shape 1314"/>
        <p:cNvGrpSpPr/>
        <p:nvPr/>
      </p:nvGrpSpPr>
      <p:grpSpPr>
        <a:xfrm>
          <a:off x="0" y="0"/>
          <a:ext cx="0" cy="0"/>
          <a:chOff x="0" y="0"/>
          <a:chExt cx="0" cy="0"/>
        </a:xfrm>
      </p:grpSpPr>
      <p:sp>
        <p:nvSpPr>
          <p:cNvPr id="1315" name="Google Shape;131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6" name="Google Shape;131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7" name="Google Shape;1317;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0" name="Shape 1340"/>
        <p:cNvGrpSpPr/>
        <p:nvPr/>
      </p:nvGrpSpPr>
      <p:grpSpPr>
        <a:xfrm>
          <a:off x="0" y="0"/>
          <a:ext cx="0" cy="0"/>
          <a:chOff x="0" y="0"/>
          <a:chExt cx="0" cy="0"/>
        </a:xfrm>
      </p:grpSpPr>
      <p:sp>
        <p:nvSpPr>
          <p:cNvPr id="1341" name="Google Shape;1341;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2" name="Google Shape;1342;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3" name="Google Shape;1343;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9" name="Shape 1419"/>
        <p:cNvGrpSpPr/>
        <p:nvPr/>
      </p:nvGrpSpPr>
      <p:grpSpPr>
        <a:xfrm>
          <a:off x="0" y="0"/>
          <a:ext cx="0" cy="0"/>
          <a:chOff x="0" y="0"/>
          <a:chExt cx="0" cy="0"/>
        </a:xfrm>
      </p:grpSpPr>
      <p:sp>
        <p:nvSpPr>
          <p:cNvPr id="1420" name="Google Shape;1420;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1" name="Google Shape;1421;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422" name="Google Shape;1422;p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7" name="Shape 1457"/>
        <p:cNvGrpSpPr/>
        <p:nvPr/>
      </p:nvGrpSpPr>
      <p:grpSpPr>
        <a:xfrm>
          <a:off x="0" y="0"/>
          <a:ext cx="0" cy="0"/>
          <a:chOff x="0" y="0"/>
          <a:chExt cx="0" cy="0"/>
        </a:xfrm>
      </p:grpSpPr>
      <p:sp>
        <p:nvSpPr>
          <p:cNvPr id="1458" name="Google Shape;1458;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9" name="Google Shape;1459;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0" name="Google Shape;1460;p1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4" name="Google Shape;914;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6" name="Shape 1476"/>
        <p:cNvGrpSpPr/>
        <p:nvPr/>
      </p:nvGrpSpPr>
      <p:grpSpPr>
        <a:xfrm>
          <a:off x="0" y="0"/>
          <a:ext cx="0" cy="0"/>
          <a:chOff x="0" y="0"/>
          <a:chExt cx="0" cy="0"/>
        </a:xfrm>
      </p:grpSpPr>
      <p:sp>
        <p:nvSpPr>
          <p:cNvPr id="1477" name="Google Shape;1477;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8" name="Google Shape;1478;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479" name="Google Shape;1479;p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3" name="Shape 1483"/>
        <p:cNvGrpSpPr/>
        <p:nvPr/>
      </p:nvGrpSpPr>
      <p:grpSpPr>
        <a:xfrm>
          <a:off x="0" y="0"/>
          <a:ext cx="0" cy="0"/>
          <a:chOff x="0" y="0"/>
          <a:chExt cx="0" cy="0"/>
        </a:xfrm>
      </p:grpSpPr>
      <p:sp>
        <p:nvSpPr>
          <p:cNvPr id="1484" name="Google Shape;148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5" name="Google Shape;148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6" name="Google Shape;148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2" name="Shape 1492"/>
        <p:cNvGrpSpPr/>
        <p:nvPr/>
      </p:nvGrpSpPr>
      <p:grpSpPr>
        <a:xfrm>
          <a:off x="0" y="0"/>
          <a:ext cx="0" cy="0"/>
          <a:chOff x="0" y="0"/>
          <a:chExt cx="0" cy="0"/>
        </a:xfrm>
      </p:grpSpPr>
      <p:sp>
        <p:nvSpPr>
          <p:cNvPr id="1493" name="Google Shape;149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4" name="Google Shape;149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5" name="Google Shape;1495;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4" name="Shape 1504"/>
        <p:cNvGrpSpPr/>
        <p:nvPr/>
      </p:nvGrpSpPr>
      <p:grpSpPr>
        <a:xfrm>
          <a:off x="0" y="0"/>
          <a:ext cx="0" cy="0"/>
          <a:chOff x="0" y="0"/>
          <a:chExt cx="0" cy="0"/>
        </a:xfrm>
      </p:grpSpPr>
      <p:sp>
        <p:nvSpPr>
          <p:cNvPr id="1505" name="Google Shape;150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6" name="Google Shape;150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7" name="Google Shape;150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7" name="Shape 1527"/>
        <p:cNvGrpSpPr/>
        <p:nvPr/>
      </p:nvGrpSpPr>
      <p:grpSpPr>
        <a:xfrm>
          <a:off x="0" y="0"/>
          <a:ext cx="0" cy="0"/>
          <a:chOff x="0" y="0"/>
          <a:chExt cx="0" cy="0"/>
        </a:xfrm>
      </p:grpSpPr>
      <p:sp>
        <p:nvSpPr>
          <p:cNvPr id="1528" name="Google Shape;1528;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9" name="Google Shape;1529;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1" name="Shape 1591"/>
        <p:cNvGrpSpPr/>
        <p:nvPr/>
      </p:nvGrpSpPr>
      <p:grpSpPr>
        <a:xfrm>
          <a:off x="0" y="0"/>
          <a:ext cx="0" cy="0"/>
          <a:chOff x="0" y="0"/>
          <a:chExt cx="0" cy="0"/>
        </a:xfrm>
      </p:grpSpPr>
      <p:sp>
        <p:nvSpPr>
          <p:cNvPr id="1592" name="Google Shape;159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3" name="Google Shape;159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8" name="Shape 1618"/>
        <p:cNvGrpSpPr/>
        <p:nvPr/>
      </p:nvGrpSpPr>
      <p:grpSpPr>
        <a:xfrm>
          <a:off x="0" y="0"/>
          <a:ext cx="0" cy="0"/>
          <a:chOff x="0" y="0"/>
          <a:chExt cx="0" cy="0"/>
        </a:xfrm>
      </p:grpSpPr>
      <p:sp>
        <p:nvSpPr>
          <p:cNvPr id="1619" name="Google Shape;161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0" name="Google Shape;162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7" name="Shape 1627"/>
        <p:cNvGrpSpPr/>
        <p:nvPr/>
      </p:nvGrpSpPr>
      <p:grpSpPr>
        <a:xfrm>
          <a:off x="0" y="0"/>
          <a:ext cx="0" cy="0"/>
          <a:chOff x="0" y="0"/>
          <a:chExt cx="0" cy="0"/>
        </a:xfrm>
      </p:grpSpPr>
      <p:sp>
        <p:nvSpPr>
          <p:cNvPr id="1628" name="Google Shape;162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9" name="Google Shape;1629;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0" name="Google Shape;1630;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5" name="Shape 1645"/>
        <p:cNvGrpSpPr/>
        <p:nvPr/>
      </p:nvGrpSpPr>
      <p:grpSpPr>
        <a:xfrm>
          <a:off x="0" y="0"/>
          <a:ext cx="0" cy="0"/>
          <a:chOff x="0" y="0"/>
          <a:chExt cx="0" cy="0"/>
        </a:xfrm>
      </p:grpSpPr>
      <p:sp>
        <p:nvSpPr>
          <p:cNvPr id="1646" name="Google Shape;164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7" name="Google Shape;1647;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8" name="Google Shape;1648;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7" name="Shape 1657"/>
        <p:cNvGrpSpPr/>
        <p:nvPr/>
      </p:nvGrpSpPr>
      <p:grpSpPr>
        <a:xfrm>
          <a:off x="0" y="0"/>
          <a:ext cx="0" cy="0"/>
          <a:chOff x="0" y="0"/>
          <a:chExt cx="0" cy="0"/>
        </a:xfrm>
      </p:grpSpPr>
      <p:sp>
        <p:nvSpPr>
          <p:cNvPr id="1658" name="Google Shape;165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9" name="Google Shape;165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0" name="Google Shape;1660;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8" name="Shape 918"/>
        <p:cNvGrpSpPr/>
        <p:nvPr/>
      </p:nvGrpSpPr>
      <p:grpSpPr>
        <a:xfrm>
          <a:off x="0" y="0"/>
          <a:ext cx="0" cy="0"/>
          <a:chOff x="0" y="0"/>
          <a:chExt cx="0" cy="0"/>
        </a:xfrm>
      </p:grpSpPr>
      <p:sp>
        <p:nvSpPr>
          <p:cNvPr id="919" name="Google Shape;919;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0" name="Google Shape;920;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1" name="Shape 1711"/>
        <p:cNvGrpSpPr/>
        <p:nvPr/>
      </p:nvGrpSpPr>
      <p:grpSpPr>
        <a:xfrm>
          <a:off x="0" y="0"/>
          <a:ext cx="0" cy="0"/>
          <a:chOff x="0" y="0"/>
          <a:chExt cx="0" cy="0"/>
        </a:xfrm>
      </p:grpSpPr>
      <p:sp>
        <p:nvSpPr>
          <p:cNvPr id="1712" name="Google Shape;1712;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3" name="Google Shape;171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2" name="Shape 1722"/>
        <p:cNvGrpSpPr/>
        <p:nvPr/>
      </p:nvGrpSpPr>
      <p:grpSpPr>
        <a:xfrm>
          <a:off x="0" y="0"/>
          <a:ext cx="0" cy="0"/>
          <a:chOff x="0" y="0"/>
          <a:chExt cx="0" cy="0"/>
        </a:xfrm>
      </p:grpSpPr>
      <p:sp>
        <p:nvSpPr>
          <p:cNvPr id="1723" name="Google Shape;172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4" name="Google Shape;1724;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5" name="Google Shape;1725;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4" name="Shape 1744"/>
        <p:cNvGrpSpPr/>
        <p:nvPr/>
      </p:nvGrpSpPr>
      <p:grpSpPr>
        <a:xfrm>
          <a:off x="0" y="0"/>
          <a:ext cx="0" cy="0"/>
          <a:chOff x="0" y="0"/>
          <a:chExt cx="0" cy="0"/>
        </a:xfrm>
      </p:grpSpPr>
      <p:sp>
        <p:nvSpPr>
          <p:cNvPr id="1745" name="Google Shape;1745;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6" name="Google Shape;174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9" name="Shape 1769"/>
        <p:cNvGrpSpPr/>
        <p:nvPr/>
      </p:nvGrpSpPr>
      <p:grpSpPr>
        <a:xfrm>
          <a:off x="0" y="0"/>
          <a:ext cx="0" cy="0"/>
          <a:chOff x="0" y="0"/>
          <a:chExt cx="0" cy="0"/>
        </a:xfrm>
      </p:grpSpPr>
      <p:sp>
        <p:nvSpPr>
          <p:cNvPr id="1770" name="Google Shape;1770;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1" name="Google Shape;1771;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772" name="Google Shape;1772;p1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6" name="Shape 1776"/>
        <p:cNvGrpSpPr/>
        <p:nvPr/>
      </p:nvGrpSpPr>
      <p:grpSpPr>
        <a:xfrm>
          <a:off x="0" y="0"/>
          <a:ext cx="0" cy="0"/>
          <a:chOff x="0" y="0"/>
          <a:chExt cx="0" cy="0"/>
        </a:xfrm>
      </p:grpSpPr>
      <p:sp>
        <p:nvSpPr>
          <p:cNvPr id="1777" name="Google Shape;1777;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8" name="Google Shape;1778;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1779" name="Google Shape;1779;p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5" name="Shape 1785"/>
        <p:cNvGrpSpPr/>
        <p:nvPr/>
      </p:nvGrpSpPr>
      <p:grpSpPr>
        <a:xfrm>
          <a:off x="0" y="0"/>
          <a:ext cx="0" cy="0"/>
          <a:chOff x="0" y="0"/>
          <a:chExt cx="0" cy="0"/>
        </a:xfrm>
      </p:grpSpPr>
      <p:sp>
        <p:nvSpPr>
          <p:cNvPr id="1786" name="Google Shape;1786;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7" name="Google Shape;1787;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1788" name="Google Shape;1788;p1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1" name="Shape 1801"/>
        <p:cNvGrpSpPr/>
        <p:nvPr/>
      </p:nvGrpSpPr>
      <p:grpSpPr>
        <a:xfrm>
          <a:off x="0" y="0"/>
          <a:ext cx="0" cy="0"/>
          <a:chOff x="0" y="0"/>
          <a:chExt cx="0" cy="0"/>
        </a:xfrm>
      </p:grpSpPr>
      <p:sp>
        <p:nvSpPr>
          <p:cNvPr id="1802" name="Google Shape;1802;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3" name="Google Shape;1803;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[BRAND] Brand Loyalists n=377</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200" u="none" strike="noStrike">
                <a:solidFill>
                  <a:schemeClr val="dk1"/>
                </a:solidFill>
                <a:latin typeface="Arial"/>
                <a:ea typeface="Arial"/>
                <a:cs typeface="Arial"/>
                <a:sym typeface="Arial"/>
              </a:rPr>
              <a:t>Q7.2 How well do the following statements describe [BRAND]? </a:t>
            </a:r>
            <a:endParaRPr/>
          </a:p>
        </p:txBody>
      </p:sp>
      <p:sp>
        <p:nvSpPr>
          <p:cNvPr id="1804" name="Google Shape;1804;p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3" name="Shape 1823"/>
        <p:cNvGrpSpPr/>
        <p:nvPr/>
      </p:nvGrpSpPr>
      <p:grpSpPr>
        <a:xfrm>
          <a:off x="0" y="0"/>
          <a:ext cx="0" cy="0"/>
          <a:chOff x="0" y="0"/>
          <a:chExt cx="0" cy="0"/>
        </a:xfrm>
      </p:grpSpPr>
      <p:sp>
        <p:nvSpPr>
          <p:cNvPr id="1824" name="Google Shape;1824;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1825" name="Google Shape;182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1" name="Shape 1841"/>
        <p:cNvGrpSpPr/>
        <p:nvPr/>
      </p:nvGrpSpPr>
      <p:grpSpPr>
        <a:xfrm>
          <a:off x="0" y="0"/>
          <a:ext cx="0" cy="0"/>
          <a:chOff x="0" y="0"/>
          <a:chExt cx="0" cy="0"/>
        </a:xfrm>
      </p:grpSpPr>
      <p:sp>
        <p:nvSpPr>
          <p:cNvPr id="1842" name="Google Shape;1842;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3" name="Google Shape;1843;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**A green + indicates that [BRAND] is, for example, 21% points ahead of the next closest brand. </a:t>
            </a:r>
            <a:endParaRPr/>
          </a:p>
          <a:p>
            <a:pPr indent="0" lvl="0" marL="0" marR="0" rtl="0" algn="l">
              <a:lnSpc>
                <a:spcPct val="100000"/>
              </a:lnSpc>
              <a:spcBef>
                <a:spcPts val="0"/>
              </a:spcBef>
              <a:spcAft>
                <a:spcPts val="0"/>
              </a:spcAft>
              <a:buClr>
                <a:schemeClr val="dk1"/>
              </a:buClr>
              <a:buSzPts val="1200"/>
              <a:buFont typeface="Calibri"/>
              <a:buNone/>
            </a:pPr>
            <a:r>
              <a:rPr lang="en-US"/>
              <a:t>**A red - indicates that [BRAND] is, for example, 10% points behind the leading brand.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[BRAND] Brand Loyalists n=377</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Q7.2–16.2: How well do the following statements describe [BRAND]?</a:t>
            </a:r>
            <a:endParaRPr/>
          </a:p>
        </p:txBody>
      </p:sp>
      <p:sp>
        <p:nvSpPr>
          <p:cNvPr id="1844" name="Google Shape;1844;p1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0" name="Shape 1850"/>
        <p:cNvGrpSpPr/>
        <p:nvPr/>
      </p:nvGrpSpPr>
      <p:grpSpPr>
        <a:xfrm>
          <a:off x="0" y="0"/>
          <a:ext cx="0" cy="0"/>
          <a:chOff x="0" y="0"/>
          <a:chExt cx="0" cy="0"/>
        </a:xfrm>
      </p:grpSpPr>
      <p:sp>
        <p:nvSpPr>
          <p:cNvPr id="1851" name="Google Shape;185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2" name="Google Shape;185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Google Shape;925;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6" name="Google Shape;926;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7" name="Shape 1857"/>
        <p:cNvGrpSpPr/>
        <p:nvPr/>
      </p:nvGrpSpPr>
      <p:grpSpPr>
        <a:xfrm>
          <a:off x="0" y="0"/>
          <a:ext cx="0" cy="0"/>
          <a:chOff x="0" y="0"/>
          <a:chExt cx="0" cy="0"/>
        </a:xfrm>
      </p:grpSpPr>
      <p:sp>
        <p:nvSpPr>
          <p:cNvPr id="1858" name="Google Shape;1858;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9" name="Google Shape;1859;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1860" name="Google Shape;1860;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5" name="Shape 1885"/>
        <p:cNvGrpSpPr/>
        <p:nvPr/>
      </p:nvGrpSpPr>
      <p:grpSpPr>
        <a:xfrm>
          <a:off x="0" y="0"/>
          <a:ext cx="0" cy="0"/>
          <a:chOff x="0" y="0"/>
          <a:chExt cx="0" cy="0"/>
        </a:xfrm>
      </p:grpSpPr>
      <p:sp>
        <p:nvSpPr>
          <p:cNvPr id="1886" name="Google Shape;1886;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7" name="Google Shape;1887;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888" name="Google Shape;1888;p1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2" name="Shape 1892"/>
        <p:cNvGrpSpPr/>
        <p:nvPr/>
      </p:nvGrpSpPr>
      <p:grpSpPr>
        <a:xfrm>
          <a:off x="0" y="0"/>
          <a:ext cx="0" cy="0"/>
          <a:chOff x="0" y="0"/>
          <a:chExt cx="0" cy="0"/>
        </a:xfrm>
      </p:grpSpPr>
      <p:sp>
        <p:nvSpPr>
          <p:cNvPr id="1893" name="Google Shape;189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4" name="Google Shape;1894;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5" name="Google Shape;1895;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1" name="Shape 1901"/>
        <p:cNvGrpSpPr/>
        <p:nvPr/>
      </p:nvGrpSpPr>
      <p:grpSpPr>
        <a:xfrm>
          <a:off x="0" y="0"/>
          <a:ext cx="0" cy="0"/>
          <a:chOff x="0" y="0"/>
          <a:chExt cx="0" cy="0"/>
        </a:xfrm>
      </p:grpSpPr>
      <p:sp>
        <p:nvSpPr>
          <p:cNvPr id="1902" name="Google Shape;190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3" name="Google Shape;190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8" name="Shape 1908"/>
        <p:cNvGrpSpPr/>
        <p:nvPr/>
      </p:nvGrpSpPr>
      <p:grpSpPr>
        <a:xfrm>
          <a:off x="0" y="0"/>
          <a:ext cx="0" cy="0"/>
          <a:chOff x="0" y="0"/>
          <a:chExt cx="0" cy="0"/>
        </a:xfrm>
      </p:grpSpPr>
      <p:sp>
        <p:nvSpPr>
          <p:cNvPr id="1909" name="Google Shape;1909;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0" name="Google Shape;1910;p1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911" name="Google Shape;1911;p1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9" name="Shape 1939"/>
        <p:cNvGrpSpPr/>
        <p:nvPr/>
      </p:nvGrpSpPr>
      <p:grpSpPr>
        <a:xfrm>
          <a:off x="0" y="0"/>
          <a:ext cx="0" cy="0"/>
          <a:chOff x="0" y="0"/>
          <a:chExt cx="0" cy="0"/>
        </a:xfrm>
      </p:grpSpPr>
      <p:sp>
        <p:nvSpPr>
          <p:cNvPr id="1940" name="Google Shape;1940;p1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1" name="Google Shape;1941;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6" name="Shape 1946"/>
        <p:cNvGrpSpPr/>
        <p:nvPr/>
      </p:nvGrpSpPr>
      <p:grpSpPr>
        <a:xfrm>
          <a:off x="0" y="0"/>
          <a:ext cx="0" cy="0"/>
          <a:chOff x="0" y="0"/>
          <a:chExt cx="0" cy="0"/>
        </a:xfrm>
      </p:grpSpPr>
      <p:sp>
        <p:nvSpPr>
          <p:cNvPr id="1947" name="Google Shape;194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8" name="Google Shape;1948;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1949" name="Google Shape;1949;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2" name="Shape 1962"/>
        <p:cNvGrpSpPr/>
        <p:nvPr/>
      </p:nvGrpSpPr>
      <p:grpSpPr>
        <a:xfrm>
          <a:off x="0" y="0"/>
          <a:ext cx="0" cy="0"/>
          <a:chOff x="0" y="0"/>
          <a:chExt cx="0" cy="0"/>
        </a:xfrm>
      </p:grpSpPr>
      <p:sp>
        <p:nvSpPr>
          <p:cNvPr id="1963" name="Google Shape;196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4" name="Google Shape;1964;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5" name="Google Shape;1965;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8" name="Shape 1988"/>
        <p:cNvGrpSpPr/>
        <p:nvPr/>
      </p:nvGrpSpPr>
      <p:grpSpPr>
        <a:xfrm>
          <a:off x="0" y="0"/>
          <a:ext cx="0" cy="0"/>
          <a:chOff x="0" y="0"/>
          <a:chExt cx="0" cy="0"/>
        </a:xfrm>
      </p:grpSpPr>
      <p:sp>
        <p:nvSpPr>
          <p:cNvPr id="1989" name="Google Shape;198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0" name="Google Shape;199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991" name="Google Shape;1991;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8" name="Shape 2018"/>
        <p:cNvGrpSpPr/>
        <p:nvPr/>
      </p:nvGrpSpPr>
      <p:grpSpPr>
        <a:xfrm>
          <a:off x="0" y="0"/>
          <a:ext cx="0" cy="0"/>
          <a:chOff x="0" y="0"/>
          <a:chExt cx="0" cy="0"/>
        </a:xfrm>
      </p:grpSpPr>
      <p:sp>
        <p:nvSpPr>
          <p:cNvPr id="2019" name="Google Shape;2019;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0" name="Google Shape;2020;p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2021" name="Google Shape;2021;p1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6" name="Shape 936"/>
        <p:cNvGrpSpPr/>
        <p:nvPr/>
      </p:nvGrpSpPr>
      <p:grpSpPr>
        <a:xfrm>
          <a:off x="0" y="0"/>
          <a:ext cx="0" cy="0"/>
          <a:chOff x="0" y="0"/>
          <a:chExt cx="0" cy="0"/>
        </a:xfrm>
      </p:grpSpPr>
      <p:sp>
        <p:nvSpPr>
          <p:cNvPr id="937" name="Google Shape;93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8" name="Google Shape;93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5" name="Shape 2025"/>
        <p:cNvGrpSpPr/>
        <p:nvPr/>
      </p:nvGrpSpPr>
      <p:grpSpPr>
        <a:xfrm>
          <a:off x="0" y="0"/>
          <a:ext cx="0" cy="0"/>
          <a:chOff x="0" y="0"/>
          <a:chExt cx="0" cy="0"/>
        </a:xfrm>
      </p:grpSpPr>
      <p:sp>
        <p:nvSpPr>
          <p:cNvPr id="2026" name="Google Shape;202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7" name="Google Shape;2027;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8" name="Google Shape;2028;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4" name="Shape 2074"/>
        <p:cNvGrpSpPr/>
        <p:nvPr/>
      </p:nvGrpSpPr>
      <p:grpSpPr>
        <a:xfrm>
          <a:off x="0" y="0"/>
          <a:ext cx="0" cy="0"/>
          <a:chOff x="0" y="0"/>
          <a:chExt cx="0" cy="0"/>
        </a:xfrm>
      </p:grpSpPr>
      <p:sp>
        <p:nvSpPr>
          <p:cNvPr id="2075" name="Google Shape;2075;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6" name="Google Shape;2076;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7" name="Google Shape;2077;p1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2" name="Shape 2092"/>
        <p:cNvGrpSpPr/>
        <p:nvPr/>
      </p:nvGrpSpPr>
      <p:grpSpPr>
        <a:xfrm>
          <a:off x="0" y="0"/>
          <a:ext cx="0" cy="0"/>
          <a:chOff x="0" y="0"/>
          <a:chExt cx="0" cy="0"/>
        </a:xfrm>
      </p:grpSpPr>
      <p:sp>
        <p:nvSpPr>
          <p:cNvPr id="2093" name="Google Shape;2093;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4" name="Google Shape;2094;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2095" name="Google Shape;2095;p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9" name="Shape 2099"/>
        <p:cNvGrpSpPr/>
        <p:nvPr/>
      </p:nvGrpSpPr>
      <p:grpSpPr>
        <a:xfrm>
          <a:off x="0" y="0"/>
          <a:ext cx="0" cy="0"/>
          <a:chOff x="0" y="0"/>
          <a:chExt cx="0" cy="0"/>
        </a:xfrm>
      </p:grpSpPr>
      <p:sp>
        <p:nvSpPr>
          <p:cNvPr id="2100" name="Google Shape;210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1" name="Google Shape;2101;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2102" name="Google Shape;2102;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1" name="Shape 2131"/>
        <p:cNvGrpSpPr/>
        <p:nvPr/>
      </p:nvGrpSpPr>
      <p:grpSpPr>
        <a:xfrm>
          <a:off x="0" y="0"/>
          <a:ext cx="0" cy="0"/>
          <a:chOff x="0" y="0"/>
          <a:chExt cx="0" cy="0"/>
        </a:xfrm>
      </p:grpSpPr>
      <p:sp>
        <p:nvSpPr>
          <p:cNvPr id="2132" name="Google Shape;2132;p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3" name="Google Shape;2133;p1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3" name="Shape 2143"/>
        <p:cNvGrpSpPr/>
        <p:nvPr/>
      </p:nvGrpSpPr>
      <p:grpSpPr>
        <a:xfrm>
          <a:off x="0" y="0"/>
          <a:ext cx="0" cy="0"/>
          <a:chOff x="0" y="0"/>
          <a:chExt cx="0" cy="0"/>
        </a:xfrm>
      </p:grpSpPr>
      <p:sp>
        <p:nvSpPr>
          <p:cNvPr id="2144" name="Google Shape;2144;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5" name="Google Shape;2145;p1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2146" name="Google Shape;2146;p1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0" name="Shape 2150"/>
        <p:cNvGrpSpPr/>
        <p:nvPr/>
      </p:nvGrpSpPr>
      <p:grpSpPr>
        <a:xfrm>
          <a:off x="0" y="0"/>
          <a:ext cx="0" cy="0"/>
          <a:chOff x="0" y="0"/>
          <a:chExt cx="0" cy="0"/>
        </a:xfrm>
      </p:grpSpPr>
      <p:sp>
        <p:nvSpPr>
          <p:cNvPr id="2151" name="Google Shape;2151;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2" name="Google Shape;2152;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2" name="Shape 2162"/>
        <p:cNvGrpSpPr/>
        <p:nvPr/>
      </p:nvGrpSpPr>
      <p:grpSpPr>
        <a:xfrm>
          <a:off x="0" y="0"/>
          <a:ext cx="0" cy="0"/>
          <a:chOff x="0" y="0"/>
          <a:chExt cx="0" cy="0"/>
        </a:xfrm>
      </p:grpSpPr>
      <p:sp>
        <p:nvSpPr>
          <p:cNvPr id="2163" name="Google Shape;216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4" name="Google Shape;2164;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Black ticks indicate the average price at which the respondent thought the product would be too expensive to consider buying / too cheap to be of very high quality. The red ticks represent the upper and lower bounds of acceptable price for the product. The green tick represents the optimal price for the product. </a:t>
            </a:r>
            <a:endParaRPr/>
          </a:p>
        </p:txBody>
      </p:sp>
      <p:sp>
        <p:nvSpPr>
          <p:cNvPr id="2165" name="Google Shape;2165;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0" name="Shape 2200"/>
        <p:cNvGrpSpPr/>
        <p:nvPr/>
      </p:nvGrpSpPr>
      <p:grpSpPr>
        <a:xfrm>
          <a:off x="0" y="0"/>
          <a:ext cx="0" cy="0"/>
          <a:chOff x="0" y="0"/>
          <a:chExt cx="0" cy="0"/>
        </a:xfrm>
      </p:grpSpPr>
      <p:sp>
        <p:nvSpPr>
          <p:cNvPr id="2201" name="Google Shape;220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2" name="Google Shape;2202;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2203" name="Google Shape;2203;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3" name="Shape 2263"/>
        <p:cNvGrpSpPr/>
        <p:nvPr/>
      </p:nvGrpSpPr>
      <p:grpSpPr>
        <a:xfrm>
          <a:off x="0" y="0"/>
          <a:ext cx="0" cy="0"/>
          <a:chOff x="0" y="0"/>
          <a:chExt cx="0" cy="0"/>
        </a:xfrm>
      </p:grpSpPr>
      <p:sp>
        <p:nvSpPr>
          <p:cNvPr id="2264" name="Google Shape;2264;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5" name="Google Shape;2265;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6" name="Google Shape;976;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0" name="Shape 2280"/>
        <p:cNvGrpSpPr/>
        <p:nvPr/>
      </p:nvGrpSpPr>
      <p:grpSpPr>
        <a:xfrm>
          <a:off x="0" y="0"/>
          <a:ext cx="0" cy="0"/>
          <a:chOff x="0" y="0"/>
          <a:chExt cx="0" cy="0"/>
        </a:xfrm>
      </p:grpSpPr>
      <p:sp>
        <p:nvSpPr>
          <p:cNvPr id="2281" name="Google Shape;2281;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2" name="Google Shape;2282;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6" name="Shape 2346"/>
        <p:cNvGrpSpPr/>
        <p:nvPr/>
      </p:nvGrpSpPr>
      <p:grpSpPr>
        <a:xfrm>
          <a:off x="0" y="0"/>
          <a:ext cx="0" cy="0"/>
          <a:chOff x="0" y="0"/>
          <a:chExt cx="0" cy="0"/>
        </a:xfrm>
      </p:grpSpPr>
      <p:sp>
        <p:nvSpPr>
          <p:cNvPr id="2347" name="Google Shape;2347;p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8" name="Google Shape;2348;p1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2349" name="Google Shape;2349;p1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3" name="Shape 2353"/>
        <p:cNvGrpSpPr/>
        <p:nvPr/>
      </p:nvGrpSpPr>
      <p:grpSpPr>
        <a:xfrm>
          <a:off x="0" y="0"/>
          <a:ext cx="0" cy="0"/>
          <a:chOff x="0" y="0"/>
          <a:chExt cx="0" cy="0"/>
        </a:xfrm>
      </p:grpSpPr>
      <p:sp>
        <p:nvSpPr>
          <p:cNvPr id="2354" name="Google Shape;2354;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5" name="Google Shape;235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6" name="Shape 2376"/>
        <p:cNvGrpSpPr/>
        <p:nvPr/>
      </p:nvGrpSpPr>
      <p:grpSpPr>
        <a:xfrm>
          <a:off x="0" y="0"/>
          <a:ext cx="0" cy="0"/>
          <a:chOff x="0" y="0"/>
          <a:chExt cx="0" cy="0"/>
        </a:xfrm>
      </p:grpSpPr>
      <p:sp>
        <p:nvSpPr>
          <p:cNvPr id="2377" name="Google Shape;2377;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8" name="Google Shape;2378;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9" name="Shape 2399"/>
        <p:cNvGrpSpPr/>
        <p:nvPr/>
      </p:nvGrpSpPr>
      <p:grpSpPr>
        <a:xfrm>
          <a:off x="0" y="0"/>
          <a:ext cx="0" cy="0"/>
          <a:chOff x="0" y="0"/>
          <a:chExt cx="0" cy="0"/>
        </a:xfrm>
      </p:grpSpPr>
      <p:sp>
        <p:nvSpPr>
          <p:cNvPr id="2400" name="Google Shape;2400;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1" name="Google Shape;2401;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7" name="Shape 2407"/>
        <p:cNvGrpSpPr/>
        <p:nvPr/>
      </p:nvGrpSpPr>
      <p:grpSpPr>
        <a:xfrm>
          <a:off x="0" y="0"/>
          <a:ext cx="0" cy="0"/>
          <a:chOff x="0" y="0"/>
          <a:chExt cx="0" cy="0"/>
        </a:xfrm>
      </p:grpSpPr>
      <p:sp>
        <p:nvSpPr>
          <p:cNvPr id="2408" name="Google Shape;2408;p1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9" name="Google Shape;2409;p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5" name="Shape 2425"/>
        <p:cNvGrpSpPr/>
        <p:nvPr/>
      </p:nvGrpSpPr>
      <p:grpSpPr>
        <a:xfrm>
          <a:off x="0" y="0"/>
          <a:ext cx="0" cy="0"/>
          <a:chOff x="0" y="0"/>
          <a:chExt cx="0" cy="0"/>
        </a:xfrm>
      </p:grpSpPr>
      <p:sp>
        <p:nvSpPr>
          <p:cNvPr id="2426" name="Google Shape;2426;p1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7" name="Google Shape;2427;p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1" name="Shape 2431"/>
        <p:cNvGrpSpPr/>
        <p:nvPr/>
      </p:nvGrpSpPr>
      <p:grpSpPr>
        <a:xfrm>
          <a:off x="0" y="0"/>
          <a:ext cx="0" cy="0"/>
          <a:chOff x="0" y="0"/>
          <a:chExt cx="0" cy="0"/>
        </a:xfrm>
      </p:grpSpPr>
      <p:sp>
        <p:nvSpPr>
          <p:cNvPr id="2432" name="Google Shape;2432;p1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3" name="Google Shape;2433;p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1" name="Shape 2461"/>
        <p:cNvGrpSpPr/>
        <p:nvPr/>
      </p:nvGrpSpPr>
      <p:grpSpPr>
        <a:xfrm>
          <a:off x="0" y="0"/>
          <a:ext cx="0" cy="0"/>
          <a:chOff x="0" y="0"/>
          <a:chExt cx="0" cy="0"/>
        </a:xfrm>
      </p:grpSpPr>
      <p:sp>
        <p:nvSpPr>
          <p:cNvPr id="2462" name="Google Shape;2462;p1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3" name="Google Shape;2463;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0" name="Shape 2470"/>
        <p:cNvGrpSpPr/>
        <p:nvPr/>
      </p:nvGrpSpPr>
      <p:grpSpPr>
        <a:xfrm>
          <a:off x="0" y="0"/>
          <a:ext cx="0" cy="0"/>
          <a:chOff x="0" y="0"/>
          <a:chExt cx="0" cy="0"/>
        </a:xfrm>
      </p:grpSpPr>
      <p:sp>
        <p:nvSpPr>
          <p:cNvPr id="2471" name="Google Shape;2471;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2" name="Google Shape;2472;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3" name="Google Shape;2473;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Google Shape;1003;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4" name="Google Shape;1004;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2" name="Shape 2482"/>
        <p:cNvGrpSpPr/>
        <p:nvPr/>
      </p:nvGrpSpPr>
      <p:grpSpPr>
        <a:xfrm>
          <a:off x="0" y="0"/>
          <a:ext cx="0" cy="0"/>
          <a:chOff x="0" y="0"/>
          <a:chExt cx="0" cy="0"/>
        </a:xfrm>
      </p:grpSpPr>
      <p:sp>
        <p:nvSpPr>
          <p:cNvPr id="2483" name="Google Shape;2483;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4" name="Google Shape;2484;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4" name="Shape 2494"/>
        <p:cNvGrpSpPr/>
        <p:nvPr/>
      </p:nvGrpSpPr>
      <p:grpSpPr>
        <a:xfrm>
          <a:off x="0" y="0"/>
          <a:ext cx="0" cy="0"/>
          <a:chOff x="0" y="0"/>
          <a:chExt cx="0" cy="0"/>
        </a:xfrm>
      </p:grpSpPr>
      <p:sp>
        <p:nvSpPr>
          <p:cNvPr id="2495" name="Google Shape;2495;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6" name="Google Shape;2496;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7" name="Google Shape;2497;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1" name="Shape 2521"/>
        <p:cNvGrpSpPr/>
        <p:nvPr/>
      </p:nvGrpSpPr>
      <p:grpSpPr>
        <a:xfrm>
          <a:off x="0" y="0"/>
          <a:ext cx="0" cy="0"/>
          <a:chOff x="0" y="0"/>
          <a:chExt cx="0" cy="0"/>
        </a:xfrm>
      </p:grpSpPr>
      <p:sp>
        <p:nvSpPr>
          <p:cNvPr id="2522" name="Google Shape;2522;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3" name="Google Shape;2523;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4" name="Shape 2534"/>
        <p:cNvGrpSpPr/>
        <p:nvPr/>
      </p:nvGrpSpPr>
      <p:grpSpPr>
        <a:xfrm>
          <a:off x="0" y="0"/>
          <a:ext cx="0" cy="0"/>
          <a:chOff x="0" y="0"/>
          <a:chExt cx="0" cy="0"/>
        </a:xfrm>
      </p:grpSpPr>
      <p:sp>
        <p:nvSpPr>
          <p:cNvPr id="2535" name="Google Shape;2535;p1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6" name="Google Shape;2536;p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0" name="Shape 2540"/>
        <p:cNvGrpSpPr/>
        <p:nvPr/>
      </p:nvGrpSpPr>
      <p:grpSpPr>
        <a:xfrm>
          <a:off x="0" y="0"/>
          <a:ext cx="0" cy="0"/>
          <a:chOff x="0" y="0"/>
          <a:chExt cx="0" cy="0"/>
        </a:xfrm>
      </p:grpSpPr>
      <p:sp>
        <p:nvSpPr>
          <p:cNvPr id="2541" name="Google Shape;2541;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2" name="Google Shape;2542;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3" name="Google Shape;2543;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9" name="Shape 2569"/>
        <p:cNvGrpSpPr/>
        <p:nvPr/>
      </p:nvGrpSpPr>
      <p:grpSpPr>
        <a:xfrm>
          <a:off x="0" y="0"/>
          <a:ext cx="0" cy="0"/>
          <a:chOff x="0" y="0"/>
          <a:chExt cx="0" cy="0"/>
        </a:xfrm>
      </p:grpSpPr>
      <p:sp>
        <p:nvSpPr>
          <p:cNvPr id="2570" name="Google Shape;2570;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1" name="Google Shape;2571;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8" name="Shape 2598"/>
        <p:cNvGrpSpPr/>
        <p:nvPr/>
      </p:nvGrpSpPr>
      <p:grpSpPr>
        <a:xfrm>
          <a:off x="0" y="0"/>
          <a:ext cx="0" cy="0"/>
          <a:chOff x="0" y="0"/>
          <a:chExt cx="0" cy="0"/>
        </a:xfrm>
      </p:grpSpPr>
      <p:sp>
        <p:nvSpPr>
          <p:cNvPr id="2599" name="Google Shape;2599;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0" name="Google Shape;2600;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1" name="Google Shape;2601;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0" name="Shape 2610"/>
        <p:cNvGrpSpPr/>
        <p:nvPr/>
      </p:nvGrpSpPr>
      <p:grpSpPr>
        <a:xfrm>
          <a:off x="0" y="0"/>
          <a:ext cx="0" cy="0"/>
          <a:chOff x="0" y="0"/>
          <a:chExt cx="0" cy="0"/>
        </a:xfrm>
      </p:grpSpPr>
      <p:sp>
        <p:nvSpPr>
          <p:cNvPr id="2611" name="Google Shape;2611;p1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2" name="Google Shape;2612;p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6" name="Shape 2616"/>
        <p:cNvGrpSpPr/>
        <p:nvPr/>
      </p:nvGrpSpPr>
      <p:grpSpPr>
        <a:xfrm>
          <a:off x="0" y="0"/>
          <a:ext cx="0" cy="0"/>
          <a:chOff x="0" y="0"/>
          <a:chExt cx="0" cy="0"/>
        </a:xfrm>
      </p:grpSpPr>
      <p:sp>
        <p:nvSpPr>
          <p:cNvPr id="2617" name="Google Shape;2617;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8" name="Google Shape;2618;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2619" name="Google Shape;2619;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4" name="Shape 2624"/>
        <p:cNvGrpSpPr/>
        <p:nvPr/>
      </p:nvGrpSpPr>
      <p:grpSpPr>
        <a:xfrm>
          <a:off x="0" y="0"/>
          <a:ext cx="0" cy="0"/>
          <a:chOff x="0" y="0"/>
          <a:chExt cx="0" cy="0"/>
        </a:xfrm>
      </p:grpSpPr>
      <p:sp>
        <p:nvSpPr>
          <p:cNvPr id="2625" name="Google Shape;2625;p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6" name="Google Shape;2626;p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Google Shape;102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2" name="Google Shape;102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023" name="Google Shape;102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3" name="Shape 2643"/>
        <p:cNvGrpSpPr/>
        <p:nvPr/>
      </p:nvGrpSpPr>
      <p:grpSpPr>
        <a:xfrm>
          <a:off x="0" y="0"/>
          <a:ext cx="0" cy="0"/>
          <a:chOff x="0" y="0"/>
          <a:chExt cx="0" cy="0"/>
        </a:xfrm>
      </p:grpSpPr>
      <p:sp>
        <p:nvSpPr>
          <p:cNvPr id="2644" name="Google Shape;2644;p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5" name="Google Shape;2645;p1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3" name="Shape 2653"/>
        <p:cNvGrpSpPr/>
        <p:nvPr/>
      </p:nvGrpSpPr>
      <p:grpSpPr>
        <a:xfrm>
          <a:off x="0" y="0"/>
          <a:ext cx="0" cy="0"/>
          <a:chOff x="0" y="0"/>
          <a:chExt cx="0" cy="0"/>
        </a:xfrm>
      </p:grpSpPr>
      <p:sp>
        <p:nvSpPr>
          <p:cNvPr id="2654" name="Google Shape;2654;p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5" name="Google Shape;2655;p1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2656" name="Google Shape;2656;p1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0" name="Shape 2670"/>
        <p:cNvGrpSpPr/>
        <p:nvPr/>
      </p:nvGrpSpPr>
      <p:grpSpPr>
        <a:xfrm>
          <a:off x="0" y="0"/>
          <a:ext cx="0" cy="0"/>
          <a:chOff x="0" y="0"/>
          <a:chExt cx="0" cy="0"/>
        </a:xfrm>
      </p:grpSpPr>
      <p:sp>
        <p:nvSpPr>
          <p:cNvPr id="2671" name="Google Shape;2671;p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2" name="Google Shape;2672;p1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2673" name="Google Shape;2673;p1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XM Title">
  <p:cSld name="XM Title">
    <p:spTree>
      <p:nvGrpSpPr>
        <p:cNvPr id="15" name="Shape 15"/>
        <p:cNvGrpSpPr/>
        <p:nvPr/>
      </p:nvGrpSpPr>
      <p:grpSpPr>
        <a:xfrm>
          <a:off x="0" y="0"/>
          <a:ext cx="0" cy="0"/>
          <a:chOff x="0" y="0"/>
          <a:chExt cx="0" cy="0"/>
        </a:xfrm>
      </p:grpSpPr>
      <p:sp>
        <p:nvSpPr>
          <p:cNvPr id="16" name="Google Shape;16;p148"/>
          <p:cNvSpPr/>
          <p:nvPr/>
        </p:nvSpPr>
        <p:spPr>
          <a:xfrm>
            <a:off x="0" y="2001520"/>
            <a:ext cx="12192000" cy="4856480"/>
          </a:xfrm>
          <a:prstGeom prst="rect">
            <a:avLst/>
          </a:prstGeom>
          <a:gradFill>
            <a:gsLst>
              <a:gs pos="0">
                <a:srgbClr val="21DBAA"/>
              </a:gs>
              <a:gs pos="33000">
                <a:srgbClr val="03B4F0"/>
              </a:gs>
              <a:gs pos="70000">
                <a:schemeClr val="accent2"/>
              </a:gs>
              <a:gs pos="99000">
                <a:schemeClr val="accent3"/>
              </a:gs>
              <a:gs pos="100000">
                <a:schemeClr val="accent3"/>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7" name="Google Shape;17;p148"/>
          <p:cNvPicPr preferRelativeResize="0"/>
          <p:nvPr/>
        </p:nvPicPr>
        <p:blipFill rotWithShape="1">
          <a:blip r:embed="rId2">
            <a:alphaModFix/>
          </a:blip>
          <a:srcRect b="0" l="0" r="0" t="0"/>
          <a:stretch/>
        </p:blipFill>
        <p:spPr>
          <a:xfrm>
            <a:off x="0" y="2001520"/>
            <a:ext cx="698500" cy="698500"/>
          </a:xfrm>
          <a:prstGeom prst="rect">
            <a:avLst/>
          </a:prstGeom>
          <a:noFill/>
          <a:ln>
            <a:noFill/>
          </a:ln>
        </p:spPr>
      </p:pic>
      <p:pic>
        <p:nvPicPr>
          <p:cNvPr id="18" name="Google Shape;18;p148"/>
          <p:cNvPicPr preferRelativeResize="0"/>
          <p:nvPr/>
        </p:nvPicPr>
        <p:blipFill rotWithShape="1">
          <a:blip r:embed="rId3">
            <a:alphaModFix/>
          </a:blip>
          <a:srcRect b="0" l="0" r="0" t="0"/>
          <a:stretch/>
        </p:blipFill>
        <p:spPr>
          <a:xfrm>
            <a:off x="736279" y="1149531"/>
            <a:ext cx="1940001" cy="553141"/>
          </a:xfrm>
          <a:prstGeom prst="rect">
            <a:avLst/>
          </a:prstGeom>
          <a:noFill/>
          <a:ln>
            <a:noFill/>
          </a:ln>
        </p:spPr>
      </p:pic>
      <p:sp>
        <p:nvSpPr>
          <p:cNvPr id="19" name="Google Shape;19;p148"/>
          <p:cNvSpPr txBox="1"/>
          <p:nvPr>
            <p:ph idx="1" type="body"/>
          </p:nvPr>
        </p:nvSpPr>
        <p:spPr>
          <a:xfrm>
            <a:off x="670219" y="4637095"/>
            <a:ext cx="9310098" cy="1477328"/>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0"/>
              </a:spcBef>
              <a:spcAft>
                <a:spcPts val="0"/>
              </a:spcAft>
              <a:buClr>
                <a:schemeClr val="lt1"/>
              </a:buClr>
              <a:buSzPts val="4800"/>
              <a:buFont typeface="Arial"/>
              <a:buNone/>
              <a:defRPr b="1" i="0" sz="480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2pPr>
            <a:lvl3pPr indent="-228600" lvl="2" marL="13716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3pPr>
            <a:lvl4pPr indent="-228600" lvl="3" marL="18288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4pPr>
            <a:lvl5pPr indent="-228600" lvl="4" marL="22860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48"/>
          <p:cNvSpPr txBox="1"/>
          <p:nvPr/>
        </p:nvSpPr>
        <p:spPr>
          <a:xfrm>
            <a:off x="2782957" y="1205817"/>
            <a:ext cx="327992" cy="46166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a:t>
            </a:r>
            <a:endParaRPr/>
          </a:p>
        </p:txBody>
      </p:sp>
      <p:sp>
        <p:nvSpPr>
          <p:cNvPr id="21" name="Google Shape;21;p148"/>
          <p:cNvSpPr txBox="1"/>
          <p:nvPr/>
        </p:nvSpPr>
        <p:spPr>
          <a:xfrm>
            <a:off x="10477500" y="76200"/>
            <a:ext cx="1600200" cy="8477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 Rank - Solution Slide 1">
  <p:cSld name="No Rank - Solution Slide 1">
    <p:spTree>
      <p:nvGrpSpPr>
        <p:cNvPr id="81" name="Shape 81"/>
        <p:cNvGrpSpPr/>
        <p:nvPr/>
      </p:nvGrpSpPr>
      <p:grpSpPr>
        <a:xfrm>
          <a:off x="0" y="0"/>
          <a:ext cx="0" cy="0"/>
          <a:chOff x="0" y="0"/>
          <a:chExt cx="0" cy="0"/>
        </a:xfrm>
      </p:grpSpPr>
      <p:sp>
        <p:nvSpPr>
          <p:cNvPr id="82" name="Google Shape;82;p157"/>
          <p:cNvSpPr txBox="1"/>
          <p:nvPr>
            <p:ph type="title"/>
          </p:nvPr>
        </p:nvSpPr>
        <p:spPr>
          <a:xfrm>
            <a:off x="381000" y="274320"/>
            <a:ext cx="11430000" cy="49244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57"/>
          <p:cNvSpPr txBox="1"/>
          <p:nvPr>
            <p:ph idx="1" type="body"/>
          </p:nvPr>
        </p:nvSpPr>
        <p:spPr>
          <a:xfrm>
            <a:off x="381000" y="1554480"/>
            <a:ext cx="11430000" cy="4572000"/>
          </a:xfrm>
          <a:prstGeom prst="rect">
            <a:avLst/>
          </a:prstGeom>
          <a:noFill/>
          <a:ln>
            <a:noFill/>
          </a:ln>
        </p:spPr>
        <p:txBody>
          <a:bodyPr anchorCtr="0" anchor="t" bIns="0" lIns="45700" spcFirstLastPara="1" rIns="45700" wrap="square" tIns="0">
            <a:noAutofit/>
          </a:bodyPr>
          <a:lstStyle>
            <a:lvl1pPr indent="-247650" lvl="0" marL="457200" algn="just">
              <a:lnSpc>
                <a:spcPct val="90000"/>
              </a:lnSpc>
              <a:spcBef>
                <a:spcPts val="800"/>
              </a:spcBef>
              <a:spcAft>
                <a:spcPts val="0"/>
              </a:spcAft>
              <a:buClr>
                <a:schemeClr val="lt1"/>
              </a:buClr>
              <a:buSzPts val="300"/>
              <a:buChar char="•"/>
              <a:defRPr sz="1200"/>
            </a:lvl1pPr>
            <a:lvl2pPr indent="-298450" lvl="1" marL="914400" algn="just">
              <a:lnSpc>
                <a:spcPct val="90000"/>
              </a:lnSpc>
              <a:spcBef>
                <a:spcPts val="200"/>
              </a:spcBef>
              <a:spcAft>
                <a:spcPts val="0"/>
              </a:spcAft>
              <a:buClr>
                <a:schemeClr val="dk1"/>
              </a:buClr>
              <a:buSzPts val="1100"/>
              <a:buChar char="•"/>
              <a:defRPr sz="1100"/>
            </a:lvl2pPr>
            <a:lvl3pPr indent="-295275" lvl="2" marL="1371600" algn="just">
              <a:lnSpc>
                <a:spcPct val="90000"/>
              </a:lnSpc>
              <a:spcBef>
                <a:spcPts val="200"/>
              </a:spcBef>
              <a:spcAft>
                <a:spcPts val="0"/>
              </a:spcAft>
              <a:buClr>
                <a:schemeClr val="dk1"/>
              </a:buClr>
              <a:buSzPts val="1050"/>
              <a:buChar char="•"/>
              <a:defRPr sz="1050"/>
            </a:lvl3pPr>
            <a:lvl4pPr indent="-292100" lvl="3" marL="1828800" algn="just">
              <a:lnSpc>
                <a:spcPct val="90000"/>
              </a:lnSpc>
              <a:spcBef>
                <a:spcPts val="200"/>
              </a:spcBef>
              <a:spcAft>
                <a:spcPts val="0"/>
              </a:spcAft>
              <a:buClr>
                <a:schemeClr val="dk1"/>
              </a:buClr>
              <a:buSzPts val="1000"/>
              <a:buChar char="•"/>
              <a:defRPr sz="1000"/>
            </a:lvl4pPr>
            <a:lvl5pPr indent="-285750" lvl="4" marL="2286000" algn="just">
              <a:lnSpc>
                <a:spcPct val="90000"/>
              </a:lnSpc>
              <a:spcBef>
                <a:spcPts val="200"/>
              </a:spcBef>
              <a:spcAft>
                <a:spcPts val="0"/>
              </a:spcAft>
              <a:buClr>
                <a:schemeClr val="dk1"/>
              </a:buClr>
              <a:buSzPts val="900"/>
              <a:buChar char="•"/>
              <a:defRPr sz="900"/>
            </a:lvl5pPr>
            <a:lvl6pPr indent="-342900" lvl="5" marL="2743200" algn="l">
              <a:lnSpc>
                <a:spcPct val="90000"/>
              </a:lnSpc>
              <a:spcBef>
                <a:spcPts val="360"/>
              </a:spcBef>
              <a:spcAft>
                <a:spcPts val="0"/>
              </a:spcAft>
              <a:buClr>
                <a:schemeClr val="dk1"/>
              </a:buClr>
              <a:buSzPts val="1800"/>
              <a:buChar char="•"/>
              <a:defRPr/>
            </a:lvl6pPr>
            <a:lvl7pPr indent="-342900" lvl="6" marL="3200400" algn="l">
              <a:lnSpc>
                <a:spcPct val="90000"/>
              </a:lnSpc>
              <a:spcBef>
                <a:spcPts val="360"/>
              </a:spcBef>
              <a:spcAft>
                <a:spcPts val="0"/>
              </a:spcAft>
              <a:buClr>
                <a:schemeClr val="dk1"/>
              </a:buClr>
              <a:buSzPts val="1800"/>
              <a:buChar char="•"/>
              <a:defRPr/>
            </a:lvl7pPr>
            <a:lvl8pPr indent="-342900" lvl="7" marL="3657600" algn="l">
              <a:lnSpc>
                <a:spcPct val="90000"/>
              </a:lnSpc>
              <a:spcBef>
                <a:spcPts val="360"/>
              </a:spcBef>
              <a:spcAft>
                <a:spcPts val="0"/>
              </a:spcAft>
              <a:buClr>
                <a:schemeClr val="dk1"/>
              </a:buClr>
              <a:buSzPts val="1800"/>
              <a:buChar char="•"/>
              <a:defRPr/>
            </a:lvl8pPr>
            <a:lvl9pPr indent="-342900" lvl="8" marL="4114800" algn="l">
              <a:lnSpc>
                <a:spcPct val="9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X Headline + Number">
  <p:cSld name="CX Headline + Number">
    <p:spTree>
      <p:nvGrpSpPr>
        <p:cNvPr id="748" name="Shape 748"/>
        <p:cNvGrpSpPr/>
        <p:nvPr/>
      </p:nvGrpSpPr>
      <p:grpSpPr>
        <a:xfrm>
          <a:off x="0" y="0"/>
          <a:ext cx="0" cy="0"/>
          <a:chOff x="0" y="0"/>
          <a:chExt cx="0" cy="0"/>
        </a:xfrm>
      </p:grpSpPr>
      <p:sp>
        <p:nvSpPr>
          <p:cNvPr id="749" name="Google Shape;749;p247"/>
          <p:cNvSpPr txBox="1"/>
          <p:nvPr/>
        </p:nvSpPr>
        <p:spPr>
          <a:xfrm>
            <a:off x="6841088" y="2079771"/>
            <a:ext cx="2244436" cy="31547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9900" u="none" cap="none" strike="noStrike">
                <a:solidFill>
                  <a:schemeClr val="accent1"/>
                </a:solidFill>
                <a:latin typeface="Arial"/>
                <a:ea typeface="Arial"/>
                <a:cs typeface="Arial"/>
                <a:sym typeface="Arial"/>
              </a:rPr>
              <a:t>%</a:t>
            </a:r>
            <a:endParaRPr b="1" i="0" sz="3200" u="none" cap="none" strike="noStrike">
              <a:solidFill>
                <a:schemeClr val="accent1"/>
              </a:solidFill>
              <a:latin typeface="Arial"/>
              <a:ea typeface="Arial"/>
              <a:cs typeface="Arial"/>
              <a:sym typeface="Arial"/>
            </a:endParaRPr>
          </a:p>
        </p:txBody>
      </p:sp>
      <p:pic>
        <p:nvPicPr>
          <p:cNvPr id="750" name="Google Shape;750;p247"/>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751" name="Google Shape;751;p247"/>
          <p:cNvSpPr txBox="1"/>
          <p:nvPr>
            <p:ph idx="1" type="body"/>
          </p:nvPr>
        </p:nvSpPr>
        <p:spPr>
          <a:xfrm>
            <a:off x="-558166" y="2149346"/>
            <a:ext cx="7599045" cy="6232475"/>
          </a:xfrm>
          <a:prstGeom prst="rect">
            <a:avLst/>
          </a:prstGeom>
          <a:noFill/>
          <a:ln>
            <a:noFill/>
          </a:ln>
        </p:spPr>
        <p:txBody>
          <a:bodyPr anchorCtr="0" anchor="t" bIns="0" lIns="0" spcFirstLastPara="1" rIns="0" wrap="square" tIns="0">
            <a:spAutoFit/>
          </a:bodyPr>
          <a:lstStyle>
            <a:lvl1pPr indent="-228600" lvl="0" marL="457200" algn="r">
              <a:lnSpc>
                <a:spcPct val="90000"/>
              </a:lnSpc>
              <a:spcBef>
                <a:spcPts val="1000"/>
              </a:spcBef>
              <a:spcAft>
                <a:spcPts val="0"/>
              </a:spcAft>
              <a:buClr>
                <a:schemeClr val="accent1"/>
              </a:buClr>
              <a:buSzPts val="45000"/>
              <a:buNone/>
              <a:defRPr b="1" i="0" sz="45000">
                <a:solidFill>
                  <a:schemeClr val="accen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2" name="Google Shape;752;p247"/>
          <p:cNvSpPr txBox="1"/>
          <p:nvPr>
            <p:ph idx="2" type="body"/>
          </p:nvPr>
        </p:nvSpPr>
        <p:spPr>
          <a:xfrm>
            <a:off x="538163" y="1858172"/>
            <a:ext cx="5689600" cy="443198"/>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3200"/>
              <a:buNone/>
              <a:defRPr b="1" i="0" sz="32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3" name="Google Shape;753;p247"/>
          <p:cNvSpPr txBox="1"/>
          <p:nvPr>
            <p:ph idx="3" type="body"/>
          </p:nvPr>
        </p:nvSpPr>
        <p:spPr>
          <a:xfrm>
            <a:off x="7246752" y="4985182"/>
            <a:ext cx="4486016" cy="193899"/>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 name="Google Shape;754;p247"/>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Headline + Number">
  <p:cSld name="2_Headline + Number">
    <p:spTree>
      <p:nvGrpSpPr>
        <p:cNvPr id="755" name="Shape 755"/>
        <p:cNvGrpSpPr/>
        <p:nvPr/>
      </p:nvGrpSpPr>
      <p:grpSpPr>
        <a:xfrm>
          <a:off x="0" y="0"/>
          <a:ext cx="0" cy="0"/>
          <a:chOff x="0" y="0"/>
          <a:chExt cx="0" cy="0"/>
        </a:xfrm>
      </p:grpSpPr>
      <p:sp>
        <p:nvSpPr>
          <p:cNvPr id="756" name="Google Shape;756;p248"/>
          <p:cNvSpPr txBox="1"/>
          <p:nvPr/>
        </p:nvSpPr>
        <p:spPr>
          <a:xfrm>
            <a:off x="6841088" y="2079771"/>
            <a:ext cx="2244436" cy="31547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9900" u="none" cap="none" strike="noStrike">
                <a:solidFill>
                  <a:schemeClr val="accent3"/>
                </a:solidFill>
                <a:latin typeface="Arial"/>
                <a:ea typeface="Arial"/>
                <a:cs typeface="Arial"/>
                <a:sym typeface="Arial"/>
              </a:rPr>
              <a:t>%</a:t>
            </a:r>
            <a:endParaRPr b="1" i="0" sz="3200" u="none" cap="none" strike="noStrike">
              <a:solidFill>
                <a:schemeClr val="accent3"/>
              </a:solidFill>
              <a:latin typeface="Arial"/>
              <a:ea typeface="Arial"/>
              <a:cs typeface="Arial"/>
              <a:sym typeface="Arial"/>
            </a:endParaRPr>
          </a:p>
        </p:txBody>
      </p:sp>
      <p:pic>
        <p:nvPicPr>
          <p:cNvPr id="757" name="Google Shape;757;p248"/>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758" name="Google Shape;758;p248"/>
          <p:cNvSpPr txBox="1"/>
          <p:nvPr>
            <p:ph idx="1" type="body"/>
          </p:nvPr>
        </p:nvSpPr>
        <p:spPr>
          <a:xfrm>
            <a:off x="-558166" y="2149346"/>
            <a:ext cx="7599045" cy="6232475"/>
          </a:xfrm>
          <a:prstGeom prst="rect">
            <a:avLst/>
          </a:prstGeom>
          <a:noFill/>
          <a:ln>
            <a:noFill/>
          </a:ln>
        </p:spPr>
        <p:txBody>
          <a:bodyPr anchorCtr="0" anchor="t" bIns="0" lIns="0" spcFirstLastPara="1" rIns="0" wrap="square" tIns="0">
            <a:spAutoFit/>
          </a:bodyPr>
          <a:lstStyle>
            <a:lvl1pPr indent="-228600" lvl="0" marL="457200" algn="r">
              <a:lnSpc>
                <a:spcPct val="90000"/>
              </a:lnSpc>
              <a:spcBef>
                <a:spcPts val="1000"/>
              </a:spcBef>
              <a:spcAft>
                <a:spcPts val="0"/>
              </a:spcAft>
              <a:buClr>
                <a:schemeClr val="accent3"/>
              </a:buClr>
              <a:buSzPts val="45000"/>
              <a:buNone/>
              <a:defRPr b="1" i="0" sz="45000">
                <a:solidFill>
                  <a:schemeClr val="accent3"/>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9" name="Google Shape;759;p248"/>
          <p:cNvSpPr txBox="1"/>
          <p:nvPr>
            <p:ph idx="2" type="body"/>
          </p:nvPr>
        </p:nvSpPr>
        <p:spPr>
          <a:xfrm>
            <a:off x="538163" y="1858172"/>
            <a:ext cx="5689600" cy="443198"/>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3200"/>
              <a:buNone/>
              <a:defRPr b="1" i="0" sz="32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0" name="Google Shape;760;p248"/>
          <p:cNvSpPr txBox="1"/>
          <p:nvPr>
            <p:ph idx="3" type="body"/>
          </p:nvPr>
        </p:nvSpPr>
        <p:spPr>
          <a:xfrm>
            <a:off x="7246752" y="4985182"/>
            <a:ext cx="4486016" cy="193899"/>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 name="Google Shape;761;p248"/>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C Headline + Number">
  <p:cSld name="RC Headline + Number">
    <p:spTree>
      <p:nvGrpSpPr>
        <p:cNvPr id="762" name="Shape 762"/>
        <p:cNvGrpSpPr/>
        <p:nvPr/>
      </p:nvGrpSpPr>
      <p:grpSpPr>
        <a:xfrm>
          <a:off x="0" y="0"/>
          <a:ext cx="0" cy="0"/>
          <a:chOff x="0" y="0"/>
          <a:chExt cx="0" cy="0"/>
        </a:xfrm>
      </p:grpSpPr>
      <p:sp>
        <p:nvSpPr>
          <p:cNvPr id="763" name="Google Shape;763;p249"/>
          <p:cNvSpPr txBox="1"/>
          <p:nvPr/>
        </p:nvSpPr>
        <p:spPr>
          <a:xfrm>
            <a:off x="6841088" y="2079771"/>
            <a:ext cx="2244436" cy="31547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9900" u="none" cap="none" strike="noStrike">
                <a:solidFill>
                  <a:schemeClr val="dk2"/>
                </a:solidFill>
                <a:latin typeface="Arial"/>
                <a:ea typeface="Arial"/>
                <a:cs typeface="Arial"/>
                <a:sym typeface="Arial"/>
              </a:rPr>
              <a:t>%</a:t>
            </a:r>
            <a:endParaRPr b="1" i="0" sz="3200" u="none" cap="none" strike="noStrike">
              <a:solidFill>
                <a:schemeClr val="dk2"/>
              </a:solidFill>
              <a:latin typeface="Arial"/>
              <a:ea typeface="Arial"/>
              <a:cs typeface="Arial"/>
              <a:sym typeface="Arial"/>
            </a:endParaRPr>
          </a:p>
        </p:txBody>
      </p:sp>
      <p:pic>
        <p:nvPicPr>
          <p:cNvPr id="764" name="Google Shape;764;p249"/>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765" name="Google Shape;765;p249"/>
          <p:cNvSpPr txBox="1"/>
          <p:nvPr>
            <p:ph idx="1" type="body"/>
          </p:nvPr>
        </p:nvSpPr>
        <p:spPr>
          <a:xfrm>
            <a:off x="-558166" y="2149346"/>
            <a:ext cx="7599045" cy="6232475"/>
          </a:xfrm>
          <a:prstGeom prst="rect">
            <a:avLst/>
          </a:prstGeom>
          <a:noFill/>
          <a:ln>
            <a:noFill/>
          </a:ln>
        </p:spPr>
        <p:txBody>
          <a:bodyPr anchorCtr="0" anchor="t" bIns="0" lIns="0" spcFirstLastPara="1" rIns="0" wrap="square" tIns="0">
            <a:spAutoFit/>
          </a:bodyPr>
          <a:lstStyle>
            <a:lvl1pPr indent="-228600" lvl="0" marL="457200" algn="r">
              <a:lnSpc>
                <a:spcPct val="90000"/>
              </a:lnSpc>
              <a:spcBef>
                <a:spcPts val="1000"/>
              </a:spcBef>
              <a:spcAft>
                <a:spcPts val="0"/>
              </a:spcAft>
              <a:buClr>
                <a:schemeClr val="dk2"/>
              </a:buClr>
              <a:buSzPts val="45000"/>
              <a:buNone/>
              <a:defRPr b="1" i="0" sz="45000">
                <a:solidFill>
                  <a:schemeClr val="dk2"/>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6" name="Google Shape;766;p249"/>
          <p:cNvSpPr txBox="1"/>
          <p:nvPr>
            <p:ph idx="2" type="body"/>
          </p:nvPr>
        </p:nvSpPr>
        <p:spPr>
          <a:xfrm>
            <a:off x="538163" y="1858172"/>
            <a:ext cx="5689600" cy="443198"/>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3200"/>
              <a:buNone/>
              <a:defRPr b="1" i="0" sz="32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7" name="Google Shape;767;p249"/>
          <p:cNvSpPr txBox="1"/>
          <p:nvPr>
            <p:ph idx="3" type="body"/>
          </p:nvPr>
        </p:nvSpPr>
        <p:spPr>
          <a:xfrm>
            <a:off x="7246752" y="4985182"/>
            <a:ext cx="4486016" cy="193899"/>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8" name="Google Shape;768;p249"/>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X Headline + Number">
  <p:cSld name="PX Headline + Number">
    <p:spTree>
      <p:nvGrpSpPr>
        <p:cNvPr id="769" name="Shape 769"/>
        <p:cNvGrpSpPr/>
        <p:nvPr/>
      </p:nvGrpSpPr>
      <p:grpSpPr>
        <a:xfrm>
          <a:off x="0" y="0"/>
          <a:ext cx="0" cy="0"/>
          <a:chOff x="0" y="0"/>
          <a:chExt cx="0" cy="0"/>
        </a:xfrm>
      </p:grpSpPr>
      <p:sp>
        <p:nvSpPr>
          <p:cNvPr id="770" name="Google Shape;770;p250"/>
          <p:cNvSpPr txBox="1"/>
          <p:nvPr/>
        </p:nvSpPr>
        <p:spPr>
          <a:xfrm>
            <a:off x="6841088" y="2079771"/>
            <a:ext cx="2244436" cy="31547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9900" u="none" cap="none" strike="noStrike">
                <a:solidFill>
                  <a:schemeClr val="accent4"/>
                </a:solidFill>
                <a:latin typeface="Arial"/>
                <a:ea typeface="Arial"/>
                <a:cs typeface="Arial"/>
                <a:sym typeface="Arial"/>
              </a:rPr>
              <a:t>%</a:t>
            </a:r>
            <a:endParaRPr b="1" i="0" sz="3200" u="none" cap="none" strike="noStrike">
              <a:solidFill>
                <a:schemeClr val="accent4"/>
              </a:solidFill>
              <a:latin typeface="Arial"/>
              <a:ea typeface="Arial"/>
              <a:cs typeface="Arial"/>
              <a:sym typeface="Arial"/>
            </a:endParaRPr>
          </a:p>
        </p:txBody>
      </p:sp>
      <p:pic>
        <p:nvPicPr>
          <p:cNvPr id="771" name="Google Shape;771;p250"/>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772" name="Google Shape;772;p250"/>
          <p:cNvSpPr txBox="1"/>
          <p:nvPr>
            <p:ph idx="1" type="body"/>
          </p:nvPr>
        </p:nvSpPr>
        <p:spPr>
          <a:xfrm>
            <a:off x="-558166" y="2149346"/>
            <a:ext cx="7599045" cy="6232475"/>
          </a:xfrm>
          <a:prstGeom prst="rect">
            <a:avLst/>
          </a:prstGeom>
          <a:noFill/>
          <a:ln>
            <a:noFill/>
          </a:ln>
        </p:spPr>
        <p:txBody>
          <a:bodyPr anchorCtr="0" anchor="t" bIns="0" lIns="0" spcFirstLastPara="1" rIns="0" wrap="square" tIns="0">
            <a:spAutoFit/>
          </a:bodyPr>
          <a:lstStyle>
            <a:lvl1pPr indent="-228600" lvl="0" marL="457200" algn="r">
              <a:lnSpc>
                <a:spcPct val="90000"/>
              </a:lnSpc>
              <a:spcBef>
                <a:spcPts val="1000"/>
              </a:spcBef>
              <a:spcAft>
                <a:spcPts val="0"/>
              </a:spcAft>
              <a:buClr>
                <a:schemeClr val="accent4"/>
              </a:buClr>
              <a:buSzPts val="45000"/>
              <a:buNone/>
              <a:defRPr b="1" i="0" sz="45000">
                <a:solidFill>
                  <a:schemeClr val="accent4"/>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3" name="Google Shape;773;p250"/>
          <p:cNvSpPr txBox="1"/>
          <p:nvPr>
            <p:ph idx="2" type="body"/>
          </p:nvPr>
        </p:nvSpPr>
        <p:spPr>
          <a:xfrm>
            <a:off x="538163" y="1858172"/>
            <a:ext cx="5689600" cy="443198"/>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3200"/>
              <a:buNone/>
              <a:defRPr b="1" i="0" sz="32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4" name="Google Shape;774;p250"/>
          <p:cNvSpPr txBox="1"/>
          <p:nvPr>
            <p:ph idx="3" type="body"/>
          </p:nvPr>
        </p:nvSpPr>
        <p:spPr>
          <a:xfrm>
            <a:off x="7246752" y="4985182"/>
            <a:ext cx="4486016" cy="193899"/>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5" name="Google Shape;775;p250"/>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Headline + Number">
  <p:cSld name="4_Headline + Number">
    <p:spTree>
      <p:nvGrpSpPr>
        <p:cNvPr id="776" name="Shape 776"/>
        <p:cNvGrpSpPr/>
        <p:nvPr/>
      </p:nvGrpSpPr>
      <p:grpSpPr>
        <a:xfrm>
          <a:off x="0" y="0"/>
          <a:ext cx="0" cy="0"/>
          <a:chOff x="0" y="0"/>
          <a:chExt cx="0" cy="0"/>
        </a:xfrm>
      </p:grpSpPr>
      <p:sp>
        <p:nvSpPr>
          <p:cNvPr id="777" name="Google Shape;777;p251"/>
          <p:cNvSpPr txBox="1"/>
          <p:nvPr/>
        </p:nvSpPr>
        <p:spPr>
          <a:xfrm>
            <a:off x="6841088" y="2079771"/>
            <a:ext cx="2244436" cy="31547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9900" u="none" cap="none" strike="noStrike">
                <a:solidFill>
                  <a:srgbClr val="0768DD"/>
                </a:solidFill>
                <a:latin typeface="Arial"/>
                <a:ea typeface="Arial"/>
                <a:cs typeface="Arial"/>
                <a:sym typeface="Arial"/>
              </a:rPr>
              <a:t>%</a:t>
            </a:r>
            <a:endParaRPr b="1" i="0" sz="3200" u="none" cap="none" strike="noStrike">
              <a:solidFill>
                <a:srgbClr val="0768DD"/>
              </a:solidFill>
              <a:latin typeface="Arial"/>
              <a:ea typeface="Arial"/>
              <a:cs typeface="Arial"/>
              <a:sym typeface="Arial"/>
            </a:endParaRPr>
          </a:p>
        </p:txBody>
      </p:sp>
      <p:pic>
        <p:nvPicPr>
          <p:cNvPr id="778" name="Google Shape;778;p251"/>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779" name="Google Shape;779;p251"/>
          <p:cNvSpPr txBox="1"/>
          <p:nvPr>
            <p:ph idx="1" type="body"/>
          </p:nvPr>
        </p:nvSpPr>
        <p:spPr>
          <a:xfrm>
            <a:off x="-558166" y="2149346"/>
            <a:ext cx="7599045" cy="6232475"/>
          </a:xfrm>
          <a:prstGeom prst="rect">
            <a:avLst/>
          </a:prstGeom>
          <a:noFill/>
          <a:ln>
            <a:noFill/>
          </a:ln>
        </p:spPr>
        <p:txBody>
          <a:bodyPr anchorCtr="0" anchor="t" bIns="0" lIns="0" spcFirstLastPara="1" rIns="0" wrap="square" tIns="0">
            <a:spAutoFit/>
          </a:bodyPr>
          <a:lstStyle>
            <a:lvl1pPr indent="-228600" lvl="0" marL="457200" algn="r">
              <a:lnSpc>
                <a:spcPct val="90000"/>
              </a:lnSpc>
              <a:spcBef>
                <a:spcPts val="1000"/>
              </a:spcBef>
              <a:spcAft>
                <a:spcPts val="0"/>
              </a:spcAft>
              <a:buClr>
                <a:srgbClr val="21DBAA"/>
              </a:buClr>
              <a:buSzPts val="45000"/>
              <a:buNone/>
              <a:defRPr b="1" i="0" sz="45000">
                <a:solidFill>
                  <a:srgbClr val="21DBAA"/>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0" name="Google Shape;780;p251"/>
          <p:cNvSpPr txBox="1"/>
          <p:nvPr>
            <p:ph idx="2" type="body"/>
          </p:nvPr>
        </p:nvSpPr>
        <p:spPr>
          <a:xfrm>
            <a:off x="538163" y="1858172"/>
            <a:ext cx="5689600" cy="443198"/>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3200"/>
              <a:buNone/>
              <a:defRPr b="1" i="0" sz="32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1" name="Google Shape;781;p251"/>
          <p:cNvSpPr txBox="1"/>
          <p:nvPr>
            <p:ph idx="3" type="body"/>
          </p:nvPr>
        </p:nvSpPr>
        <p:spPr>
          <a:xfrm>
            <a:off x="7246752" y="4985182"/>
            <a:ext cx="4486016" cy="193899"/>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2" name="Google Shape;782;p251"/>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Pillars">
  <p:cSld name="4 Pillars">
    <p:spTree>
      <p:nvGrpSpPr>
        <p:cNvPr id="783" name="Shape 783"/>
        <p:cNvGrpSpPr/>
        <p:nvPr/>
      </p:nvGrpSpPr>
      <p:grpSpPr>
        <a:xfrm>
          <a:off x="0" y="0"/>
          <a:ext cx="0" cy="0"/>
          <a:chOff x="0" y="0"/>
          <a:chExt cx="0" cy="0"/>
        </a:xfrm>
      </p:grpSpPr>
      <p:pic>
        <p:nvPicPr>
          <p:cNvPr id="784" name="Google Shape;784;p252"/>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785" name="Google Shape;785;p252"/>
          <p:cNvSpPr/>
          <p:nvPr>
            <p:ph idx="2" type="pic"/>
          </p:nvPr>
        </p:nvSpPr>
        <p:spPr>
          <a:xfrm>
            <a:off x="994919" y="2122011"/>
            <a:ext cx="1281112" cy="1047750"/>
          </a:xfrm>
          <a:prstGeom prst="rect">
            <a:avLst/>
          </a:prstGeom>
          <a:solidFill>
            <a:srgbClr val="D8D8D8"/>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6" name="Google Shape;786;p252"/>
          <p:cNvSpPr/>
          <p:nvPr>
            <p:ph idx="3" type="pic"/>
          </p:nvPr>
        </p:nvSpPr>
        <p:spPr>
          <a:xfrm>
            <a:off x="3941319" y="2122011"/>
            <a:ext cx="1281112" cy="1047750"/>
          </a:xfrm>
          <a:prstGeom prst="rect">
            <a:avLst/>
          </a:prstGeom>
          <a:solidFill>
            <a:srgbClr val="D8D8D8"/>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7" name="Google Shape;787;p252"/>
          <p:cNvSpPr/>
          <p:nvPr>
            <p:ph idx="4" type="pic"/>
          </p:nvPr>
        </p:nvSpPr>
        <p:spPr>
          <a:xfrm>
            <a:off x="6806439" y="2122011"/>
            <a:ext cx="1281112" cy="1047750"/>
          </a:xfrm>
          <a:prstGeom prst="rect">
            <a:avLst/>
          </a:prstGeom>
          <a:solidFill>
            <a:srgbClr val="D8D8D8"/>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8" name="Google Shape;788;p252"/>
          <p:cNvSpPr/>
          <p:nvPr>
            <p:ph idx="5" type="pic"/>
          </p:nvPr>
        </p:nvSpPr>
        <p:spPr>
          <a:xfrm>
            <a:off x="9722359" y="2122011"/>
            <a:ext cx="1281112" cy="1047750"/>
          </a:xfrm>
          <a:prstGeom prst="rect">
            <a:avLst/>
          </a:prstGeom>
          <a:solidFill>
            <a:srgbClr val="D8D8D8"/>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9" name="Google Shape;789;p252"/>
          <p:cNvSpPr txBox="1"/>
          <p:nvPr>
            <p:ph idx="1" type="body"/>
          </p:nvPr>
        </p:nvSpPr>
        <p:spPr>
          <a:xfrm>
            <a:off x="710438" y="3509510"/>
            <a:ext cx="1992313" cy="180049"/>
          </a:xfrm>
          <a:prstGeom prst="rect">
            <a:avLst/>
          </a:prstGeom>
          <a:noFill/>
          <a:ln>
            <a:noFill/>
          </a:ln>
        </p:spPr>
        <p:txBody>
          <a:bodyPr anchorCtr="0" anchor="t" bIns="0" lIns="0" spcFirstLastPara="1" rIns="0" wrap="square" tIns="0">
            <a:spAutoFit/>
          </a:bodyPr>
          <a:lstStyle>
            <a:lvl1pPr indent="-228600" lvl="0" marL="457200" algn="ctr">
              <a:lnSpc>
                <a:spcPct val="90000"/>
              </a:lnSpc>
              <a:spcBef>
                <a:spcPts val="1000"/>
              </a:spcBef>
              <a:spcAft>
                <a:spcPts val="0"/>
              </a:spcAft>
              <a:buClr>
                <a:schemeClr val="dk1"/>
              </a:buClr>
              <a:buSzPts val="1300"/>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 name="Google Shape;790;p252"/>
          <p:cNvSpPr txBox="1"/>
          <p:nvPr>
            <p:ph idx="6" type="body"/>
          </p:nvPr>
        </p:nvSpPr>
        <p:spPr>
          <a:xfrm>
            <a:off x="710438" y="3827432"/>
            <a:ext cx="1992313" cy="430887"/>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10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1" name="Google Shape;791;p252"/>
          <p:cNvSpPr txBox="1"/>
          <p:nvPr>
            <p:ph idx="7" type="body"/>
          </p:nvPr>
        </p:nvSpPr>
        <p:spPr>
          <a:xfrm>
            <a:off x="3606038" y="3824005"/>
            <a:ext cx="1992313" cy="430887"/>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10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2" name="Google Shape;792;p252"/>
          <p:cNvSpPr txBox="1"/>
          <p:nvPr>
            <p:ph idx="8" type="body"/>
          </p:nvPr>
        </p:nvSpPr>
        <p:spPr>
          <a:xfrm>
            <a:off x="6501638" y="3824005"/>
            <a:ext cx="1992313" cy="430887"/>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10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 name="Google Shape;793;p252"/>
          <p:cNvSpPr txBox="1"/>
          <p:nvPr>
            <p:ph idx="9" type="body"/>
          </p:nvPr>
        </p:nvSpPr>
        <p:spPr>
          <a:xfrm>
            <a:off x="9397238" y="3824005"/>
            <a:ext cx="1992313" cy="430887"/>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10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 name="Google Shape;794;p252"/>
          <p:cNvSpPr txBox="1"/>
          <p:nvPr>
            <p:ph idx="13" type="body"/>
          </p:nvPr>
        </p:nvSpPr>
        <p:spPr>
          <a:xfrm>
            <a:off x="3615478" y="3509510"/>
            <a:ext cx="1992313" cy="180049"/>
          </a:xfrm>
          <a:prstGeom prst="rect">
            <a:avLst/>
          </a:prstGeom>
          <a:noFill/>
          <a:ln>
            <a:noFill/>
          </a:ln>
        </p:spPr>
        <p:txBody>
          <a:bodyPr anchorCtr="0" anchor="t" bIns="0" lIns="0" spcFirstLastPara="1" rIns="0" wrap="square" tIns="0">
            <a:spAutoFit/>
          </a:bodyPr>
          <a:lstStyle>
            <a:lvl1pPr indent="-228600" lvl="0" marL="457200" algn="ctr">
              <a:lnSpc>
                <a:spcPct val="90000"/>
              </a:lnSpc>
              <a:spcBef>
                <a:spcPts val="1000"/>
              </a:spcBef>
              <a:spcAft>
                <a:spcPts val="0"/>
              </a:spcAft>
              <a:buClr>
                <a:schemeClr val="dk1"/>
              </a:buClr>
              <a:buSzPts val="1300"/>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 name="Google Shape;795;p252"/>
          <p:cNvSpPr txBox="1"/>
          <p:nvPr>
            <p:ph idx="14" type="body"/>
          </p:nvPr>
        </p:nvSpPr>
        <p:spPr>
          <a:xfrm>
            <a:off x="6488151" y="3509510"/>
            <a:ext cx="1992313" cy="180049"/>
          </a:xfrm>
          <a:prstGeom prst="rect">
            <a:avLst/>
          </a:prstGeom>
          <a:noFill/>
          <a:ln>
            <a:noFill/>
          </a:ln>
        </p:spPr>
        <p:txBody>
          <a:bodyPr anchorCtr="0" anchor="t" bIns="0" lIns="0" spcFirstLastPara="1" rIns="0" wrap="square" tIns="0">
            <a:spAutoFit/>
          </a:bodyPr>
          <a:lstStyle>
            <a:lvl1pPr indent="-228600" lvl="0" marL="457200" algn="ctr">
              <a:lnSpc>
                <a:spcPct val="90000"/>
              </a:lnSpc>
              <a:spcBef>
                <a:spcPts val="1000"/>
              </a:spcBef>
              <a:spcAft>
                <a:spcPts val="0"/>
              </a:spcAft>
              <a:buClr>
                <a:schemeClr val="dk1"/>
              </a:buClr>
              <a:buSzPts val="1300"/>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6" name="Google Shape;796;p252"/>
          <p:cNvSpPr txBox="1"/>
          <p:nvPr>
            <p:ph idx="15" type="body"/>
          </p:nvPr>
        </p:nvSpPr>
        <p:spPr>
          <a:xfrm>
            <a:off x="9401283" y="3509510"/>
            <a:ext cx="1992313" cy="180049"/>
          </a:xfrm>
          <a:prstGeom prst="rect">
            <a:avLst/>
          </a:prstGeom>
          <a:noFill/>
          <a:ln>
            <a:noFill/>
          </a:ln>
        </p:spPr>
        <p:txBody>
          <a:bodyPr anchorCtr="0" anchor="t" bIns="0" lIns="0" spcFirstLastPara="1" rIns="0" wrap="square" tIns="0">
            <a:spAutoFit/>
          </a:bodyPr>
          <a:lstStyle>
            <a:lvl1pPr indent="-228600" lvl="0" marL="457200" algn="ctr">
              <a:lnSpc>
                <a:spcPct val="90000"/>
              </a:lnSpc>
              <a:spcBef>
                <a:spcPts val="1000"/>
              </a:spcBef>
              <a:spcAft>
                <a:spcPts val="0"/>
              </a:spcAft>
              <a:buClr>
                <a:schemeClr val="dk1"/>
              </a:buClr>
              <a:buSzPts val="1300"/>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7" name="Google Shape;797;p252"/>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llars">
  <p:cSld name="3 Pillars">
    <p:spTree>
      <p:nvGrpSpPr>
        <p:cNvPr id="798" name="Shape 798"/>
        <p:cNvGrpSpPr/>
        <p:nvPr/>
      </p:nvGrpSpPr>
      <p:grpSpPr>
        <a:xfrm>
          <a:off x="0" y="0"/>
          <a:ext cx="0" cy="0"/>
          <a:chOff x="0" y="0"/>
          <a:chExt cx="0" cy="0"/>
        </a:xfrm>
      </p:grpSpPr>
      <p:pic>
        <p:nvPicPr>
          <p:cNvPr id="799" name="Google Shape;799;p253"/>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800" name="Google Shape;800;p253"/>
          <p:cNvSpPr/>
          <p:nvPr>
            <p:ph idx="2" type="pic"/>
          </p:nvPr>
        </p:nvSpPr>
        <p:spPr>
          <a:xfrm>
            <a:off x="2376679" y="2122011"/>
            <a:ext cx="1281112" cy="1047750"/>
          </a:xfrm>
          <a:prstGeom prst="rect">
            <a:avLst/>
          </a:prstGeom>
          <a:solidFill>
            <a:srgbClr val="D8D8D8"/>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1" name="Google Shape;801;p253"/>
          <p:cNvSpPr/>
          <p:nvPr>
            <p:ph idx="3" type="pic"/>
          </p:nvPr>
        </p:nvSpPr>
        <p:spPr>
          <a:xfrm>
            <a:off x="5323079" y="2122011"/>
            <a:ext cx="1281112" cy="1047750"/>
          </a:xfrm>
          <a:prstGeom prst="rect">
            <a:avLst/>
          </a:prstGeom>
          <a:solidFill>
            <a:srgbClr val="D8D8D8"/>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2" name="Google Shape;802;p253"/>
          <p:cNvSpPr/>
          <p:nvPr>
            <p:ph idx="4" type="pic"/>
          </p:nvPr>
        </p:nvSpPr>
        <p:spPr>
          <a:xfrm>
            <a:off x="8188199" y="2122011"/>
            <a:ext cx="1281112" cy="1047750"/>
          </a:xfrm>
          <a:prstGeom prst="rect">
            <a:avLst/>
          </a:prstGeom>
          <a:solidFill>
            <a:srgbClr val="D8D8D8"/>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3" name="Google Shape;803;p253"/>
          <p:cNvSpPr txBox="1"/>
          <p:nvPr>
            <p:ph idx="1" type="body"/>
          </p:nvPr>
        </p:nvSpPr>
        <p:spPr>
          <a:xfrm>
            <a:off x="2072598" y="3500086"/>
            <a:ext cx="1992313" cy="180049"/>
          </a:xfrm>
          <a:prstGeom prst="rect">
            <a:avLst/>
          </a:prstGeom>
          <a:noFill/>
          <a:ln>
            <a:noFill/>
          </a:ln>
        </p:spPr>
        <p:txBody>
          <a:bodyPr anchorCtr="0" anchor="t" bIns="0" lIns="0" spcFirstLastPara="1" rIns="0" wrap="square" tIns="0">
            <a:spAutoFit/>
          </a:bodyPr>
          <a:lstStyle>
            <a:lvl1pPr indent="-228600" lvl="0" marL="457200" algn="ctr">
              <a:lnSpc>
                <a:spcPct val="90000"/>
              </a:lnSpc>
              <a:spcBef>
                <a:spcPts val="1000"/>
              </a:spcBef>
              <a:spcAft>
                <a:spcPts val="0"/>
              </a:spcAft>
              <a:buClr>
                <a:schemeClr val="dk1"/>
              </a:buClr>
              <a:buSzPts val="1300"/>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4" name="Google Shape;804;p253"/>
          <p:cNvSpPr txBox="1"/>
          <p:nvPr>
            <p:ph idx="5" type="body"/>
          </p:nvPr>
        </p:nvSpPr>
        <p:spPr>
          <a:xfrm>
            <a:off x="4977638" y="3500086"/>
            <a:ext cx="1992313" cy="180049"/>
          </a:xfrm>
          <a:prstGeom prst="rect">
            <a:avLst/>
          </a:prstGeom>
          <a:noFill/>
          <a:ln>
            <a:noFill/>
          </a:ln>
        </p:spPr>
        <p:txBody>
          <a:bodyPr anchorCtr="0" anchor="t" bIns="0" lIns="0" spcFirstLastPara="1" rIns="0" wrap="square" tIns="0">
            <a:spAutoFit/>
          </a:bodyPr>
          <a:lstStyle>
            <a:lvl1pPr indent="-228600" lvl="0" marL="457200" algn="ctr">
              <a:lnSpc>
                <a:spcPct val="90000"/>
              </a:lnSpc>
              <a:spcBef>
                <a:spcPts val="1000"/>
              </a:spcBef>
              <a:spcAft>
                <a:spcPts val="0"/>
              </a:spcAft>
              <a:buClr>
                <a:schemeClr val="dk1"/>
              </a:buClr>
              <a:buSzPts val="1300"/>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5" name="Google Shape;805;p253"/>
          <p:cNvSpPr txBox="1"/>
          <p:nvPr>
            <p:ph idx="6" type="body"/>
          </p:nvPr>
        </p:nvSpPr>
        <p:spPr>
          <a:xfrm>
            <a:off x="7850311" y="3500086"/>
            <a:ext cx="1992313" cy="180049"/>
          </a:xfrm>
          <a:prstGeom prst="rect">
            <a:avLst/>
          </a:prstGeom>
          <a:noFill/>
          <a:ln>
            <a:noFill/>
          </a:ln>
        </p:spPr>
        <p:txBody>
          <a:bodyPr anchorCtr="0" anchor="t" bIns="0" lIns="0" spcFirstLastPara="1" rIns="0" wrap="square" tIns="0">
            <a:spAutoFit/>
          </a:bodyPr>
          <a:lstStyle>
            <a:lvl1pPr indent="-228600" lvl="0" marL="457200" algn="ctr">
              <a:lnSpc>
                <a:spcPct val="90000"/>
              </a:lnSpc>
              <a:spcBef>
                <a:spcPts val="1000"/>
              </a:spcBef>
              <a:spcAft>
                <a:spcPts val="0"/>
              </a:spcAft>
              <a:buClr>
                <a:schemeClr val="dk1"/>
              </a:buClr>
              <a:buSzPts val="1300"/>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6" name="Google Shape;806;p253"/>
          <p:cNvSpPr txBox="1"/>
          <p:nvPr>
            <p:ph idx="7" type="body"/>
          </p:nvPr>
        </p:nvSpPr>
        <p:spPr>
          <a:xfrm>
            <a:off x="2082038" y="3838603"/>
            <a:ext cx="1992313" cy="430887"/>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10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7" name="Google Shape;807;p253"/>
          <p:cNvSpPr txBox="1"/>
          <p:nvPr>
            <p:ph idx="8" type="body"/>
          </p:nvPr>
        </p:nvSpPr>
        <p:spPr>
          <a:xfrm>
            <a:off x="4989361" y="3838603"/>
            <a:ext cx="1992313" cy="430887"/>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10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8" name="Google Shape;808;p253"/>
          <p:cNvSpPr txBox="1"/>
          <p:nvPr>
            <p:ph idx="9" type="body"/>
          </p:nvPr>
        </p:nvSpPr>
        <p:spPr>
          <a:xfrm>
            <a:off x="7861515" y="3838603"/>
            <a:ext cx="1992313" cy="430887"/>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10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9" name="Google Shape;809;p253"/>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Pillars">
  <p:cSld name="2 Pillars">
    <p:spTree>
      <p:nvGrpSpPr>
        <p:cNvPr id="810" name="Shape 810"/>
        <p:cNvGrpSpPr/>
        <p:nvPr/>
      </p:nvGrpSpPr>
      <p:grpSpPr>
        <a:xfrm>
          <a:off x="0" y="0"/>
          <a:ext cx="0" cy="0"/>
          <a:chOff x="0" y="0"/>
          <a:chExt cx="0" cy="0"/>
        </a:xfrm>
      </p:grpSpPr>
      <p:pic>
        <p:nvPicPr>
          <p:cNvPr id="811" name="Google Shape;811;p254"/>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812" name="Google Shape;812;p254"/>
          <p:cNvSpPr/>
          <p:nvPr>
            <p:ph idx="2" type="pic"/>
          </p:nvPr>
        </p:nvSpPr>
        <p:spPr>
          <a:xfrm>
            <a:off x="3472111" y="2122011"/>
            <a:ext cx="1281112" cy="1047750"/>
          </a:xfrm>
          <a:prstGeom prst="rect">
            <a:avLst/>
          </a:prstGeom>
          <a:solidFill>
            <a:srgbClr val="D8D8D8"/>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3" name="Google Shape;813;p254"/>
          <p:cNvSpPr/>
          <p:nvPr>
            <p:ph idx="3" type="pic"/>
          </p:nvPr>
        </p:nvSpPr>
        <p:spPr>
          <a:xfrm>
            <a:off x="7221151" y="2122011"/>
            <a:ext cx="1281112" cy="1047750"/>
          </a:xfrm>
          <a:prstGeom prst="rect">
            <a:avLst/>
          </a:prstGeom>
          <a:solidFill>
            <a:srgbClr val="D8D8D8"/>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4" name="Google Shape;814;p254"/>
          <p:cNvSpPr txBox="1"/>
          <p:nvPr>
            <p:ph idx="1" type="body"/>
          </p:nvPr>
        </p:nvSpPr>
        <p:spPr>
          <a:xfrm>
            <a:off x="6865550" y="3503586"/>
            <a:ext cx="1992313" cy="180049"/>
          </a:xfrm>
          <a:prstGeom prst="rect">
            <a:avLst/>
          </a:prstGeom>
          <a:noFill/>
          <a:ln>
            <a:noFill/>
          </a:ln>
        </p:spPr>
        <p:txBody>
          <a:bodyPr anchorCtr="0" anchor="t" bIns="0" lIns="0" spcFirstLastPara="1" rIns="0" wrap="square" tIns="0">
            <a:spAutoFit/>
          </a:bodyPr>
          <a:lstStyle>
            <a:lvl1pPr indent="-228600" lvl="0" marL="457200" algn="ctr">
              <a:lnSpc>
                <a:spcPct val="90000"/>
              </a:lnSpc>
              <a:spcBef>
                <a:spcPts val="1000"/>
              </a:spcBef>
              <a:spcAft>
                <a:spcPts val="0"/>
              </a:spcAft>
              <a:buClr>
                <a:schemeClr val="dk1"/>
              </a:buClr>
              <a:buSzPts val="1300"/>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5" name="Google Shape;815;p254"/>
          <p:cNvSpPr txBox="1"/>
          <p:nvPr>
            <p:ph idx="4" type="body"/>
          </p:nvPr>
        </p:nvSpPr>
        <p:spPr>
          <a:xfrm>
            <a:off x="3191765" y="3503586"/>
            <a:ext cx="1992313" cy="180049"/>
          </a:xfrm>
          <a:prstGeom prst="rect">
            <a:avLst/>
          </a:prstGeom>
          <a:noFill/>
          <a:ln>
            <a:noFill/>
          </a:ln>
        </p:spPr>
        <p:txBody>
          <a:bodyPr anchorCtr="0" anchor="t" bIns="0" lIns="0" spcFirstLastPara="1" rIns="0" wrap="square" tIns="0">
            <a:spAutoFit/>
          </a:bodyPr>
          <a:lstStyle>
            <a:lvl1pPr indent="-228600" lvl="0" marL="457200" algn="ctr">
              <a:lnSpc>
                <a:spcPct val="90000"/>
              </a:lnSpc>
              <a:spcBef>
                <a:spcPts val="1000"/>
              </a:spcBef>
              <a:spcAft>
                <a:spcPts val="0"/>
              </a:spcAft>
              <a:buClr>
                <a:schemeClr val="dk1"/>
              </a:buClr>
              <a:buSzPts val="1300"/>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6" name="Google Shape;816;p254"/>
          <p:cNvSpPr txBox="1"/>
          <p:nvPr>
            <p:ph idx="5" type="body"/>
          </p:nvPr>
        </p:nvSpPr>
        <p:spPr>
          <a:xfrm>
            <a:off x="3187628" y="3838603"/>
            <a:ext cx="1992313" cy="430887"/>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10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 name="Google Shape;817;p254"/>
          <p:cNvSpPr txBox="1"/>
          <p:nvPr>
            <p:ph idx="6" type="body"/>
          </p:nvPr>
        </p:nvSpPr>
        <p:spPr>
          <a:xfrm>
            <a:off x="6880398" y="3838603"/>
            <a:ext cx="1992313" cy="430887"/>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10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 name="Google Shape;818;p254"/>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 Sidebar">
  <p:cSld name="EX Sidebar">
    <p:spTree>
      <p:nvGrpSpPr>
        <p:cNvPr id="819" name="Shape 819"/>
        <p:cNvGrpSpPr/>
        <p:nvPr/>
      </p:nvGrpSpPr>
      <p:grpSpPr>
        <a:xfrm>
          <a:off x="0" y="0"/>
          <a:ext cx="0" cy="0"/>
          <a:chOff x="0" y="0"/>
          <a:chExt cx="0" cy="0"/>
        </a:xfrm>
      </p:grpSpPr>
      <p:sp>
        <p:nvSpPr>
          <p:cNvPr id="820" name="Google Shape;820;p255"/>
          <p:cNvSpPr/>
          <p:nvPr/>
        </p:nvSpPr>
        <p:spPr>
          <a:xfrm>
            <a:off x="1" y="0"/>
            <a:ext cx="12192000" cy="6858000"/>
          </a:xfrm>
          <a:prstGeom prst="rect">
            <a:avLst/>
          </a:prstGeom>
          <a:solidFill>
            <a:srgbClr val="045ED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714" u="none" cap="none" strike="noStrike">
              <a:solidFill>
                <a:srgbClr val="000000"/>
              </a:solidFill>
              <a:latin typeface="Arial"/>
              <a:ea typeface="Arial"/>
              <a:cs typeface="Arial"/>
              <a:sym typeface="Arial"/>
            </a:endParaRPr>
          </a:p>
        </p:txBody>
      </p:sp>
      <p:sp>
        <p:nvSpPr>
          <p:cNvPr id="821" name="Google Shape;821;p255"/>
          <p:cNvSpPr/>
          <p:nvPr/>
        </p:nvSpPr>
        <p:spPr>
          <a:xfrm flipH="1">
            <a:off x="983944" y="0"/>
            <a:ext cx="11208056" cy="6880225"/>
          </a:xfrm>
          <a:prstGeom prst="round1Rect">
            <a:avLst>
              <a:gd fmla="val 1024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22" name="Google Shape;822;p255"/>
          <p:cNvPicPr preferRelativeResize="0"/>
          <p:nvPr/>
        </p:nvPicPr>
        <p:blipFill rotWithShape="1">
          <a:blip r:embed="rId2">
            <a:alphaModFix/>
          </a:blip>
          <a:srcRect b="0" l="0" r="0" t="0"/>
          <a:stretch/>
        </p:blipFill>
        <p:spPr>
          <a:xfrm>
            <a:off x="339572" y="416273"/>
            <a:ext cx="304800" cy="304800"/>
          </a:xfrm>
          <a:prstGeom prst="rect">
            <a:avLst/>
          </a:prstGeom>
          <a:noFill/>
          <a:ln>
            <a:noFill/>
          </a:ln>
        </p:spPr>
      </p:pic>
      <p:pic>
        <p:nvPicPr>
          <p:cNvPr id="823" name="Google Shape;823;p255"/>
          <p:cNvPicPr preferRelativeResize="0"/>
          <p:nvPr/>
        </p:nvPicPr>
        <p:blipFill rotWithShape="1">
          <a:blip r:embed="rId3">
            <a:alphaModFix/>
          </a:blip>
          <a:srcRect b="0" l="0" r="0" t="0"/>
          <a:stretch/>
        </p:blipFill>
        <p:spPr>
          <a:xfrm>
            <a:off x="10993301" y="299958"/>
            <a:ext cx="872189" cy="248682"/>
          </a:xfrm>
          <a:prstGeom prst="rect">
            <a:avLst/>
          </a:prstGeom>
          <a:noFill/>
          <a:ln>
            <a:noFill/>
          </a:ln>
        </p:spPr>
      </p:pic>
      <p:sp>
        <p:nvSpPr>
          <p:cNvPr id="824" name="Google Shape;824;p255"/>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X Sidebar">
  <p:cSld name="CX Sidebar">
    <p:spTree>
      <p:nvGrpSpPr>
        <p:cNvPr id="825" name="Shape 825"/>
        <p:cNvGrpSpPr/>
        <p:nvPr/>
      </p:nvGrpSpPr>
      <p:grpSpPr>
        <a:xfrm>
          <a:off x="0" y="0"/>
          <a:ext cx="0" cy="0"/>
          <a:chOff x="0" y="0"/>
          <a:chExt cx="0" cy="0"/>
        </a:xfrm>
      </p:grpSpPr>
      <p:sp>
        <p:nvSpPr>
          <p:cNvPr id="826" name="Google Shape;826;p256"/>
          <p:cNvSpPr/>
          <p:nvPr/>
        </p:nvSpPr>
        <p:spPr>
          <a:xfrm>
            <a:off x="1" y="0"/>
            <a:ext cx="12192000" cy="6858000"/>
          </a:xfrm>
          <a:prstGeom prst="rect">
            <a:avLst/>
          </a:prstGeom>
          <a:solidFill>
            <a:srgbClr val="21DBA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714" u="none" cap="none" strike="noStrike">
              <a:solidFill>
                <a:srgbClr val="000000"/>
              </a:solidFill>
              <a:latin typeface="Arial"/>
              <a:ea typeface="Arial"/>
              <a:cs typeface="Arial"/>
              <a:sym typeface="Arial"/>
            </a:endParaRPr>
          </a:p>
        </p:txBody>
      </p:sp>
      <p:pic>
        <p:nvPicPr>
          <p:cNvPr id="827" name="Google Shape;827;p256"/>
          <p:cNvPicPr preferRelativeResize="0"/>
          <p:nvPr/>
        </p:nvPicPr>
        <p:blipFill rotWithShape="1">
          <a:blip r:embed="rId2">
            <a:alphaModFix/>
          </a:blip>
          <a:srcRect b="0" l="0" r="0" t="0"/>
          <a:stretch/>
        </p:blipFill>
        <p:spPr>
          <a:xfrm>
            <a:off x="339572" y="416273"/>
            <a:ext cx="304800" cy="304800"/>
          </a:xfrm>
          <a:prstGeom prst="rect">
            <a:avLst/>
          </a:prstGeom>
          <a:noFill/>
          <a:ln>
            <a:noFill/>
          </a:ln>
        </p:spPr>
      </p:pic>
      <p:sp>
        <p:nvSpPr>
          <p:cNvPr id="828" name="Google Shape;828;p256"/>
          <p:cNvSpPr/>
          <p:nvPr/>
        </p:nvSpPr>
        <p:spPr>
          <a:xfrm flipH="1">
            <a:off x="983944" y="0"/>
            <a:ext cx="11208056" cy="6880225"/>
          </a:xfrm>
          <a:prstGeom prst="round1Rect">
            <a:avLst>
              <a:gd fmla="val 1024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29" name="Google Shape;829;p256"/>
          <p:cNvPicPr preferRelativeResize="0"/>
          <p:nvPr/>
        </p:nvPicPr>
        <p:blipFill rotWithShape="1">
          <a:blip r:embed="rId3">
            <a:alphaModFix/>
          </a:blip>
          <a:srcRect b="0" l="0" r="0" t="0"/>
          <a:stretch/>
        </p:blipFill>
        <p:spPr>
          <a:xfrm>
            <a:off x="10993301" y="299958"/>
            <a:ext cx="872189" cy="248682"/>
          </a:xfrm>
          <a:prstGeom prst="rect">
            <a:avLst/>
          </a:prstGeom>
          <a:noFill/>
          <a:ln>
            <a:noFill/>
          </a:ln>
        </p:spPr>
      </p:pic>
      <p:sp>
        <p:nvSpPr>
          <p:cNvPr id="830" name="Google Shape;830;p256"/>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ndings / 4 charts">
  <p:cSld name="Findings / 4 charts">
    <p:spTree>
      <p:nvGrpSpPr>
        <p:cNvPr id="84" name="Shape 84"/>
        <p:cNvGrpSpPr/>
        <p:nvPr/>
      </p:nvGrpSpPr>
      <p:grpSpPr>
        <a:xfrm>
          <a:off x="0" y="0"/>
          <a:ext cx="0" cy="0"/>
          <a:chOff x="0" y="0"/>
          <a:chExt cx="0" cy="0"/>
        </a:xfrm>
      </p:grpSpPr>
      <p:sp>
        <p:nvSpPr>
          <p:cNvPr id="85" name="Google Shape;85;p158"/>
          <p:cNvSpPr txBox="1"/>
          <p:nvPr>
            <p:ph type="title"/>
          </p:nvPr>
        </p:nvSpPr>
        <p:spPr>
          <a:xfrm>
            <a:off x="457200" y="152401"/>
            <a:ext cx="8385858" cy="99059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E393F"/>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58"/>
          <p:cNvSpPr txBox="1"/>
          <p:nvPr>
            <p:ph idx="12" type="sldNum"/>
          </p:nvPr>
        </p:nvSpPr>
        <p:spPr>
          <a:xfrm>
            <a:off x="9126655"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58"/>
          <p:cNvSpPr txBox="1"/>
          <p:nvPr>
            <p:ph idx="1" type="body"/>
          </p:nvPr>
        </p:nvSpPr>
        <p:spPr>
          <a:xfrm>
            <a:off x="457200" y="1322387"/>
            <a:ext cx="10258425" cy="100330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Font typeface="Arial"/>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158"/>
          <p:cNvSpPr/>
          <p:nvPr>
            <p:ph idx="2" type="chart"/>
          </p:nvPr>
        </p:nvSpPr>
        <p:spPr>
          <a:xfrm>
            <a:off x="6539865" y="2743201"/>
            <a:ext cx="5173579" cy="1540042"/>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accent2"/>
              </a:buClr>
              <a:buSzPts val="1800"/>
              <a:buFont typeface="Arial"/>
              <a:buChar char="•"/>
              <a:defRPr b="0" i="0" sz="1800" u="none" cap="none" strike="noStrike">
                <a:solidFill>
                  <a:srgbClr val="2E393F"/>
                </a:solidFill>
                <a:latin typeface="Arial"/>
                <a:ea typeface="Arial"/>
                <a:cs typeface="Arial"/>
                <a:sym typeface="Arial"/>
              </a:defRPr>
            </a:lvl1pPr>
            <a:lvl2pPr lvl="1" marR="0" rtl="0" algn="l">
              <a:lnSpc>
                <a:spcPct val="90000"/>
              </a:lnSpc>
              <a:spcBef>
                <a:spcPts val="500"/>
              </a:spcBef>
              <a:spcAft>
                <a:spcPts val="0"/>
              </a:spcAft>
              <a:buClr>
                <a:schemeClr val="accent2"/>
              </a:buClr>
              <a:buSzPts val="1600"/>
              <a:buFont typeface="Arial"/>
              <a:buChar char="•"/>
              <a:defRPr b="0" i="0" sz="1600" u="none" cap="none" strike="noStrike">
                <a:solidFill>
                  <a:srgbClr val="2E393F"/>
                </a:solidFill>
                <a:latin typeface="Arial"/>
                <a:ea typeface="Arial"/>
                <a:cs typeface="Arial"/>
                <a:sym typeface="Arial"/>
              </a:defRPr>
            </a:lvl2pPr>
            <a:lvl3pPr lvl="2"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3pPr>
            <a:lvl4pPr lvl="3"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4pPr>
            <a:lvl5pPr lvl="4"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9" name="Google Shape;89;p158"/>
          <p:cNvSpPr/>
          <p:nvPr>
            <p:ph idx="3" type="chart"/>
          </p:nvPr>
        </p:nvSpPr>
        <p:spPr>
          <a:xfrm>
            <a:off x="6539865" y="4636921"/>
            <a:ext cx="5173579" cy="1540042"/>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accent2"/>
              </a:buClr>
              <a:buSzPts val="1800"/>
              <a:buFont typeface="Arial"/>
              <a:buChar char="•"/>
              <a:defRPr b="0" i="0" sz="1800" u="none" cap="none" strike="noStrike">
                <a:solidFill>
                  <a:srgbClr val="2E393F"/>
                </a:solidFill>
                <a:latin typeface="Arial"/>
                <a:ea typeface="Arial"/>
                <a:cs typeface="Arial"/>
                <a:sym typeface="Arial"/>
              </a:defRPr>
            </a:lvl1pPr>
            <a:lvl2pPr lvl="1" marR="0" rtl="0" algn="l">
              <a:lnSpc>
                <a:spcPct val="90000"/>
              </a:lnSpc>
              <a:spcBef>
                <a:spcPts val="500"/>
              </a:spcBef>
              <a:spcAft>
                <a:spcPts val="0"/>
              </a:spcAft>
              <a:buClr>
                <a:schemeClr val="accent2"/>
              </a:buClr>
              <a:buSzPts val="1600"/>
              <a:buFont typeface="Arial"/>
              <a:buChar char="•"/>
              <a:defRPr b="0" i="0" sz="1600" u="none" cap="none" strike="noStrike">
                <a:solidFill>
                  <a:srgbClr val="2E393F"/>
                </a:solidFill>
                <a:latin typeface="Arial"/>
                <a:ea typeface="Arial"/>
                <a:cs typeface="Arial"/>
                <a:sym typeface="Arial"/>
              </a:defRPr>
            </a:lvl2pPr>
            <a:lvl3pPr lvl="2"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3pPr>
            <a:lvl4pPr lvl="3"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4pPr>
            <a:lvl5pPr lvl="4"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0" name="Google Shape;90;p158"/>
          <p:cNvSpPr/>
          <p:nvPr>
            <p:ph idx="4" type="chart"/>
          </p:nvPr>
        </p:nvSpPr>
        <p:spPr>
          <a:xfrm>
            <a:off x="457200" y="2743201"/>
            <a:ext cx="5173579" cy="1540042"/>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accent2"/>
              </a:buClr>
              <a:buSzPts val="1800"/>
              <a:buFont typeface="Arial"/>
              <a:buChar char="•"/>
              <a:defRPr b="0" i="0" sz="1800" u="none" cap="none" strike="noStrike">
                <a:solidFill>
                  <a:srgbClr val="2E393F"/>
                </a:solidFill>
                <a:latin typeface="Arial"/>
                <a:ea typeface="Arial"/>
                <a:cs typeface="Arial"/>
                <a:sym typeface="Arial"/>
              </a:defRPr>
            </a:lvl1pPr>
            <a:lvl2pPr lvl="1" marR="0" rtl="0" algn="l">
              <a:lnSpc>
                <a:spcPct val="90000"/>
              </a:lnSpc>
              <a:spcBef>
                <a:spcPts val="500"/>
              </a:spcBef>
              <a:spcAft>
                <a:spcPts val="0"/>
              </a:spcAft>
              <a:buClr>
                <a:schemeClr val="accent2"/>
              </a:buClr>
              <a:buSzPts val="1600"/>
              <a:buFont typeface="Arial"/>
              <a:buChar char="•"/>
              <a:defRPr b="0" i="0" sz="1600" u="none" cap="none" strike="noStrike">
                <a:solidFill>
                  <a:srgbClr val="2E393F"/>
                </a:solidFill>
                <a:latin typeface="Arial"/>
                <a:ea typeface="Arial"/>
                <a:cs typeface="Arial"/>
                <a:sym typeface="Arial"/>
              </a:defRPr>
            </a:lvl2pPr>
            <a:lvl3pPr lvl="2"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3pPr>
            <a:lvl4pPr lvl="3"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4pPr>
            <a:lvl5pPr lvl="4"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1" name="Google Shape;91;p158"/>
          <p:cNvSpPr/>
          <p:nvPr>
            <p:ph idx="5" type="chart"/>
          </p:nvPr>
        </p:nvSpPr>
        <p:spPr>
          <a:xfrm>
            <a:off x="457200" y="4636921"/>
            <a:ext cx="5173579" cy="1540042"/>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accent2"/>
              </a:buClr>
              <a:buSzPts val="1800"/>
              <a:buFont typeface="Arial"/>
              <a:buChar char="•"/>
              <a:defRPr b="0" i="0" sz="1800" u="none" cap="none" strike="noStrike">
                <a:solidFill>
                  <a:srgbClr val="2E393F"/>
                </a:solidFill>
                <a:latin typeface="Arial"/>
                <a:ea typeface="Arial"/>
                <a:cs typeface="Arial"/>
                <a:sym typeface="Arial"/>
              </a:defRPr>
            </a:lvl1pPr>
            <a:lvl2pPr lvl="1" marR="0" rtl="0" algn="l">
              <a:lnSpc>
                <a:spcPct val="90000"/>
              </a:lnSpc>
              <a:spcBef>
                <a:spcPts val="500"/>
              </a:spcBef>
              <a:spcAft>
                <a:spcPts val="0"/>
              </a:spcAft>
              <a:buClr>
                <a:schemeClr val="accent2"/>
              </a:buClr>
              <a:buSzPts val="1600"/>
              <a:buFont typeface="Arial"/>
              <a:buChar char="•"/>
              <a:defRPr b="0" i="0" sz="1600" u="none" cap="none" strike="noStrike">
                <a:solidFill>
                  <a:srgbClr val="2E393F"/>
                </a:solidFill>
                <a:latin typeface="Arial"/>
                <a:ea typeface="Arial"/>
                <a:cs typeface="Arial"/>
                <a:sym typeface="Arial"/>
              </a:defRPr>
            </a:lvl2pPr>
            <a:lvl3pPr lvl="2"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3pPr>
            <a:lvl4pPr lvl="3"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4pPr>
            <a:lvl5pPr lvl="4"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2" name="Google Shape;92;p158"/>
          <p:cNvSpPr txBox="1"/>
          <p:nvPr>
            <p:ph idx="11" type="ftr"/>
          </p:nvPr>
        </p:nvSpPr>
        <p:spPr>
          <a:xfrm>
            <a:off x="457200" y="6356350"/>
            <a:ext cx="745988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X Sidebar">
  <p:cSld name="BX Sidebar">
    <p:spTree>
      <p:nvGrpSpPr>
        <p:cNvPr id="831" name="Shape 831"/>
        <p:cNvGrpSpPr/>
        <p:nvPr/>
      </p:nvGrpSpPr>
      <p:grpSpPr>
        <a:xfrm>
          <a:off x="0" y="0"/>
          <a:ext cx="0" cy="0"/>
          <a:chOff x="0" y="0"/>
          <a:chExt cx="0" cy="0"/>
        </a:xfrm>
      </p:grpSpPr>
      <p:sp>
        <p:nvSpPr>
          <p:cNvPr id="832" name="Google Shape;832;p257"/>
          <p:cNvSpPr/>
          <p:nvPr/>
        </p:nvSpPr>
        <p:spPr>
          <a:xfrm>
            <a:off x="1" y="0"/>
            <a:ext cx="12192000" cy="6858000"/>
          </a:xfrm>
          <a:prstGeom prst="rect">
            <a:avLst/>
          </a:prstGeom>
          <a:solidFill>
            <a:srgbClr val="5F1AE5"/>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714" u="none" cap="none" strike="noStrike">
              <a:solidFill>
                <a:srgbClr val="000000"/>
              </a:solidFill>
              <a:latin typeface="Arial"/>
              <a:ea typeface="Arial"/>
              <a:cs typeface="Arial"/>
              <a:sym typeface="Arial"/>
            </a:endParaRPr>
          </a:p>
        </p:txBody>
      </p:sp>
      <p:pic>
        <p:nvPicPr>
          <p:cNvPr id="833" name="Google Shape;833;p257"/>
          <p:cNvPicPr preferRelativeResize="0"/>
          <p:nvPr/>
        </p:nvPicPr>
        <p:blipFill rotWithShape="1">
          <a:blip r:embed="rId2">
            <a:alphaModFix/>
          </a:blip>
          <a:srcRect b="0" l="0" r="0" t="0"/>
          <a:stretch/>
        </p:blipFill>
        <p:spPr>
          <a:xfrm>
            <a:off x="339572" y="416273"/>
            <a:ext cx="304800" cy="304800"/>
          </a:xfrm>
          <a:prstGeom prst="rect">
            <a:avLst/>
          </a:prstGeom>
          <a:noFill/>
          <a:ln>
            <a:noFill/>
          </a:ln>
        </p:spPr>
      </p:pic>
      <p:sp>
        <p:nvSpPr>
          <p:cNvPr id="834" name="Google Shape;834;p257"/>
          <p:cNvSpPr/>
          <p:nvPr/>
        </p:nvSpPr>
        <p:spPr>
          <a:xfrm flipH="1">
            <a:off x="983944" y="0"/>
            <a:ext cx="11208056" cy="6880225"/>
          </a:xfrm>
          <a:prstGeom prst="round1Rect">
            <a:avLst>
              <a:gd fmla="val 1024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35" name="Google Shape;835;p257"/>
          <p:cNvPicPr preferRelativeResize="0"/>
          <p:nvPr/>
        </p:nvPicPr>
        <p:blipFill rotWithShape="1">
          <a:blip r:embed="rId3">
            <a:alphaModFix/>
          </a:blip>
          <a:srcRect b="0" l="0" r="0" t="0"/>
          <a:stretch/>
        </p:blipFill>
        <p:spPr>
          <a:xfrm>
            <a:off x="10993301" y="299958"/>
            <a:ext cx="872189" cy="248682"/>
          </a:xfrm>
          <a:prstGeom prst="rect">
            <a:avLst/>
          </a:prstGeom>
          <a:noFill/>
          <a:ln>
            <a:noFill/>
          </a:ln>
        </p:spPr>
      </p:pic>
      <p:sp>
        <p:nvSpPr>
          <p:cNvPr id="836" name="Google Shape;836;p257"/>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C Sidebar">
  <p:cSld name="RC Sidebar">
    <p:spTree>
      <p:nvGrpSpPr>
        <p:cNvPr id="837" name="Shape 837"/>
        <p:cNvGrpSpPr/>
        <p:nvPr/>
      </p:nvGrpSpPr>
      <p:grpSpPr>
        <a:xfrm>
          <a:off x="0" y="0"/>
          <a:ext cx="0" cy="0"/>
          <a:chOff x="0" y="0"/>
          <a:chExt cx="0" cy="0"/>
        </a:xfrm>
      </p:grpSpPr>
      <p:sp>
        <p:nvSpPr>
          <p:cNvPr id="838" name="Google Shape;838;p258"/>
          <p:cNvSpPr/>
          <p:nvPr/>
        </p:nvSpPr>
        <p:spPr>
          <a:xfrm>
            <a:off x="1" y="0"/>
            <a:ext cx="12192000" cy="6858000"/>
          </a:xfrm>
          <a:prstGeom prst="rect">
            <a:avLst/>
          </a:prstGeom>
          <a:solidFill>
            <a:srgbClr val="000000"/>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714" u="none" cap="none" strike="noStrike">
              <a:solidFill>
                <a:srgbClr val="000000"/>
              </a:solidFill>
              <a:latin typeface="Arial"/>
              <a:ea typeface="Arial"/>
              <a:cs typeface="Arial"/>
              <a:sym typeface="Arial"/>
            </a:endParaRPr>
          </a:p>
        </p:txBody>
      </p:sp>
      <p:pic>
        <p:nvPicPr>
          <p:cNvPr id="839" name="Google Shape;839;p258"/>
          <p:cNvPicPr preferRelativeResize="0"/>
          <p:nvPr/>
        </p:nvPicPr>
        <p:blipFill rotWithShape="1">
          <a:blip r:embed="rId2">
            <a:alphaModFix/>
          </a:blip>
          <a:srcRect b="0" l="0" r="0" t="0"/>
          <a:stretch/>
        </p:blipFill>
        <p:spPr>
          <a:xfrm>
            <a:off x="339572" y="416273"/>
            <a:ext cx="304800" cy="304800"/>
          </a:xfrm>
          <a:prstGeom prst="rect">
            <a:avLst/>
          </a:prstGeom>
          <a:noFill/>
          <a:ln>
            <a:noFill/>
          </a:ln>
        </p:spPr>
      </p:pic>
      <p:sp>
        <p:nvSpPr>
          <p:cNvPr id="840" name="Google Shape;840;p258"/>
          <p:cNvSpPr/>
          <p:nvPr/>
        </p:nvSpPr>
        <p:spPr>
          <a:xfrm flipH="1">
            <a:off x="983944" y="0"/>
            <a:ext cx="11208056" cy="6880225"/>
          </a:xfrm>
          <a:prstGeom prst="round1Rect">
            <a:avLst>
              <a:gd fmla="val 1024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41" name="Google Shape;841;p258"/>
          <p:cNvPicPr preferRelativeResize="0"/>
          <p:nvPr/>
        </p:nvPicPr>
        <p:blipFill rotWithShape="1">
          <a:blip r:embed="rId3">
            <a:alphaModFix/>
          </a:blip>
          <a:srcRect b="0" l="0" r="0" t="0"/>
          <a:stretch/>
        </p:blipFill>
        <p:spPr>
          <a:xfrm>
            <a:off x="10993301" y="299958"/>
            <a:ext cx="872189" cy="248682"/>
          </a:xfrm>
          <a:prstGeom prst="rect">
            <a:avLst/>
          </a:prstGeom>
          <a:noFill/>
          <a:ln>
            <a:noFill/>
          </a:ln>
        </p:spPr>
      </p:pic>
      <p:sp>
        <p:nvSpPr>
          <p:cNvPr id="842" name="Google Shape;842;p258"/>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X Sidebar">
  <p:cSld name="PX Sidebar">
    <p:spTree>
      <p:nvGrpSpPr>
        <p:cNvPr id="843" name="Shape 843"/>
        <p:cNvGrpSpPr/>
        <p:nvPr/>
      </p:nvGrpSpPr>
      <p:grpSpPr>
        <a:xfrm>
          <a:off x="0" y="0"/>
          <a:ext cx="0" cy="0"/>
          <a:chOff x="0" y="0"/>
          <a:chExt cx="0" cy="0"/>
        </a:xfrm>
      </p:grpSpPr>
      <p:sp>
        <p:nvSpPr>
          <p:cNvPr id="844" name="Google Shape;844;p259"/>
          <p:cNvSpPr/>
          <p:nvPr/>
        </p:nvSpPr>
        <p:spPr>
          <a:xfrm>
            <a:off x="1" y="0"/>
            <a:ext cx="12192000" cy="6858000"/>
          </a:xfrm>
          <a:prstGeom prst="rect">
            <a:avLst/>
          </a:prstGeom>
          <a:solidFill>
            <a:srgbClr val="00B4E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714" u="none" cap="none" strike="noStrike">
              <a:solidFill>
                <a:srgbClr val="000000"/>
              </a:solidFill>
              <a:latin typeface="Arial"/>
              <a:ea typeface="Arial"/>
              <a:cs typeface="Arial"/>
              <a:sym typeface="Arial"/>
            </a:endParaRPr>
          </a:p>
        </p:txBody>
      </p:sp>
      <p:pic>
        <p:nvPicPr>
          <p:cNvPr id="845" name="Google Shape;845;p259"/>
          <p:cNvPicPr preferRelativeResize="0"/>
          <p:nvPr/>
        </p:nvPicPr>
        <p:blipFill rotWithShape="1">
          <a:blip r:embed="rId2">
            <a:alphaModFix/>
          </a:blip>
          <a:srcRect b="0" l="0" r="0" t="0"/>
          <a:stretch/>
        </p:blipFill>
        <p:spPr>
          <a:xfrm>
            <a:off x="339572" y="416273"/>
            <a:ext cx="304800" cy="304800"/>
          </a:xfrm>
          <a:prstGeom prst="rect">
            <a:avLst/>
          </a:prstGeom>
          <a:noFill/>
          <a:ln>
            <a:noFill/>
          </a:ln>
        </p:spPr>
      </p:pic>
      <p:sp>
        <p:nvSpPr>
          <p:cNvPr id="846" name="Google Shape;846;p259"/>
          <p:cNvSpPr/>
          <p:nvPr/>
        </p:nvSpPr>
        <p:spPr>
          <a:xfrm flipH="1">
            <a:off x="983944" y="0"/>
            <a:ext cx="11208056" cy="6880225"/>
          </a:xfrm>
          <a:prstGeom prst="round1Rect">
            <a:avLst>
              <a:gd fmla="val 1024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47" name="Google Shape;847;p259"/>
          <p:cNvPicPr preferRelativeResize="0"/>
          <p:nvPr/>
        </p:nvPicPr>
        <p:blipFill rotWithShape="1">
          <a:blip r:embed="rId3">
            <a:alphaModFix/>
          </a:blip>
          <a:srcRect b="0" l="0" r="0" t="0"/>
          <a:stretch/>
        </p:blipFill>
        <p:spPr>
          <a:xfrm>
            <a:off x="10993301" y="299958"/>
            <a:ext cx="872189" cy="248682"/>
          </a:xfrm>
          <a:prstGeom prst="rect">
            <a:avLst/>
          </a:prstGeom>
          <a:noFill/>
          <a:ln>
            <a:noFill/>
          </a:ln>
        </p:spPr>
      </p:pic>
      <p:sp>
        <p:nvSpPr>
          <p:cNvPr id="848" name="Google Shape;848;p259"/>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XM Sidebar">
  <p:cSld name="XM Sidebar">
    <p:spTree>
      <p:nvGrpSpPr>
        <p:cNvPr id="849" name="Shape 849"/>
        <p:cNvGrpSpPr/>
        <p:nvPr/>
      </p:nvGrpSpPr>
      <p:grpSpPr>
        <a:xfrm>
          <a:off x="0" y="0"/>
          <a:ext cx="0" cy="0"/>
          <a:chOff x="0" y="0"/>
          <a:chExt cx="0" cy="0"/>
        </a:xfrm>
      </p:grpSpPr>
      <p:sp>
        <p:nvSpPr>
          <p:cNvPr id="850" name="Google Shape;850;p260"/>
          <p:cNvSpPr/>
          <p:nvPr/>
        </p:nvSpPr>
        <p:spPr>
          <a:xfrm>
            <a:off x="1" y="0"/>
            <a:ext cx="12192000" cy="6858000"/>
          </a:xfrm>
          <a:prstGeom prst="rect">
            <a:avLst/>
          </a:prstGeom>
          <a:gradFill>
            <a:gsLst>
              <a:gs pos="0">
                <a:srgbClr val="21DBAA"/>
              </a:gs>
              <a:gs pos="33000">
                <a:srgbClr val="03B4F0"/>
              </a:gs>
              <a:gs pos="70000">
                <a:schemeClr val="accent2"/>
              </a:gs>
              <a:gs pos="99000">
                <a:schemeClr val="accent3"/>
              </a:gs>
              <a:gs pos="100000">
                <a:schemeClr val="accent3"/>
              </a:gs>
            </a:gsLst>
            <a:lin ang="5400000" scaled="0"/>
          </a:gra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714" u="none" cap="none" strike="noStrike">
              <a:solidFill>
                <a:srgbClr val="000000"/>
              </a:solidFill>
              <a:latin typeface="Arial"/>
              <a:ea typeface="Arial"/>
              <a:cs typeface="Arial"/>
              <a:sym typeface="Arial"/>
            </a:endParaRPr>
          </a:p>
        </p:txBody>
      </p:sp>
      <p:pic>
        <p:nvPicPr>
          <p:cNvPr id="851" name="Google Shape;851;p260"/>
          <p:cNvPicPr preferRelativeResize="0"/>
          <p:nvPr/>
        </p:nvPicPr>
        <p:blipFill rotWithShape="1">
          <a:blip r:embed="rId2">
            <a:alphaModFix/>
          </a:blip>
          <a:srcRect b="0" l="0" r="0" t="0"/>
          <a:stretch/>
        </p:blipFill>
        <p:spPr>
          <a:xfrm>
            <a:off x="313698" y="432575"/>
            <a:ext cx="439756" cy="237986"/>
          </a:xfrm>
          <a:prstGeom prst="rect">
            <a:avLst/>
          </a:prstGeom>
          <a:noFill/>
          <a:ln>
            <a:noFill/>
          </a:ln>
        </p:spPr>
      </p:pic>
      <p:sp>
        <p:nvSpPr>
          <p:cNvPr id="852" name="Google Shape;852;p260"/>
          <p:cNvSpPr/>
          <p:nvPr/>
        </p:nvSpPr>
        <p:spPr>
          <a:xfrm flipH="1">
            <a:off x="983944" y="0"/>
            <a:ext cx="11208056" cy="6880225"/>
          </a:xfrm>
          <a:prstGeom prst="round1Rect">
            <a:avLst>
              <a:gd fmla="val 1024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53" name="Google Shape;853;p260"/>
          <p:cNvPicPr preferRelativeResize="0"/>
          <p:nvPr/>
        </p:nvPicPr>
        <p:blipFill rotWithShape="1">
          <a:blip r:embed="rId3">
            <a:alphaModFix/>
          </a:blip>
          <a:srcRect b="0" l="0" r="0" t="0"/>
          <a:stretch/>
        </p:blipFill>
        <p:spPr>
          <a:xfrm>
            <a:off x="10993301" y="299958"/>
            <a:ext cx="872189" cy="248682"/>
          </a:xfrm>
          <a:prstGeom prst="rect">
            <a:avLst/>
          </a:prstGeom>
          <a:noFill/>
          <a:ln>
            <a:noFill/>
          </a:ln>
        </p:spPr>
      </p:pic>
      <p:sp>
        <p:nvSpPr>
          <p:cNvPr id="854" name="Google Shape;854;p260"/>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on bottom">
  <p:cSld name="Image on bottom">
    <p:spTree>
      <p:nvGrpSpPr>
        <p:cNvPr id="855" name="Shape 855"/>
        <p:cNvGrpSpPr/>
        <p:nvPr/>
      </p:nvGrpSpPr>
      <p:grpSpPr>
        <a:xfrm>
          <a:off x="0" y="0"/>
          <a:ext cx="0" cy="0"/>
          <a:chOff x="0" y="0"/>
          <a:chExt cx="0" cy="0"/>
        </a:xfrm>
      </p:grpSpPr>
      <p:sp>
        <p:nvSpPr>
          <p:cNvPr id="856" name="Google Shape;856;p261"/>
          <p:cNvSpPr/>
          <p:nvPr>
            <p:ph idx="2" type="pic"/>
          </p:nvPr>
        </p:nvSpPr>
        <p:spPr>
          <a:xfrm>
            <a:off x="0" y="3221038"/>
            <a:ext cx="13010606" cy="3636962"/>
          </a:xfrm>
          <a:prstGeom prst="round2SameRect">
            <a:avLst>
              <a:gd fmla="val 23203" name="adj1"/>
              <a:gd fmla="val 0" name="adj2"/>
            </a:avLst>
          </a:prstGeom>
          <a:no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857" name="Google Shape;857;p261"/>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858" name="Google Shape;858;p261"/>
          <p:cNvSpPr txBox="1"/>
          <p:nvPr>
            <p:ph idx="1" type="body"/>
          </p:nvPr>
        </p:nvSpPr>
        <p:spPr>
          <a:xfrm>
            <a:off x="609597" y="613436"/>
            <a:ext cx="7912608" cy="443198"/>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3200"/>
              <a:buNone/>
              <a:defRPr b="1" i="0" sz="32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9" name="Google Shape;859;p261"/>
          <p:cNvSpPr txBox="1"/>
          <p:nvPr>
            <p:ph idx="3" type="body"/>
          </p:nvPr>
        </p:nvSpPr>
        <p:spPr>
          <a:xfrm>
            <a:off x="609595" y="1308825"/>
            <a:ext cx="5099543" cy="1472198"/>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0" name="Google Shape;860;p261"/>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X Thank You">
  <p:cSld name="CX Thank You">
    <p:spTree>
      <p:nvGrpSpPr>
        <p:cNvPr id="861" name="Shape 861"/>
        <p:cNvGrpSpPr/>
        <p:nvPr/>
      </p:nvGrpSpPr>
      <p:grpSpPr>
        <a:xfrm>
          <a:off x="0" y="0"/>
          <a:ext cx="0" cy="0"/>
          <a:chOff x="0" y="0"/>
          <a:chExt cx="0" cy="0"/>
        </a:xfrm>
      </p:grpSpPr>
      <p:sp>
        <p:nvSpPr>
          <p:cNvPr id="862" name="Google Shape;862;p262"/>
          <p:cNvSpPr/>
          <p:nvPr/>
        </p:nvSpPr>
        <p:spPr>
          <a:xfrm>
            <a:off x="0" y="0"/>
            <a:ext cx="12192000" cy="6858000"/>
          </a:xfrm>
          <a:prstGeom prst="rect">
            <a:avLst/>
          </a:prstGeom>
          <a:solidFill>
            <a:srgbClr val="21DB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63" name="Google Shape;863;p262"/>
          <p:cNvSpPr/>
          <p:nvPr/>
        </p:nvSpPr>
        <p:spPr>
          <a:xfrm>
            <a:off x="585800" y="5094001"/>
            <a:ext cx="10501300" cy="905441"/>
          </a:xfrm>
          <a:prstGeom prst="rect">
            <a:avLst/>
          </a:prstGeom>
          <a:noFill/>
          <a:ln>
            <a:noFill/>
          </a:ln>
        </p:spPr>
        <p:txBody>
          <a:bodyPr anchorCtr="0" anchor="b" bIns="45700" lIns="91425" spcFirstLastPara="1" rIns="91425" wrap="square" tIns="45700">
            <a:spAutoFit/>
          </a:bodyPr>
          <a:lstStyle/>
          <a:p>
            <a:pPr indent="0" lvl="0" marL="0" marR="0" rtl="0" algn="l">
              <a:lnSpc>
                <a:spcPct val="80000"/>
              </a:lnSpc>
              <a:spcBef>
                <a:spcPts val="0"/>
              </a:spcBef>
              <a:spcAft>
                <a:spcPts val="0"/>
              </a:spcAft>
              <a:buNone/>
            </a:pPr>
            <a:r>
              <a:rPr b="1" i="0" lang="en-US" sz="6500" u="none" cap="none" strike="noStrike">
                <a:solidFill>
                  <a:schemeClr val="lt1"/>
                </a:solidFill>
                <a:latin typeface="Arial"/>
                <a:ea typeface="Arial"/>
                <a:cs typeface="Arial"/>
                <a:sym typeface="Arial"/>
              </a:rPr>
              <a:t>Thank you</a:t>
            </a:r>
            <a:endParaRPr/>
          </a:p>
        </p:txBody>
      </p:sp>
      <p:pic>
        <p:nvPicPr>
          <p:cNvPr id="864" name="Google Shape;864;p262"/>
          <p:cNvPicPr preferRelativeResize="0"/>
          <p:nvPr/>
        </p:nvPicPr>
        <p:blipFill rotWithShape="1">
          <a:blip r:embed="rId2">
            <a:alphaModFix/>
          </a:blip>
          <a:srcRect b="0" l="0" r="0" t="0"/>
          <a:stretch/>
        </p:blipFill>
        <p:spPr>
          <a:xfrm>
            <a:off x="11008312" y="300035"/>
            <a:ext cx="853488" cy="242890"/>
          </a:xfrm>
          <a:prstGeom prst="rect">
            <a:avLst/>
          </a:prstGeom>
          <a:noFill/>
          <a:ln>
            <a:noFill/>
          </a:ln>
        </p:spPr>
      </p:pic>
      <p:sp>
        <p:nvSpPr>
          <p:cNvPr id="865" name="Google Shape;865;p262"/>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a:t>
            </a: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 Thank You">
  <p:cSld name="EX Thank You">
    <p:spTree>
      <p:nvGrpSpPr>
        <p:cNvPr id="866" name="Shape 866"/>
        <p:cNvGrpSpPr/>
        <p:nvPr/>
      </p:nvGrpSpPr>
      <p:grpSpPr>
        <a:xfrm>
          <a:off x="0" y="0"/>
          <a:ext cx="0" cy="0"/>
          <a:chOff x="0" y="0"/>
          <a:chExt cx="0" cy="0"/>
        </a:xfrm>
      </p:grpSpPr>
      <p:sp>
        <p:nvSpPr>
          <p:cNvPr id="867" name="Google Shape;867;p263"/>
          <p:cNvSpPr/>
          <p:nvPr/>
        </p:nvSpPr>
        <p:spPr>
          <a:xfrm>
            <a:off x="0" y="0"/>
            <a:ext cx="12192000" cy="6858000"/>
          </a:xfrm>
          <a:prstGeom prst="rect">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accent2"/>
              </a:solidFill>
              <a:latin typeface="Arial"/>
              <a:ea typeface="Arial"/>
              <a:cs typeface="Arial"/>
              <a:sym typeface="Arial"/>
            </a:endParaRPr>
          </a:p>
        </p:txBody>
      </p:sp>
      <p:sp>
        <p:nvSpPr>
          <p:cNvPr id="868" name="Google Shape;868;p263"/>
          <p:cNvSpPr/>
          <p:nvPr/>
        </p:nvSpPr>
        <p:spPr>
          <a:xfrm>
            <a:off x="585800" y="5094001"/>
            <a:ext cx="10501300" cy="905441"/>
          </a:xfrm>
          <a:prstGeom prst="rect">
            <a:avLst/>
          </a:prstGeom>
          <a:noFill/>
          <a:ln>
            <a:noFill/>
          </a:ln>
        </p:spPr>
        <p:txBody>
          <a:bodyPr anchorCtr="0" anchor="b" bIns="45700" lIns="91425" spcFirstLastPara="1" rIns="91425" wrap="square" tIns="45700">
            <a:spAutoFit/>
          </a:bodyPr>
          <a:lstStyle/>
          <a:p>
            <a:pPr indent="0" lvl="0" marL="0" marR="0" rtl="0" algn="l">
              <a:lnSpc>
                <a:spcPct val="80000"/>
              </a:lnSpc>
              <a:spcBef>
                <a:spcPts val="0"/>
              </a:spcBef>
              <a:spcAft>
                <a:spcPts val="0"/>
              </a:spcAft>
              <a:buNone/>
            </a:pPr>
            <a:r>
              <a:rPr b="1" i="0" lang="en-US" sz="6500" u="none" cap="none" strike="noStrike">
                <a:solidFill>
                  <a:schemeClr val="lt1"/>
                </a:solidFill>
                <a:latin typeface="Arial"/>
                <a:ea typeface="Arial"/>
                <a:cs typeface="Arial"/>
                <a:sym typeface="Arial"/>
              </a:rPr>
              <a:t>Thank you</a:t>
            </a:r>
            <a:endParaRPr/>
          </a:p>
        </p:txBody>
      </p:sp>
      <p:pic>
        <p:nvPicPr>
          <p:cNvPr id="869" name="Google Shape;869;p263"/>
          <p:cNvPicPr preferRelativeResize="0"/>
          <p:nvPr/>
        </p:nvPicPr>
        <p:blipFill rotWithShape="1">
          <a:blip r:embed="rId2">
            <a:alphaModFix/>
          </a:blip>
          <a:srcRect b="0" l="0" r="0" t="0"/>
          <a:stretch/>
        </p:blipFill>
        <p:spPr>
          <a:xfrm>
            <a:off x="11008312" y="300035"/>
            <a:ext cx="853488" cy="242890"/>
          </a:xfrm>
          <a:prstGeom prst="rect">
            <a:avLst/>
          </a:prstGeom>
          <a:noFill/>
          <a:ln>
            <a:noFill/>
          </a:ln>
        </p:spPr>
      </p:pic>
      <p:sp>
        <p:nvSpPr>
          <p:cNvPr id="870" name="Google Shape;870;p263"/>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X Thank You">
  <p:cSld name="BX Thank You">
    <p:spTree>
      <p:nvGrpSpPr>
        <p:cNvPr id="871" name="Shape 871"/>
        <p:cNvGrpSpPr/>
        <p:nvPr/>
      </p:nvGrpSpPr>
      <p:grpSpPr>
        <a:xfrm>
          <a:off x="0" y="0"/>
          <a:ext cx="0" cy="0"/>
          <a:chOff x="0" y="0"/>
          <a:chExt cx="0" cy="0"/>
        </a:xfrm>
      </p:grpSpPr>
      <p:sp>
        <p:nvSpPr>
          <p:cNvPr id="872" name="Google Shape;872;p264"/>
          <p:cNvSpPr/>
          <p:nvPr/>
        </p:nvSpPr>
        <p:spPr>
          <a:xfrm>
            <a:off x="0" y="0"/>
            <a:ext cx="12192000" cy="6858000"/>
          </a:xfrm>
          <a:prstGeom prst="rect">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73" name="Google Shape;873;p264"/>
          <p:cNvSpPr/>
          <p:nvPr/>
        </p:nvSpPr>
        <p:spPr>
          <a:xfrm>
            <a:off x="585800" y="5094001"/>
            <a:ext cx="10501300" cy="905441"/>
          </a:xfrm>
          <a:prstGeom prst="rect">
            <a:avLst/>
          </a:prstGeom>
          <a:noFill/>
          <a:ln>
            <a:noFill/>
          </a:ln>
        </p:spPr>
        <p:txBody>
          <a:bodyPr anchorCtr="0" anchor="b" bIns="45700" lIns="91425" spcFirstLastPara="1" rIns="91425" wrap="square" tIns="45700">
            <a:spAutoFit/>
          </a:bodyPr>
          <a:lstStyle/>
          <a:p>
            <a:pPr indent="0" lvl="0" marL="0" marR="0" rtl="0" algn="l">
              <a:lnSpc>
                <a:spcPct val="80000"/>
              </a:lnSpc>
              <a:spcBef>
                <a:spcPts val="0"/>
              </a:spcBef>
              <a:spcAft>
                <a:spcPts val="0"/>
              </a:spcAft>
              <a:buNone/>
            </a:pPr>
            <a:r>
              <a:rPr b="1" i="0" lang="en-US" sz="6500" u="none" cap="none" strike="noStrike">
                <a:solidFill>
                  <a:schemeClr val="lt1"/>
                </a:solidFill>
                <a:latin typeface="Arial"/>
                <a:ea typeface="Arial"/>
                <a:cs typeface="Arial"/>
                <a:sym typeface="Arial"/>
              </a:rPr>
              <a:t>Thank you</a:t>
            </a:r>
            <a:endParaRPr/>
          </a:p>
        </p:txBody>
      </p:sp>
      <p:pic>
        <p:nvPicPr>
          <p:cNvPr id="874" name="Google Shape;874;p264"/>
          <p:cNvPicPr preferRelativeResize="0"/>
          <p:nvPr/>
        </p:nvPicPr>
        <p:blipFill rotWithShape="1">
          <a:blip r:embed="rId2">
            <a:alphaModFix/>
          </a:blip>
          <a:srcRect b="0" l="0" r="0" t="0"/>
          <a:stretch/>
        </p:blipFill>
        <p:spPr>
          <a:xfrm>
            <a:off x="11008312" y="300035"/>
            <a:ext cx="853488" cy="242890"/>
          </a:xfrm>
          <a:prstGeom prst="rect">
            <a:avLst/>
          </a:prstGeom>
          <a:noFill/>
          <a:ln>
            <a:noFill/>
          </a:ln>
        </p:spPr>
      </p:pic>
      <p:sp>
        <p:nvSpPr>
          <p:cNvPr id="875" name="Google Shape;875;p264"/>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a:t>
            </a: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C Thank You">
  <p:cSld name="RC Thank You">
    <p:spTree>
      <p:nvGrpSpPr>
        <p:cNvPr id="876" name="Shape 876"/>
        <p:cNvGrpSpPr/>
        <p:nvPr/>
      </p:nvGrpSpPr>
      <p:grpSpPr>
        <a:xfrm>
          <a:off x="0" y="0"/>
          <a:ext cx="0" cy="0"/>
          <a:chOff x="0" y="0"/>
          <a:chExt cx="0" cy="0"/>
        </a:xfrm>
      </p:grpSpPr>
      <p:sp>
        <p:nvSpPr>
          <p:cNvPr id="877" name="Google Shape;877;p265"/>
          <p:cNvSpPr/>
          <p:nvPr/>
        </p:nvSpPr>
        <p:spPr>
          <a:xfrm>
            <a:off x="0" y="0"/>
            <a:ext cx="12192000" cy="6858000"/>
          </a:xfrm>
          <a:prstGeom prst="rect">
            <a:avLst/>
          </a:prstGeom>
          <a:solidFill>
            <a:schemeClr val="dk2"/>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78" name="Google Shape;878;p265"/>
          <p:cNvSpPr/>
          <p:nvPr/>
        </p:nvSpPr>
        <p:spPr>
          <a:xfrm>
            <a:off x="585800" y="5094001"/>
            <a:ext cx="10501300" cy="905441"/>
          </a:xfrm>
          <a:prstGeom prst="rect">
            <a:avLst/>
          </a:prstGeom>
          <a:noFill/>
          <a:ln>
            <a:noFill/>
          </a:ln>
        </p:spPr>
        <p:txBody>
          <a:bodyPr anchorCtr="0" anchor="b" bIns="45700" lIns="91425" spcFirstLastPara="1" rIns="91425" wrap="square" tIns="45700">
            <a:spAutoFit/>
          </a:bodyPr>
          <a:lstStyle/>
          <a:p>
            <a:pPr indent="0" lvl="0" marL="0" marR="0" rtl="0" algn="l">
              <a:lnSpc>
                <a:spcPct val="80000"/>
              </a:lnSpc>
              <a:spcBef>
                <a:spcPts val="0"/>
              </a:spcBef>
              <a:spcAft>
                <a:spcPts val="0"/>
              </a:spcAft>
              <a:buNone/>
            </a:pPr>
            <a:r>
              <a:rPr b="1" i="0" lang="en-US" sz="6500" u="none" cap="none" strike="noStrike">
                <a:solidFill>
                  <a:schemeClr val="lt1"/>
                </a:solidFill>
                <a:latin typeface="Arial"/>
                <a:ea typeface="Arial"/>
                <a:cs typeface="Arial"/>
                <a:sym typeface="Arial"/>
              </a:rPr>
              <a:t>Thank you</a:t>
            </a:r>
            <a:endParaRPr/>
          </a:p>
        </p:txBody>
      </p:sp>
      <p:pic>
        <p:nvPicPr>
          <p:cNvPr id="879" name="Google Shape;879;p265"/>
          <p:cNvPicPr preferRelativeResize="0"/>
          <p:nvPr/>
        </p:nvPicPr>
        <p:blipFill rotWithShape="1">
          <a:blip r:embed="rId2">
            <a:alphaModFix/>
          </a:blip>
          <a:srcRect b="0" l="0" r="0" t="0"/>
          <a:stretch/>
        </p:blipFill>
        <p:spPr>
          <a:xfrm>
            <a:off x="11008312" y="300035"/>
            <a:ext cx="853488" cy="242890"/>
          </a:xfrm>
          <a:prstGeom prst="rect">
            <a:avLst/>
          </a:prstGeom>
          <a:noFill/>
          <a:ln>
            <a:noFill/>
          </a:ln>
        </p:spPr>
      </p:pic>
      <p:sp>
        <p:nvSpPr>
          <p:cNvPr id="880" name="Google Shape;880;p265"/>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a:t>
            </a:r>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X Thank You">
  <p:cSld name="PX Thank You">
    <p:spTree>
      <p:nvGrpSpPr>
        <p:cNvPr id="881" name="Shape 881"/>
        <p:cNvGrpSpPr/>
        <p:nvPr/>
      </p:nvGrpSpPr>
      <p:grpSpPr>
        <a:xfrm>
          <a:off x="0" y="0"/>
          <a:ext cx="0" cy="0"/>
          <a:chOff x="0" y="0"/>
          <a:chExt cx="0" cy="0"/>
        </a:xfrm>
      </p:grpSpPr>
      <p:sp>
        <p:nvSpPr>
          <p:cNvPr id="882" name="Google Shape;882;p266"/>
          <p:cNvSpPr/>
          <p:nvPr/>
        </p:nvSpPr>
        <p:spPr>
          <a:xfrm>
            <a:off x="0" y="0"/>
            <a:ext cx="12192000" cy="6858000"/>
          </a:xfrm>
          <a:prstGeom prst="rect">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83" name="Google Shape;883;p266"/>
          <p:cNvSpPr/>
          <p:nvPr/>
        </p:nvSpPr>
        <p:spPr>
          <a:xfrm>
            <a:off x="585800" y="5094001"/>
            <a:ext cx="10501300" cy="905441"/>
          </a:xfrm>
          <a:prstGeom prst="rect">
            <a:avLst/>
          </a:prstGeom>
          <a:noFill/>
          <a:ln>
            <a:noFill/>
          </a:ln>
        </p:spPr>
        <p:txBody>
          <a:bodyPr anchorCtr="0" anchor="b" bIns="45700" lIns="91425" spcFirstLastPara="1" rIns="91425" wrap="square" tIns="45700">
            <a:spAutoFit/>
          </a:bodyPr>
          <a:lstStyle/>
          <a:p>
            <a:pPr indent="0" lvl="0" marL="0" marR="0" rtl="0" algn="l">
              <a:lnSpc>
                <a:spcPct val="80000"/>
              </a:lnSpc>
              <a:spcBef>
                <a:spcPts val="0"/>
              </a:spcBef>
              <a:spcAft>
                <a:spcPts val="0"/>
              </a:spcAft>
              <a:buNone/>
            </a:pPr>
            <a:r>
              <a:rPr b="1" i="0" lang="en-US" sz="6500" u="none" cap="none" strike="noStrike">
                <a:solidFill>
                  <a:schemeClr val="lt1"/>
                </a:solidFill>
                <a:latin typeface="Arial"/>
                <a:ea typeface="Arial"/>
                <a:cs typeface="Arial"/>
                <a:sym typeface="Arial"/>
              </a:rPr>
              <a:t>Thank you</a:t>
            </a:r>
            <a:endParaRPr/>
          </a:p>
        </p:txBody>
      </p:sp>
      <p:pic>
        <p:nvPicPr>
          <p:cNvPr id="884" name="Google Shape;884;p266"/>
          <p:cNvPicPr preferRelativeResize="0"/>
          <p:nvPr/>
        </p:nvPicPr>
        <p:blipFill rotWithShape="1">
          <a:blip r:embed="rId2">
            <a:alphaModFix/>
          </a:blip>
          <a:srcRect b="0" l="0" r="0" t="0"/>
          <a:stretch/>
        </p:blipFill>
        <p:spPr>
          <a:xfrm>
            <a:off x="11008312" y="300035"/>
            <a:ext cx="853488" cy="242890"/>
          </a:xfrm>
          <a:prstGeom prst="rect">
            <a:avLst/>
          </a:prstGeom>
          <a:noFill/>
          <a:ln>
            <a:noFill/>
          </a:ln>
        </p:spPr>
      </p:pic>
      <p:sp>
        <p:nvSpPr>
          <p:cNvPr id="885" name="Google Shape;885;p266"/>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 w/o icons">
  <p:cSld name="2 col w/o icons">
    <p:spTree>
      <p:nvGrpSpPr>
        <p:cNvPr id="93" name="Shape 93"/>
        <p:cNvGrpSpPr/>
        <p:nvPr/>
      </p:nvGrpSpPr>
      <p:grpSpPr>
        <a:xfrm>
          <a:off x="0" y="0"/>
          <a:ext cx="0" cy="0"/>
          <a:chOff x="0" y="0"/>
          <a:chExt cx="0" cy="0"/>
        </a:xfrm>
      </p:grpSpPr>
      <p:sp>
        <p:nvSpPr>
          <p:cNvPr id="94" name="Google Shape;94;p159"/>
          <p:cNvSpPr txBox="1"/>
          <p:nvPr>
            <p:ph type="title"/>
          </p:nvPr>
        </p:nvSpPr>
        <p:spPr>
          <a:xfrm>
            <a:off x="457200" y="152401"/>
            <a:ext cx="8385858" cy="99059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E393F"/>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59"/>
          <p:cNvSpPr txBox="1"/>
          <p:nvPr>
            <p:ph idx="12" type="sldNum"/>
          </p:nvPr>
        </p:nvSpPr>
        <p:spPr>
          <a:xfrm>
            <a:off x="9126655"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 name="Google Shape;96;p159"/>
          <p:cNvSpPr txBox="1"/>
          <p:nvPr>
            <p:ph idx="1" type="body"/>
          </p:nvPr>
        </p:nvSpPr>
        <p:spPr>
          <a:xfrm>
            <a:off x="457200" y="1371600"/>
            <a:ext cx="10091738" cy="67966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800"/>
              <a:buFont typeface="Arial"/>
              <a:buNone/>
              <a:defRPr sz="1800"/>
            </a:lvl1pPr>
            <a:lvl2pPr indent="-342900" lvl="1" marL="914400" algn="l">
              <a:lnSpc>
                <a:spcPct val="90000"/>
              </a:lnSpc>
              <a:spcBef>
                <a:spcPts val="500"/>
              </a:spcBef>
              <a:spcAft>
                <a:spcPts val="0"/>
              </a:spcAft>
              <a:buClr>
                <a:schemeClr val="dk1"/>
              </a:buClr>
              <a:buSzPts val="1800"/>
              <a:buChar char="•"/>
              <a:defRPr sz="1800"/>
            </a:lvl2pPr>
            <a:lvl3pPr indent="-342900" lvl="2" marL="1371600" algn="l">
              <a:lnSpc>
                <a:spcPct val="90000"/>
              </a:lnSpc>
              <a:spcBef>
                <a:spcPts val="500"/>
              </a:spcBef>
              <a:spcAft>
                <a:spcPts val="0"/>
              </a:spcAft>
              <a:buClr>
                <a:schemeClr val="dk1"/>
              </a:buClr>
              <a:buSzPts val="1800"/>
              <a:buChar char="•"/>
              <a:defRPr sz="1800"/>
            </a:lvl3pPr>
            <a:lvl4pPr indent="-342900" lvl="3" marL="1828800" algn="l">
              <a:lnSpc>
                <a:spcPct val="90000"/>
              </a:lnSpc>
              <a:spcBef>
                <a:spcPts val="500"/>
              </a:spcBef>
              <a:spcAft>
                <a:spcPts val="0"/>
              </a:spcAft>
              <a:buClr>
                <a:schemeClr val="dk1"/>
              </a:buClr>
              <a:buSzPts val="1800"/>
              <a:buChar char="•"/>
              <a:defRPr sz="1800"/>
            </a:lvl4pPr>
            <a:lvl5pPr indent="-342900" lvl="4" marL="2286000" algn="l">
              <a:lnSpc>
                <a:spcPct val="9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159"/>
          <p:cNvSpPr txBox="1"/>
          <p:nvPr>
            <p:ph idx="2" type="body"/>
          </p:nvPr>
        </p:nvSpPr>
        <p:spPr>
          <a:xfrm>
            <a:off x="745065" y="2978626"/>
            <a:ext cx="4882896" cy="31638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Font typeface="Arial"/>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159"/>
          <p:cNvSpPr txBox="1"/>
          <p:nvPr>
            <p:ph idx="3" type="body"/>
          </p:nvPr>
        </p:nvSpPr>
        <p:spPr>
          <a:xfrm>
            <a:off x="6519333" y="2978626"/>
            <a:ext cx="4882896" cy="31638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Font typeface="Arial"/>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159"/>
          <p:cNvSpPr txBox="1"/>
          <p:nvPr>
            <p:ph idx="11" type="ftr"/>
          </p:nvPr>
        </p:nvSpPr>
        <p:spPr>
          <a:xfrm>
            <a:off x="457200" y="6356350"/>
            <a:ext cx="745988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XM Thank you">
  <p:cSld name="XM Thank you">
    <p:spTree>
      <p:nvGrpSpPr>
        <p:cNvPr id="886" name="Shape 886"/>
        <p:cNvGrpSpPr/>
        <p:nvPr/>
      </p:nvGrpSpPr>
      <p:grpSpPr>
        <a:xfrm>
          <a:off x="0" y="0"/>
          <a:ext cx="0" cy="0"/>
          <a:chOff x="0" y="0"/>
          <a:chExt cx="0" cy="0"/>
        </a:xfrm>
      </p:grpSpPr>
      <p:sp>
        <p:nvSpPr>
          <p:cNvPr id="887" name="Google Shape;887;p267"/>
          <p:cNvSpPr/>
          <p:nvPr/>
        </p:nvSpPr>
        <p:spPr>
          <a:xfrm>
            <a:off x="0" y="0"/>
            <a:ext cx="12192000" cy="6858000"/>
          </a:xfrm>
          <a:prstGeom prst="rect">
            <a:avLst/>
          </a:prstGeom>
          <a:gradFill>
            <a:gsLst>
              <a:gs pos="0">
                <a:srgbClr val="21DBAA"/>
              </a:gs>
              <a:gs pos="33000">
                <a:srgbClr val="03B4F0"/>
              </a:gs>
              <a:gs pos="70000">
                <a:schemeClr val="accent2"/>
              </a:gs>
              <a:gs pos="99000">
                <a:schemeClr val="accent3"/>
              </a:gs>
              <a:gs pos="100000">
                <a:schemeClr val="accent3"/>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88" name="Google Shape;888;p267"/>
          <p:cNvSpPr/>
          <p:nvPr/>
        </p:nvSpPr>
        <p:spPr>
          <a:xfrm>
            <a:off x="585800" y="5094001"/>
            <a:ext cx="10501300" cy="905441"/>
          </a:xfrm>
          <a:prstGeom prst="rect">
            <a:avLst/>
          </a:prstGeom>
          <a:noFill/>
          <a:ln>
            <a:noFill/>
          </a:ln>
        </p:spPr>
        <p:txBody>
          <a:bodyPr anchorCtr="0" anchor="b" bIns="45700" lIns="91425" spcFirstLastPara="1" rIns="91425" wrap="square" tIns="45700">
            <a:spAutoFit/>
          </a:bodyPr>
          <a:lstStyle/>
          <a:p>
            <a:pPr indent="0" lvl="0" marL="0" marR="0" rtl="0" algn="l">
              <a:lnSpc>
                <a:spcPct val="80000"/>
              </a:lnSpc>
              <a:spcBef>
                <a:spcPts val="0"/>
              </a:spcBef>
              <a:spcAft>
                <a:spcPts val="0"/>
              </a:spcAft>
              <a:buNone/>
            </a:pPr>
            <a:r>
              <a:rPr b="1" i="0" lang="en-US" sz="6500" u="none" cap="none" strike="noStrike">
                <a:solidFill>
                  <a:schemeClr val="lt1"/>
                </a:solidFill>
                <a:latin typeface="Arial"/>
                <a:ea typeface="Arial"/>
                <a:cs typeface="Arial"/>
                <a:sym typeface="Arial"/>
              </a:rPr>
              <a:t>Thank you</a:t>
            </a:r>
            <a:endParaRPr/>
          </a:p>
        </p:txBody>
      </p:sp>
      <p:pic>
        <p:nvPicPr>
          <p:cNvPr id="889" name="Google Shape;889;p267"/>
          <p:cNvPicPr preferRelativeResize="0"/>
          <p:nvPr/>
        </p:nvPicPr>
        <p:blipFill rotWithShape="1">
          <a:blip r:embed="rId2">
            <a:alphaModFix/>
          </a:blip>
          <a:srcRect b="0" l="0" r="0" t="0"/>
          <a:stretch/>
        </p:blipFill>
        <p:spPr>
          <a:xfrm>
            <a:off x="11008312" y="300035"/>
            <a:ext cx="853488" cy="242890"/>
          </a:xfrm>
          <a:prstGeom prst="rect">
            <a:avLst/>
          </a:prstGeom>
          <a:noFill/>
          <a:ln>
            <a:noFill/>
          </a:ln>
        </p:spPr>
      </p:pic>
      <p:sp>
        <p:nvSpPr>
          <p:cNvPr id="890" name="Google Shape;890;p267"/>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a:t>
            </a:r>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large red tab" showMasterSp="0">
  <p:cSld name="2_large red tab">
    <p:spTree>
      <p:nvGrpSpPr>
        <p:cNvPr id="891" name="Shape 891"/>
        <p:cNvGrpSpPr/>
        <p:nvPr/>
      </p:nvGrpSpPr>
      <p:grpSpPr>
        <a:xfrm>
          <a:off x="0" y="0"/>
          <a:ext cx="0" cy="0"/>
          <a:chOff x="0" y="0"/>
          <a:chExt cx="0" cy="0"/>
        </a:xfrm>
      </p:grpSpPr>
      <p:sp>
        <p:nvSpPr>
          <p:cNvPr id="892" name="Google Shape;892;p268"/>
          <p:cNvSpPr txBox="1"/>
          <p:nvPr>
            <p:ph type="title"/>
          </p:nvPr>
        </p:nvSpPr>
        <p:spPr>
          <a:xfrm>
            <a:off x="470647" y="648410"/>
            <a:ext cx="10515600" cy="13255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93" name="Google Shape;893;p268"/>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894" name="Google Shape;894;p268"/>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showMasterSp="0" type="tx">
  <p:cSld name="TITLE_AND_BODY">
    <p:spTree>
      <p:nvGrpSpPr>
        <p:cNvPr id="895" name="Shape 895"/>
        <p:cNvGrpSpPr/>
        <p:nvPr/>
      </p:nvGrpSpPr>
      <p:grpSpPr>
        <a:xfrm>
          <a:off x="0" y="0"/>
          <a:ext cx="0" cy="0"/>
          <a:chOff x="0" y="0"/>
          <a:chExt cx="0" cy="0"/>
        </a:xfrm>
      </p:grpSpPr>
      <p:sp>
        <p:nvSpPr>
          <p:cNvPr id="896" name="Google Shape;896;p26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id="897" name="Google Shape;897;p269"/>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898" name="Google Shape;898;p269"/>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angled white col" showMasterSp="0">
  <p:cSld name="2_angled white col">
    <p:spTree>
      <p:nvGrpSpPr>
        <p:cNvPr id="899" name="Shape 899"/>
        <p:cNvGrpSpPr/>
        <p:nvPr/>
      </p:nvGrpSpPr>
      <p:grpSpPr>
        <a:xfrm>
          <a:off x="0" y="0"/>
          <a:ext cx="0" cy="0"/>
          <a:chOff x="0" y="0"/>
          <a:chExt cx="0" cy="0"/>
        </a:xfrm>
      </p:grpSpPr>
      <p:pic>
        <p:nvPicPr>
          <p:cNvPr id="900" name="Google Shape;900;p270"/>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901" name="Google Shape;901;p270"/>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 w/ icons">
  <p:cSld name="2 col w/ icons">
    <p:spTree>
      <p:nvGrpSpPr>
        <p:cNvPr id="100" name="Shape 100"/>
        <p:cNvGrpSpPr/>
        <p:nvPr/>
      </p:nvGrpSpPr>
      <p:grpSpPr>
        <a:xfrm>
          <a:off x="0" y="0"/>
          <a:ext cx="0" cy="0"/>
          <a:chOff x="0" y="0"/>
          <a:chExt cx="0" cy="0"/>
        </a:xfrm>
      </p:grpSpPr>
      <p:sp>
        <p:nvSpPr>
          <p:cNvPr id="101" name="Google Shape;101;p160"/>
          <p:cNvSpPr txBox="1"/>
          <p:nvPr>
            <p:ph type="title"/>
          </p:nvPr>
        </p:nvSpPr>
        <p:spPr>
          <a:xfrm>
            <a:off x="457200" y="152401"/>
            <a:ext cx="8374284" cy="99059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E393F"/>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60"/>
          <p:cNvSpPr txBox="1"/>
          <p:nvPr>
            <p:ph idx="12" type="sldNum"/>
          </p:nvPr>
        </p:nvSpPr>
        <p:spPr>
          <a:xfrm>
            <a:off x="9126655"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3" name="Google Shape;103;p160"/>
          <p:cNvSpPr txBox="1"/>
          <p:nvPr>
            <p:ph idx="1" type="body"/>
          </p:nvPr>
        </p:nvSpPr>
        <p:spPr>
          <a:xfrm>
            <a:off x="457200" y="1371600"/>
            <a:ext cx="10091738" cy="67711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800"/>
              <a:buFont typeface="Arial"/>
              <a:buNone/>
              <a:defRPr sz="1800"/>
            </a:lvl1pPr>
            <a:lvl2pPr indent="-342900" lvl="1" marL="914400" algn="l">
              <a:lnSpc>
                <a:spcPct val="90000"/>
              </a:lnSpc>
              <a:spcBef>
                <a:spcPts val="500"/>
              </a:spcBef>
              <a:spcAft>
                <a:spcPts val="0"/>
              </a:spcAft>
              <a:buClr>
                <a:schemeClr val="dk1"/>
              </a:buClr>
              <a:buSzPts val="1800"/>
              <a:buChar char="•"/>
              <a:defRPr sz="1800"/>
            </a:lvl2pPr>
            <a:lvl3pPr indent="-342900" lvl="2" marL="1371600" algn="l">
              <a:lnSpc>
                <a:spcPct val="90000"/>
              </a:lnSpc>
              <a:spcBef>
                <a:spcPts val="500"/>
              </a:spcBef>
              <a:spcAft>
                <a:spcPts val="0"/>
              </a:spcAft>
              <a:buClr>
                <a:schemeClr val="dk1"/>
              </a:buClr>
              <a:buSzPts val="1800"/>
              <a:buChar char="•"/>
              <a:defRPr sz="1800"/>
            </a:lvl3pPr>
            <a:lvl4pPr indent="-342900" lvl="3" marL="1828800" algn="l">
              <a:lnSpc>
                <a:spcPct val="90000"/>
              </a:lnSpc>
              <a:spcBef>
                <a:spcPts val="500"/>
              </a:spcBef>
              <a:spcAft>
                <a:spcPts val="0"/>
              </a:spcAft>
              <a:buClr>
                <a:schemeClr val="dk1"/>
              </a:buClr>
              <a:buSzPts val="1800"/>
              <a:buChar char="•"/>
              <a:defRPr sz="1800"/>
            </a:lvl4pPr>
            <a:lvl5pPr indent="-342900" lvl="4" marL="2286000" algn="l">
              <a:lnSpc>
                <a:spcPct val="9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160"/>
          <p:cNvSpPr txBox="1"/>
          <p:nvPr>
            <p:ph idx="2" type="body"/>
          </p:nvPr>
        </p:nvSpPr>
        <p:spPr>
          <a:xfrm>
            <a:off x="745065" y="4114800"/>
            <a:ext cx="4882896" cy="20828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Font typeface="Arial"/>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160"/>
          <p:cNvSpPr txBox="1"/>
          <p:nvPr>
            <p:ph idx="3" type="body"/>
          </p:nvPr>
        </p:nvSpPr>
        <p:spPr>
          <a:xfrm>
            <a:off x="6519333" y="4114800"/>
            <a:ext cx="4882896" cy="20828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Font typeface="Arial"/>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160"/>
          <p:cNvSpPr/>
          <p:nvPr>
            <p:ph idx="4" type="pic"/>
          </p:nvPr>
        </p:nvSpPr>
        <p:spPr>
          <a:xfrm>
            <a:off x="2729313" y="2971800"/>
            <a:ext cx="914400" cy="914400"/>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accent2"/>
              </a:buClr>
              <a:buSzPts val="1800"/>
              <a:buFont typeface="Arial"/>
              <a:buNone/>
              <a:defRPr b="0" i="0" sz="1800" u="none" cap="none" strike="noStrike">
                <a:solidFill>
                  <a:srgbClr val="2E393F"/>
                </a:solidFill>
                <a:latin typeface="Arial"/>
                <a:ea typeface="Arial"/>
                <a:cs typeface="Arial"/>
                <a:sym typeface="Arial"/>
              </a:defRPr>
            </a:lvl1pPr>
            <a:lvl2pPr lvl="1" marR="0" rtl="0" algn="l">
              <a:lnSpc>
                <a:spcPct val="90000"/>
              </a:lnSpc>
              <a:spcBef>
                <a:spcPts val="500"/>
              </a:spcBef>
              <a:spcAft>
                <a:spcPts val="0"/>
              </a:spcAft>
              <a:buClr>
                <a:schemeClr val="accent2"/>
              </a:buClr>
              <a:buSzPts val="1600"/>
              <a:buFont typeface="Arial"/>
              <a:buChar char="•"/>
              <a:defRPr b="0" i="0" sz="1600" u="none" cap="none" strike="noStrike">
                <a:solidFill>
                  <a:srgbClr val="2E393F"/>
                </a:solidFill>
                <a:latin typeface="Arial"/>
                <a:ea typeface="Arial"/>
                <a:cs typeface="Arial"/>
                <a:sym typeface="Arial"/>
              </a:defRPr>
            </a:lvl2pPr>
            <a:lvl3pPr lvl="2"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3pPr>
            <a:lvl4pPr lvl="3"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4pPr>
            <a:lvl5pPr lvl="4"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7" name="Google Shape;107;p160"/>
          <p:cNvSpPr/>
          <p:nvPr>
            <p:ph idx="5" type="pic"/>
          </p:nvPr>
        </p:nvSpPr>
        <p:spPr>
          <a:xfrm>
            <a:off x="8503581" y="2971800"/>
            <a:ext cx="914400" cy="914400"/>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accent2"/>
              </a:buClr>
              <a:buSzPts val="1800"/>
              <a:buFont typeface="Arial"/>
              <a:buNone/>
              <a:defRPr b="0" i="0" sz="1800" u="none" cap="none" strike="noStrike">
                <a:solidFill>
                  <a:srgbClr val="2E393F"/>
                </a:solidFill>
                <a:latin typeface="Arial"/>
                <a:ea typeface="Arial"/>
                <a:cs typeface="Arial"/>
                <a:sym typeface="Arial"/>
              </a:defRPr>
            </a:lvl1pPr>
            <a:lvl2pPr lvl="1" marR="0" rtl="0" algn="l">
              <a:lnSpc>
                <a:spcPct val="90000"/>
              </a:lnSpc>
              <a:spcBef>
                <a:spcPts val="500"/>
              </a:spcBef>
              <a:spcAft>
                <a:spcPts val="0"/>
              </a:spcAft>
              <a:buClr>
                <a:schemeClr val="accent2"/>
              </a:buClr>
              <a:buSzPts val="1600"/>
              <a:buFont typeface="Arial"/>
              <a:buChar char="•"/>
              <a:defRPr b="0" i="0" sz="1600" u="none" cap="none" strike="noStrike">
                <a:solidFill>
                  <a:srgbClr val="2E393F"/>
                </a:solidFill>
                <a:latin typeface="Arial"/>
                <a:ea typeface="Arial"/>
                <a:cs typeface="Arial"/>
                <a:sym typeface="Arial"/>
              </a:defRPr>
            </a:lvl2pPr>
            <a:lvl3pPr lvl="2"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3pPr>
            <a:lvl4pPr lvl="3"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4pPr>
            <a:lvl5pPr lvl="4"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8" name="Google Shape;108;p160"/>
          <p:cNvSpPr txBox="1"/>
          <p:nvPr>
            <p:ph idx="11" type="ftr"/>
          </p:nvPr>
        </p:nvSpPr>
        <p:spPr>
          <a:xfrm>
            <a:off x="457200" y="6356350"/>
            <a:ext cx="745988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LDR- full body">
  <p:cSld name="TLDR- full body">
    <p:spTree>
      <p:nvGrpSpPr>
        <p:cNvPr id="109" name="Shape 109"/>
        <p:cNvGrpSpPr/>
        <p:nvPr/>
      </p:nvGrpSpPr>
      <p:grpSpPr>
        <a:xfrm>
          <a:off x="0" y="0"/>
          <a:ext cx="0" cy="0"/>
          <a:chOff x="0" y="0"/>
          <a:chExt cx="0" cy="0"/>
        </a:xfrm>
      </p:grpSpPr>
      <p:sp>
        <p:nvSpPr>
          <p:cNvPr id="110" name="Google Shape;110;p161"/>
          <p:cNvSpPr txBox="1"/>
          <p:nvPr>
            <p:ph idx="1" type="body"/>
          </p:nvPr>
        </p:nvSpPr>
        <p:spPr>
          <a:xfrm>
            <a:off x="774732" y="6513164"/>
            <a:ext cx="10262329" cy="21698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0"/>
              </a:spcBef>
              <a:spcAft>
                <a:spcPts val="0"/>
              </a:spcAft>
              <a:buClr>
                <a:srgbClr val="5E5E5E"/>
              </a:buClr>
              <a:buSzPts val="900"/>
              <a:buNone/>
              <a:defRPr b="0" i="0" sz="900">
                <a:solidFill>
                  <a:srgbClr val="5E5E5E"/>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161"/>
          <p:cNvSpPr txBox="1"/>
          <p:nvPr>
            <p:ph idx="2" type="body"/>
          </p:nvPr>
        </p:nvSpPr>
        <p:spPr>
          <a:xfrm>
            <a:off x="769232" y="1981200"/>
            <a:ext cx="10756724" cy="3928889"/>
          </a:xfrm>
          <a:prstGeom prst="rect">
            <a:avLst/>
          </a:prstGeom>
          <a:noFill/>
          <a:ln>
            <a:noFill/>
          </a:ln>
        </p:spPr>
        <p:txBody>
          <a:bodyPr anchorCtr="0" anchor="t" bIns="45700" lIns="91425" spcFirstLastPara="1" rIns="91425" wrap="square" tIns="45700">
            <a:normAutofit/>
          </a:bodyPr>
          <a:lstStyle>
            <a:lvl1pPr indent="-228600" lvl="0" marL="457200" marR="0" algn="l">
              <a:lnSpc>
                <a:spcPct val="120000"/>
              </a:lnSpc>
              <a:spcBef>
                <a:spcPts val="1000"/>
              </a:spcBef>
              <a:spcAft>
                <a:spcPts val="0"/>
              </a:spcAft>
              <a:buClr>
                <a:srgbClr val="777777"/>
              </a:buClr>
              <a:buSzPts val="2000"/>
              <a:buFont typeface="Arial"/>
              <a:buNone/>
              <a:defRPr b="0" i="0" sz="2000">
                <a:solidFill>
                  <a:srgbClr val="777777"/>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161"/>
          <p:cNvSpPr txBox="1"/>
          <p:nvPr>
            <p:ph idx="3" type="body"/>
          </p:nvPr>
        </p:nvSpPr>
        <p:spPr>
          <a:xfrm>
            <a:off x="769232" y="767203"/>
            <a:ext cx="10653537" cy="417807"/>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0"/>
              </a:spcBef>
              <a:spcAft>
                <a:spcPts val="0"/>
              </a:spcAft>
              <a:buClr>
                <a:srgbClr val="4267B2"/>
              </a:buClr>
              <a:buSzPts val="3000"/>
              <a:buNone/>
              <a:defRPr sz="3000">
                <a:solidFill>
                  <a:srgbClr val="4267B2"/>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61"/>
          <p:cNvSpPr txBox="1"/>
          <p:nvPr>
            <p:ph idx="4" type="body"/>
          </p:nvPr>
        </p:nvSpPr>
        <p:spPr>
          <a:xfrm>
            <a:off x="769231" y="1186465"/>
            <a:ext cx="10653537" cy="30008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rgbClr val="4267B2"/>
              </a:buClr>
              <a:buSzPts val="1500"/>
              <a:buNone/>
              <a:defRPr b="0" i="0" sz="1500">
                <a:solidFill>
                  <a:srgbClr val="4267B2"/>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ndings / 3 charts">
  <p:cSld name="Findings / 3 charts">
    <p:spTree>
      <p:nvGrpSpPr>
        <p:cNvPr id="114" name="Shape 114"/>
        <p:cNvGrpSpPr/>
        <p:nvPr/>
      </p:nvGrpSpPr>
      <p:grpSpPr>
        <a:xfrm>
          <a:off x="0" y="0"/>
          <a:ext cx="0" cy="0"/>
          <a:chOff x="0" y="0"/>
          <a:chExt cx="0" cy="0"/>
        </a:xfrm>
      </p:grpSpPr>
      <p:sp>
        <p:nvSpPr>
          <p:cNvPr id="115" name="Google Shape;115;p162"/>
          <p:cNvSpPr txBox="1"/>
          <p:nvPr>
            <p:ph type="title"/>
          </p:nvPr>
        </p:nvSpPr>
        <p:spPr>
          <a:xfrm>
            <a:off x="457200" y="152401"/>
            <a:ext cx="8385858" cy="99059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E393F"/>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62"/>
          <p:cNvSpPr txBox="1"/>
          <p:nvPr>
            <p:ph idx="12" type="sldNum"/>
          </p:nvPr>
        </p:nvSpPr>
        <p:spPr>
          <a:xfrm>
            <a:off x="9126655"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2"/>
          <p:cNvSpPr/>
          <p:nvPr>
            <p:ph idx="2" type="chart"/>
          </p:nvPr>
        </p:nvSpPr>
        <p:spPr>
          <a:xfrm>
            <a:off x="457200" y="2743200"/>
            <a:ext cx="5173579" cy="343376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accent2"/>
              </a:buClr>
              <a:buSzPts val="1800"/>
              <a:buFont typeface="Arial"/>
              <a:buChar char="•"/>
              <a:defRPr b="0" i="0" sz="1800" u="none" cap="none" strike="noStrike">
                <a:solidFill>
                  <a:srgbClr val="2E393F"/>
                </a:solidFill>
                <a:latin typeface="Arial"/>
                <a:ea typeface="Arial"/>
                <a:cs typeface="Arial"/>
                <a:sym typeface="Arial"/>
              </a:defRPr>
            </a:lvl1pPr>
            <a:lvl2pPr lvl="1" marR="0" rtl="0" algn="l">
              <a:lnSpc>
                <a:spcPct val="90000"/>
              </a:lnSpc>
              <a:spcBef>
                <a:spcPts val="500"/>
              </a:spcBef>
              <a:spcAft>
                <a:spcPts val="0"/>
              </a:spcAft>
              <a:buClr>
                <a:schemeClr val="accent2"/>
              </a:buClr>
              <a:buSzPts val="1600"/>
              <a:buFont typeface="Arial"/>
              <a:buChar char="•"/>
              <a:defRPr b="0" i="0" sz="1600" u="none" cap="none" strike="noStrike">
                <a:solidFill>
                  <a:srgbClr val="2E393F"/>
                </a:solidFill>
                <a:latin typeface="Arial"/>
                <a:ea typeface="Arial"/>
                <a:cs typeface="Arial"/>
                <a:sym typeface="Arial"/>
              </a:defRPr>
            </a:lvl2pPr>
            <a:lvl3pPr lvl="2"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3pPr>
            <a:lvl4pPr lvl="3"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4pPr>
            <a:lvl5pPr lvl="4"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8" name="Google Shape;118;p162"/>
          <p:cNvSpPr txBox="1"/>
          <p:nvPr>
            <p:ph idx="1" type="body"/>
          </p:nvPr>
        </p:nvSpPr>
        <p:spPr>
          <a:xfrm>
            <a:off x="457200" y="1322387"/>
            <a:ext cx="10258425" cy="100330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Font typeface="Arial"/>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162"/>
          <p:cNvSpPr/>
          <p:nvPr>
            <p:ph idx="3" type="chart"/>
          </p:nvPr>
        </p:nvSpPr>
        <p:spPr>
          <a:xfrm>
            <a:off x="6539865" y="2743201"/>
            <a:ext cx="5173579" cy="1540042"/>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accent2"/>
              </a:buClr>
              <a:buSzPts val="1800"/>
              <a:buFont typeface="Arial"/>
              <a:buChar char="•"/>
              <a:defRPr b="0" i="0" sz="1800" u="none" cap="none" strike="noStrike">
                <a:solidFill>
                  <a:srgbClr val="2E393F"/>
                </a:solidFill>
                <a:latin typeface="Arial"/>
                <a:ea typeface="Arial"/>
                <a:cs typeface="Arial"/>
                <a:sym typeface="Arial"/>
              </a:defRPr>
            </a:lvl1pPr>
            <a:lvl2pPr lvl="1" marR="0" rtl="0" algn="l">
              <a:lnSpc>
                <a:spcPct val="90000"/>
              </a:lnSpc>
              <a:spcBef>
                <a:spcPts val="500"/>
              </a:spcBef>
              <a:spcAft>
                <a:spcPts val="0"/>
              </a:spcAft>
              <a:buClr>
                <a:schemeClr val="accent2"/>
              </a:buClr>
              <a:buSzPts val="1600"/>
              <a:buFont typeface="Arial"/>
              <a:buChar char="•"/>
              <a:defRPr b="0" i="0" sz="1600" u="none" cap="none" strike="noStrike">
                <a:solidFill>
                  <a:srgbClr val="2E393F"/>
                </a:solidFill>
                <a:latin typeface="Arial"/>
                <a:ea typeface="Arial"/>
                <a:cs typeface="Arial"/>
                <a:sym typeface="Arial"/>
              </a:defRPr>
            </a:lvl2pPr>
            <a:lvl3pPr lvl="2"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3pPr>
            <a:lvl4pPr lvl="3"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4pPr>
            <a:lvl5pPr lvl="4"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0" name="Google Shape;120;p162"/>
          <p:cNvSpPr/>
          <p:nvPr>
            <p:ph idx="4" type="chart"/>
          </p:nvPr>
        </p:nvSpPr>
        <p:spPr>
          <a:xfrm>
            <a:off x="6539865" y="4636921"/>
            <a:ext cx="5173579" cy="1540042"/>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accent2"/>
              </a:buClr>
              <a:buSzPts val="1800"/>
              <a:buFont typeface="Arial"/>
              <a:buChar char="•"/>
              <a:defRPr b="0" i="0" sz="1800" u="none" cap="none" strike="noStrike">
                <a:solidFill>
                  <a:srgbClr val="2E393F"/>
                </a:solidFill>
                <a:latin typeface="Arial"/>
                <a:ea typeface="Arial"/>
                <a:cs typeface="Arial"/>
                <a:sym typeface="Arial"/>
              </a:defRPr>
            </a:lvl1pPr>
            <a:lvl2pPr lvl="1" marR="0" rtl="0" algn="l">
              <a:lnSpc>
                <a:spcPct val="90000"/>
              </a:lnSpc>
              <a:spcBef>
                <a:spcPts val="500"/>
              </a:spcBef>
              <a:spcAft>
                <a:spcPts val="0"/>
              </a:spcAft>
              <a:buClr>
                <a:schemeClr val="accent2"/>
              </a:buClr>
              <a:buSzPts val="1600"/>
              <a:buFont typeface="Arial"/>
              <a:buChar char="•"/>
              <a:defRPr b="0" i="0" sz="1600" u="none" cap="none" strike="noStrike">
                <a:solidFill>
                  <a:srgbClr val="2E393F"/>
                </a:solidFill>
                <a:latin typeface="Arial"/>
                <a:ea typeface="Arial"/>
                <a:cs typeface="Arial"/>
                <a:sym typeface="Arial"/>
              </a:defRPr>
            </a:lvl2pPr>
            <a:lvl3pPr lvl="2"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3pPr>
            <a:lvl4pPr lvl="3"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4pPr>
            <a:lvl5pPr lvl="4"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1" name="Google Shape;121;p162"/>
          <p:cNvSpPr txBox="1"/>
          <p:nvPr>
            <p:ph idx="11" type="ftr"/>
          </p:nvPr>
        </p:nvSpPr>
        <p:spPr>
          <a:xfrm>
            <a:off x="457200" y="6356350"/>
            <a:ext cx="745988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ndings / 1 chart">
  <p:cSld name="Findings / 1 chart">
    <p:spTree>
      <p:nvGrpSpPr>
        <p:cNvPr id="122" name="Shape 122"/>
        <p:cNvGrpSpPr/>
        <p:nvPr/>
      </p:nvGrpSpPr>
      <p:grpSpPr>
        <a:xfrm>
          <a:off x="0" y="0"/>
          <a:ext cx="0" cy="0"/>
          <a:chOff x="0" y="0"/>
          <a:chExt cx="0" cy="0"/>
        </a:xfrm>
      </p:grpSpPr>
      <p:sp>
        <p:nvSpPr>
          <p:cNvPr id="123" name="Google Shape;123;p163"/>
          <p:cNvSpPr txBox="1"/>
          <p:nvPr>
            <p:ph type="title"/>
          </p:nvPr>
        </p:nvSpPr>
        <p:spPr>
          <a:xfrm>
            <a:off x="457200" y="152401"/>
            <a:ext cx="8385858" cy="99059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E393F"/>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163"/>
          <p:cNvSpPr txBox="1"/>
          <p:nvPr>
            <p:ph idx="12" type="sldNum"/>
          </p:nvPr>
        </p:nvSpPr>
        <p:spPr>
          <a:xfrm>
            <a:off x="9126655"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5" name="Google Shape;125;p163"/>
          <p:cNvSpPr/>
          <p:nvPr>
            <p:ph idx="2" type="chart"/>
          </p:nvPr>
        </p:nvSpPr>
        <p:spPr>
          <a:xfrm>
            <a:off x="457200" y="2743200"/>
            <a:ext cx="10258425" cy="343376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accent2"/>
              </a:buClr>
              <a:buSzPts val="1800"/>
              <a:buFont typeface="Arial"/>
              <a:buChar char="•"/>
              <a:defRPr b="0" i="0" sz="1800" u="none" cap="none" strike="noStrike">
                <a:solidFill>
                  <a:srgbClr val="2E393F"/>
                </a:solidFill>
                <a:latin typeface="Arial"/>
                <a:ea typeface="Arial"/>
                <a:cs typeface="Arial"/>
                <a:sym typeface="Arial"/>
              </a:defRPr>
            </a:lvl1pPr>
            <a:lvl2pPr lvl="1" marR="0" rtl="0" algn="l">
              <a:lnSpc>
                <a:spcPct val="90000"/>
              </a:lnSpc>
              <a:spcBef>
                <a:spcPts val="500"/>
              </a:spcBef>
              <a:spcAft>
                <a:spcPts val="0"/>
              </a:spcAft>
              <a:buClr>
                <a:schemeClr val="accent2"/>
              </a:buClr>
              <a:buSzPts val="1600"/>
              <a:buFont typeface="Arial"/>
              <a:buChar char="•"/>
              <a:defRPr b="0" i="0" sz="1600" u="none" cap="none" strike="noStrike">
                <a:solidFill>
                  <a:srgbClr val="2E393F"/>
                </a:solidFill>
                <a:latin typeface="Arial"/>
                <a:ea typeface="Arial"/>
                <a:cs typeface="Arial"/>
                <a:sym typeface="Arial"/>
              </a:defRPr>
            </a:lvl2pPr>
            <a:lvl3pPr lvl="2"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3pPr>
            <a:lvl4pPr lvl="3"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4pPr>
            <a:lvl5pPr lvl="4"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6" name="Google Shape;126;p163"/>
          <p:cNvSpPr txBox="1"/>
          <p:nvPr>
            <p:ph idx="1" type="body"/>
          </p:nvPr>
        </p:nvSpPr>
        <p:spPr>
          <a:xfrm>
            <a:off x="457200" y="1322387"/>
            <a:ext cx="10258425" cy="100330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Font typeface="Arial"/>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163"/>
          <p:cNvSpPr txBox="1"/>
          <p:nvPr>
            <p:ph idx="11" type="ftr"/>
          </p:nvPr>
        </p:nvSpPr>
        <p:spPr>
          <a:xfrm>
            <a:off x="457200" y="6356350"/>
            <a:ext cx="745988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Findings / 2 charts">
  <p:cSld name="1_Findings / 2 charts">
    <p:spTree>
      <p:nvGrpSpPr>
        <p:cNvPr id="128" name="Shape 128"/>
        <p:cNvGrpSpPr/>
        <p:nvPr/>
      </p:nvGrpSpPr>
      <p:grpSpPr>
        <a:xfrm>
          <a:off x="0" y="0"/>
          <a:ext cx="0" cy="0"/>
          <a:chOff x="0" y="0"/>
          <a:chExt cx="0" cy="0"/>
        </a:xfrm>
      </p:grpSpPr>
      <p:sp>
        <p:nvSpPr>
          <p:cNvPr id="129" name="Google Shape;129;p164"/>
          <p:cNvSpPr txBox="1"/>
          <p:nvPr>
            <p:ph type="title"/>
          </p:nvPr>
        </p:nvSpPr>
        <p:spPr>
          <a:xfrm>
            <a:off x="457200" y="152401"/>
            <a:ext cx="8385858" cy="99059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E393F"/>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164"/>
          <p:cNvSpPr txBox="1"/>
          <p:nvPr>
            <p:ph idx="12" type="sldNum"/>
          </p:nvPr>
        </p:nvSpPr>
        <p:spPr>
          <a:xfrm>
            <a:off x="9126655"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1" name="Google Shape;131;p164"/>
          <p:cNvSpPr/>
          <p:nvPr>
            <p:ph idx="2" type="chart"/>
          </p:nvPr>
        </p:nvSpPr>
        <p:spPr>
          <a:xfrm>
            <a:off x="457200" y="2743200"/>
            <a:ext cx="5173579" cy="343376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accent2"/>
              </a:buClr>
              <a:buSzPts val="1800"/>
              <a:buFont typeface="Arial"/>
              <a:buChar char="•"/>
              <a:defRPr b="0" i="0" sz="1800" u="none" cap="none" strike="noStrike">
                <a:solidFill>
                  <a:srgbClr val="2E393F"/>
                </a:solidFill>
                <a:latin typeface="Arial"/>
                <a:ea typeface="Arial"/>
                <a:cs typeface="Arial"/>
                <a:sym typeface="Arial"/>
              </a:defRPr>
            </a:lvl1pPr>
            <a:lvl2pPr lvl="1" marR="0" rtl="0" algn="l">
              <a:lnSpc>
                <a:spcPct val="90000"/>
              </a:lnSpc>
              <a:spcBef>
                <a:spcPts val="500"/>
              </a:spcBef>
              <a:spcAft>
                <a:spcPts val="0"/>
              </a:spcAft>
              <a:buClr>
                <a:schemeClr val="accent2"/>
              </a:buClr>
              <a:buSzPts val="1600"/>
              <a:buFont typeface="Arial"/>
              <a:buChar char="•"/>
              <a:defRPr b="0" i="0" sz="1600" u="none" cap="none" strike="noStrike">
                <a:solidFill>
                  <a:srgbClr val="2E393F"/>
                </a:solidFill>
                <a:latin typeface="Arial"/>
                <a:ea typeface="Arial"/>
                <a:cs typeface="Arial"/>
                <a:sym typeface="Arial"/>
              </a:defRPr>
            </a:lvl2pPr>
            <a:lvl3pPr lvl="2"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3pPr>
            <a:lvl4pPr lvl="3"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4pPr>
            <a:lvl5pPr lvl="4"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2" name="Google Shape;132;p164"/>
          <p:cNvSpPr txBox="1"/>
          <p:nvPr>
            <p:ph idx="1" type="body"/>
          </p:nvPr>
        </p:nvSpPr>
        <p:spPr>
          <a:xfrm>
            <a:off x="457200" y="1322387"/>
            <a:ext cx="10258425" cy="100330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Font typeface="Arial"/>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164"/>
          <p:cNvSpPr/>
          <p:nvPr>
            <p:ph idx="3" type="chart"/>
          </p:nvPr>
        </p:nvSpPr>
        <p:spPr>
          <a:xfrm>
            <a:off x="6539865" y="2743200"/>
            <a:ext cx="5173579" cy="343376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accent2"/>
              </a:buClr>
              <a:buSzPts val="1800"/>
              <a:buFont typeface="Arial"/>
              <a:buChar char="•"/>
              <a:defRPr b="0" i="0" sz="1800" u="none" cap="none" strike="noStrike">
                <a:solidFill>
                  <a:srgbClr val="2E393F"/>
                </a:solidFill>
                <a:latin typeface="Arial"/>
                <a:ea typeface="Arial"/>
                <a:cs typeface="Arial"/>
                <a:sym typeface="Arial"/>
              </a:defRPr>
            </a:lvl1pPr>
            <a:lvl2pPr lvl="1" marR="0" rtl="0" algn="l">
              <a:lnSpc>
                <a:spcPct val="90000"/>
              </a:lnSpc>
              <a:spcBef>
                <a:spcPts val="500"/>
              </a:spcBef>
              <a:spcAft>
                <a:spcPts val="0"/>
              </a:spcAft>
              <a:buClr>
                <a:schemeClr val="accent2"/>
              </a:buClr>
              <a:buSzPts val="1600"/>
              <a:buFont typeface="Arial"/>
              <a:buChar char="•"/>
              <a:defRPr b="0" i="0" sz="1600" u="none" cap="none" strike="noStrike">
                <a:solidFill>
                  <a:srgbClr val="2E393F"/>
                </a:solidFill>
                <a:latin typeface="Arial"/>
                <a:ea typeface="Arial"/>
                <a:cs typeface="Arial"/>
                <a:sym typeface="Arial"/>
              </a:defRPr>
            </a:lvl2pPr>
            <a:lvl3pPr lvl="2"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3pPr>
            <a:lvl4pPr lvl="3"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4pPr>
            <a:lvl5pPr lvl="4"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4" name="Google Shape;134;p164"/>
          <p:cNvSpPr txBox="1"/>
          <p:nvPr>
            <p:ph idx="11" type="ftr"/>
          </p:nvPr>
        </p:nvSpPr>
        <p:spPr>
          <a:xfrm>
            <a:off x="457200" y="6356350"/>
            <a:ext cx="745988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35" name="Shape 135"/>
        <p:cNvGrpSpPr/>
        <p:nvPr/>
      </p:nvGrpSpPr>
      <p:grpSpPr>
        <a:xfrm>
          <a:off x="0" y="0"/>
          <a:ext cx="0" cy="0"/>
          <a:chOff x="0" y="0"/>
          <a:chExt cx="0" cy="0"/>
        </a:xfrm>
      </p:grpSpPr>
      <p:sp>
        <p:nvSpPr>
          <p:cNvPr id="136" name="Google Shape;136;p16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E393F"/>
              </a:buClr>
              <a:buSzPts val="1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16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8" name="Google Shape;138;p16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16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0" name="Google Shape;140;p16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165"/>
          <p:cNvSpPr txBox="1"/>
          <p:nvPr>
            <p:ph idx="12" type="sldNum"/>
          </p:nvPr>
        </p:nvSpPr>
        <p:spPr>
          <a:xfrm>
            <a:off x="9126655"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2" name="Google Shape;142;p165"/>
          <p:cNvSpPr txBox="1"/>
          <p:nvPr>
            <p:ph idx="11" type="ftr"/>
          </p:nvPr>
        </p:nvSpPr>
        <p:spPr>
          <a:xfrm>
            <a:off x="457200" y="6356350"/>
            <a:ext cx="745988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lain">
  <p:cSld name="Plain">
    <p:spTree>
      <p:nvGrpSpPr>
        <p:cNvPr id="143" name="Shape 143"/>
        <p:cNvGrpSpPr/>
        <p:nvPr/>
      </p:nvGrpSpPr>
      <p:grpSpPr>
        <a:xfrm>
          <a:off x="0" y="0"/>
          <a:ext cx="0" cy="0"/>
          <a:chOff x="0" y="0"/>
          <a:chExt cx="0" cy="0"/>
        </a:xfrm>
      </p:grpSpPr>
      <p:sp>
        <p:nvSpPr>
          <p:cNvPr id="144" name="Google Shape;144;p166"/>
          <p:cNvSpPr txBox="1"/>
          <p:nvPr>
            <p:ph idx="1" type="body"/>
          </p:nvPr>
        </p:nvSpPr>
        <p:spPr>
          <a:xfrm>
            <a:off x="774732" y="6513164"/>
            <a:ext cx="10262329" cy="21698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0"/>
              </a:spcBef>
              <a:spcAft>
                <a:spcPts val="0"/>
              </a:spcAft>
              <a:buClr>
                <a:srgbClr val="5E5E5E"/>
              </a:buClr>
              <a:buSzPts val="900"/>
              <a:buNone/>
              <a:defRPr b="0" i="0" sz="900">
                <a:solidFill>
                  <a:srgbClr val="5E5E5E"/>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166"/>
          <p:cNvSpPr txBox="1"/>
          <p:nvPr>
            <p:ph idx="2" type="body"/>
          </p:nvPr>
        </p:nvSpPr>
        <p:spPr>
          <a:xfrm>
            <a:off x="769231" y="1186465"/>
            <a:ext cx="10845299" cy="300082"/>
          </a:xfrm>
          <a:prstGeom prst="rect">
            <a:avLst/>
          </a:prstGeom>
          <a:noFill/>
          <a:ln>
            <a:noFill/>
          </a:ln>
        </p:spPr>
        <p:txBody>
          <a:bodyPr anchorCtr="0" anchor="b" bIns="45700" lIns="0" spcFirstLastPara="1" rIns="0" wrap="square" tIns="45700">
            <a:spAutoFit/>
          </a:bodyPr>
          <a:lstStyle>
            <a:lvl1pPr indent="-228600" lvl="0" marL="457200" algn="l">
              <a:lnSpc>
                <a:spcPct val="90000"/>
              </a:lnSpc>
              <a:spcBef>
                <a:spcPts val="0"/>
              </a:spcBef>
              <a:spcAft>
                <a:spcPts val="0"/>
              </a:spcAft>
              <a:buClr>
                <a:srgbClr val="4267B2"/>
              </a:buClr>
              <a:buSzPts val="1500"/>
              <a:buNone/>
              <a:defRPr b="0" i="0" sz="1500">
                <a:solidFill>
                  <a:srgbClr val="4267B2"/>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166"/>
          <p:cNvSpPr txBox="1"/>
          <p:nvPr>
            <p:ph idx="3" type="body"/>
          </p:nvPr>
        </p:nvSpPr>
        <p:spPr>
          <a:xfrm>
            <a:off x="769233" y="767203"/>
            <a:ext cx="10845298" cy="417807"/>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0"/>
              </a:spcBef>
              <a:spcAft>
                <a:spcPts val="0"/>
              </a:spcAft>
              <a:buClr>
                <a:srgbClr val="4267B2"/>
              </a:buClr>
              <a:buSzPts val="3000"/>
              <a:buNone/>
              <a:defRPr sz="3000">
                <a:solidFill>
                  <a:srgbClr val="4267B2"/>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XM Title">
  <p:cSld name="1_XM Title">
    <p:spTree>
      <p:nvGrpSpPr>
        <p:cNvPr id="22" name="Shape 22"/>
        <p:cNvGrpSpPr/>
        <p:nvPr/>
      </p:nvGrpSpPr>
      <p:grpSpPr>
        <a:xfrm>
          <a:off x="0" y="0"/>
          <a:ext cx="0" cy="0"/>
          <a:chOff x="0" y="0"/>
          <a:chExt cx="0" cy="0"/>
        </a:xfrm>
      </p:grpSpPr>
      <p:sp>
        <p:nvSpPr>
          <p:cNvPr id="23" name="Google Shape;23;p149"/>
          <p:cNvSpPr/>
          <p:nvPr/>
        </p:nvSpPr>
        <p:spPr>
          <a:xfrm>
            <a:off x="0" y="3693221"/>
            <a:ext cx="12192000" cy="3164780"/>
          </a:xfrm>
          <a:prstGeom prst="rect">
            <a:avLst/>
          </a:prstGeom>
          <a:solidFill>
            <a:srgbClr val="D8D8D8">
              <a:alpha val="6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4" name="Google Shape;24;p149"/>
          <p:cNvPicPr preferRelativeResize="0"/>
          <p:nvPr/>
        </p:nvPicPr>
        <p:blipFill rotWithShape="1">
          <a:blip r:embed="rId2">
            <a:alphaModFix/>
          </a:blip>
          <a:srcRect b="0" l="0" r="0" t="0"/>
          <a:stretch/>
        </p:blipFill>
        <p:spPr>
          <a:xfrm>
            <a:off x="670219" y="3869582"/>
            <a:ext cx="1940001" cy="553141"/>
          </a:xfrm>
          <a:prstGeom prst="rect">
            <a:avLst/>
          </a:prstGeom>
          <a:noFill/>
          <a:ln>
            <a:noFill/>
          </a:ln>
        </p:spPr>
      </p:pic>
      <p:sp>
        <p:nvSpPr>
          <p:cNvPr id="25" name="Google Shape;25;p149"/>
          <p:cNvSpPr txBox="1"/>
          <p:nvPr>
            <p:ph idx="1" type="body"/>
          </p:nvPr>
        </p:nvSpPr>
        <p:spPr>
          <a:xfrm>
            <a:off x="670219" y="4637095"/>
            <a:ext cx="9310098" cy="1477328"/>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0"/>
              </a:spcBef>
              <a:spcAft>
                <a:spcPts val="0"/>
              </a:spcAft>
              <a:buClr>
                <a:schemeClr val="dk1"/>
              </a:buClr>
              <a:buSzPts val="4800"/>
              <a:buFont typeface="Arial"/>
              <a:buNone/>
              <a:defRPr b="1" i="0" sz="4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2pPr>
            <a:lvl3pPr indent="-228600" lvl="2" marL="13716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3pPr>
            <a:lvl4pPr indent="-228600" lvl="3" marL="18288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4pPr>
            <a:lvl5pPr indent="-228600" lvl="4" marL="22860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149"/>
          <p:cNvSpPr txBox="1"/>
          <p:nvPr/>
        </p:nvSpPr>
        <p:spPr>
          <a:xfrm>
            <a:off x="2716897" y="3925868"/>
            <a:ext cx="327992" cy="46166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a:t>
            </a:r>
            <a:endParaRPr/>
          </a:p>
        </p:txBody>
      </p:sp>
      <p:sp>
        <p:nvSpPr>
          <p:cNvPr id="27" name="Google Shape;27;p149"/>
          <p:cNvSpPr txBox="1"/>
          <p:nvPr/>
        </p:nvSpPr>
        <p:spPr>
          <a:xfrm>
            <a:off x="10477500" y="76200"/>
            <a:ext cx="1600200" cy="8477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8" name="Google Shape;28;p149"/>
          <p:cNvPicPr preferRelativeResize="0"/>
          <p:nvPr/>
        </p:nvPicPr>
        <p:blipFill rotWithShape="1">
          <a:blip r:embed="rId3">
            <a:alphaModFix/>
          </a:blip>
          <a:srcRect b="0" l="0" r="0" t="0"/>
          <a:stretch/>
        </p:blipFill>
        <p:spPr>
          <a:xfrm>
            <a:off x="0" y="3693220"/>
            <a:ext cx="698500" cy="6985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with footer">
  <p:cSld name="Empty with footer">
    <p:spTree>
      <p:nvGrpSpPr>
        <p:cNvPr id="147" name="Shape 147"/>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type="title">
  <p:cSld name="TITLE">
    <p:spTree>
      <p:nvGrpSpPr>
        <p:cNvPr id="148" name="Shape 148"/>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altrics Title Page">
  <p:cSld name="Qualtrics Title Page">
    <p:spTree>
      <p:nvGrpSpPr>
        <p:cNvPr id="149" name="Shape 149"/>
        <p:cNvGrpSpPr/>
        <p:nvPr/>
      </p:nvGrpSpPr>
      <p:grpSpPr>
        <a:xfrm>
          <a:off x="0" y="0"/>
          <a:ext cx="0" cy="0"/>
          <a:chOff x="0" y="0"/>
          <a:chExt cx="0" cy="0"/>
        </a:xfrm>
      </p:grpSpPr>
      <p:pic>
        <p:nvPicPr>
          <p:cNvPr id="150" name="Google Shape;150;p169"/>
          <p:cNvPicPr preferRelativeResize="0"/>
          <p:nvPr/>
        </p:nvPicPr>
        <p:blipFill rotWithShape="1">
          <a:blip r:embed="rId2">
            <a:alphaModFix/>
          </a:blip>
          <a:srcRect b="0" l="0" r="0" t="0"/>
          <a:stretch/>
        </p:blipFill>
        <p:spPr>
          <a:xfrm>
            <a:off x="4559300" y="2990850"/>
            <a:ext cx="3073400" cy="8763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51" name="Shape 15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altrics Logo only">
  <p:cSld name="Qualtrics Logo only">
    <p:spTree>
      <p:nvGrpSpPr>
        <p:cNvPr id="152" name="Shape 152"/>
        <p:cNvGrpSpPr/>
        <p:nvPr/>
      </p:nvGrpSpPr>
      <p:grpSpPr>
        <a:xfrm>
          <a:off x="0" y="0"/>
          <a:ext cx="0" cy="0"/>
          <a:chOff x="0" y="0"/>
          <a:chExt cx="0" cy="0"/>
        </a:xfrm>
      </p:grpSpPr>
      <p:pic>
        <p:nvPicPr>
          <p:cNvPr id="153" name="Google Shape;153;p171"/>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eed image">
  <p:cSld name="Full bleed image">
    <p:spTree>
      <p:nvGrpSpPr>
        <p:cNvPr id="154" name="Shape 154"/>
        <p:cNvGrpSpPr/>
        <p:nvPr/>
      </p:nvGrpSpPr>
      <p:grpSpPr>
        <a:xfrm>
          <a:off x="0" y="0"/>
          <a:ext cx="0" cy="0"/>
          <a:chOff x="0" y="0"/>
          <a:chExt cx="0" cy="0"/>
        </a:xfrm>
      </p:grpSpPr>
      <p:sp>
        <p:nvSpPr>
          <p:cNvPr id="155" name="Google Shape;155;p172"/>
          <p:cNvSpPr/>
          <p:nvPr>
            <p:ph idx="2" type="pic"/>
          </p:nvPr>
        </p:nvSpPr>
        <p:spPr>
          <a:xfrm>
            <a:off x="0" y="0"/>
            <a:ext cx="12192000" cy="6858000"/>
          </a:xfrm>
          <a:prstGeom prst="rect">
            <a:avLst/>
          </a:prstGeom>
          <a:solidFill>
            <a:schemeClr val="lt1"/>
          </a:solidFill>
          <a:ln>
            <a:noFill/>
          </a:ln>
        </p:spPr>
        <p:txBody>
          <a:bodyPr anchorCtr="0" anchor="ctr" bIns="0" lIns="0" spcFirstLastPara="1" rIns="0" wrap="square" tIns="0">
            <a:normAutofit/>
          </a:bodyPr>
          <a:lstStyle>
            <a:lvl1pPr lvl="0" marR="0" rtl="0" algn="ctr">
              <a:lnSpc>
                <a:spcPct val="90000"/>
              </a:lnSpc>
              <a:spcBef>
                <a:spcPts val="1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eed Image Right">
  <p:cSld name="Full Bleed Image Right">
    <p:spTree>
      <p:nvGrpSpPr>
        <p:cNvPr id="156" name="Shape 156"/>
        <p:cNvGrpSpPr/>
        <p:nvPr/>
      </p:nvGrpSpPr>
      <p:grpSpPr>
        <a:xfrm>
          <a:off x="0" y="0"/>
          <a:ext cx="0" cy="0"/>
          <a:chOff x="0" y="0"/>
          <a:chExt cx="0" cy="0"/>
        </a:xfrm>
      </p:grpSpPr>
      <p:sp>
        <p:nvSpPr>
          <p:cNvPr id="157" name="Google Shape;157;p173"/>
          <p:cNvSpPr txBox="1"/>
          <p:nvPr>
            <p:ph idx="1" type="body"/>
          </p:nvPr>
        </p:nvSpPr>
        <p:spPr>
          <a:xfrm>
            <a:off x="596454" y="1667335"/>
            <a:ext cx="2865437" cy="1107996"/>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4000"/>
              <a:buNone/>
              <a:defRPr b="1" i="0" sz="40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173"/>
          <p:cNvSpPr txBox="1"/>
          <p:nvPr>
            <p:ph idx="2" type="body"/>
          </p:nvPr>
        </p:nvSpPr>
        <p:spPr>
          <a:xfrm>
            <a:off x="615503" y="2960288"/>
            <a:ext cx="2846388" cy="33855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000"/>
              </a:spcBef>
              <a:spcAft>
                <a:spcPts val="0"/>
              </a:spcAft>
              <a:buClr>
                <a:schemeClr val="accent1"/>
              </a:buClr>
              <a:buSzPts val="1100"/>
              <a:buNone/>
              <a:defRPr b="1" i="0" sz="1100">
                <a:solidFill>
                  <a:schemeClr val="accen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173"/>
          <p:cNvSpPr/>
          <p:nvPr>
            <p:ph idx="3" type="pic"/>
          </p:nvPr>
        </p:nvSpPr>
        <p:spPr>
          <a:xfrm>
            <a:off x="4142415" y="0"/>
            <a:ext cx="8847444" cy="6858000"/>
          </a:xfrm>
          <a:prstGeom prst="round2SameRect">
            <a:avLst>
              <a:gd fmla="val 8477" name="adj1"/>
              <a:gd fmla="val 0" name="adj2"/>
            </a:avLst>
          </a:prstGeom>
          <a:no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ircle Photograph/Headline Slide">
  <p:cSld name="Circle Photograph/Headline Slide">
    <p:spTree>
      <p:nvGrpSpPr>
        <p:cNvPr id="160" name="Shape 160"/>
        <p:cNvGrpSpPr/>
        <p:nvPr/>
      </p:nvGrpSpPr>
      <p:grpSpPr>
        <a:xfrm>
          <a:off x="0" y="0"/>
          <a:ext cx="0" cy="0"/>
          <a:chOff x="0" y="0"/>
          <a:chExt cx="0" cy="0"/>
        </a:xfrm>
      </p:grpSpPr>
      <p:pic>
        <p:nvPicPr>
          <p:cNvPr id="161" name="Google Shape;161;p174"/>
          <p:cNvPicPr preferRelativeResize="0"/>
          <p:nvPr/>
        </p:nvPicPr>
        <p:blipFill rotWithShape="1">
          <a:blip r:embed="rId2">
            <a:alphaModFix/>
          </a:blip>
          <a:srcRect b="0" l="0" r="0" t="0"/>
          <a:stretch/>
        </p:blipFill>
        <p:spPr>
          <a:xfrm>
            <a:off x="0" y="6756400"/>
            <a:ext cx="12192000" cy="101600"/>
          </a:xfrm>
          <a:prstGeom prst="rect">
            <a:avLst/>
          </a:prstGeom>
          <a:noFill/>
          <a:ln>
            <a:noFill/>
          </a:ln>
        </p:spPr>
      </p:pic>
      <p:sp>
        <p:nvSpPr>
          <p:cNvPr id="162" name="Google Shape;162;p174"/>
          <p:cNvSpPr txBox="1"/>
          <p:nvPr>
            <p:ph idx="1" type="body"/>
          </p:nvPr>
        </p:nvSpPr>
        <p:spPr>
          <a:xfrm>
            <a:off x="4232649" y="2629531"/>
            <a:ext cx="6794500" cy="553998"/>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4000"/>
              <a:buNone/>
              <a:defRPr b="1" i="0" sz="40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174"/>
          <p:cNvSpPr/>
          <p:nvPr>
            <p:ph idx="2" type="pic"/>
          </p:nvPr>
        </p:nvSpPr>
        <p:spPr>
          <a:xfrm>
            <a:off x="1220604" y="1986554"/>
            <a:ext cx="2474913" cy="2393950"/>
          </a:xfrm>
          <a:prstGeom prst="ellipse">
            <a:avLst/>
          </a:prstGeom>
          <a:solidFill>
            <a:schemeClr val="lt1"/>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4" name="Google Shape;164;p174"/>
          <p:cNvSpPr txBox="1"/>
          <p:nvPr>
            <p:ph idx="3" type="body"/>
          </p:nvPr>
        </p:nvSpPr>
        <p:spPr>
          <a:xfrm>
            <a:off x="4190038" y="3382162"/>
            <a:ext cx="3367923" cy="33855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000"/>
              </a:spcBef>
              <a:spcAft>
                <a:spcPts val="0"/>
              </a:spcAft>
              <a:buClr>
                <a:schemeClr val="accent1"/>
              </a:buClr>
              <a:buSzPts val="1100"/>
              <a:buNone/>
              <a:defRPr b="1" i="0" sz="1100">
                <a:solidFill>
                  <a:schemeClr val="accen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 title">
  <p:cSld name="EX title">
    <p:spTree>
      <p:nvGrpSpPr>
        <p:cNvPr id="165" name="Shape 165"/>
        <p:cNvGrpSpPr/>
        <p:nvPr/>
      </p:nvGrpSpPr>
      <p:grpSpPr>
        <a:xfrm>
          <a:off x="0" y="0"/>
          <a:ext cx="0" cy="0"/>
          <a:chOff x="0" y="0"/>
          <a:chExt cx="0" cy="0"/>
        </a:xfrm>
      </p:grpSpPr>
      <p:pic>
        <p:nvPicPr>
          <p:cNvPr id="166" name="Google Shape;166;p175"/>
          <p:cNvPicPr preferRelativeResize="0"/>
          <p:nvPr/>
        </p:nvPicPr>
        <p:blipFill rotWithShape="1">
          <a:blip r:embed="rId2">
            <a:alphaModFix/>
          </a:blip>
          <a:srcRect b="0" l="0" r="0" t="0"/>
          <a:stretch/>
        </p:blipFill>
        <p:spPr>
          <a:xfrm>
            <a:off x="736279" y="1149531"/>
            <a:ext cx="1940001" cy="553141"/>
          </a:xfrm>
          <a:prstGeom prst="rect">
            <a:avLst/>
          </a:prstGeom>
          <a:noFill/>
          <a:ln>
            <a:noFill/>
          </a:ln>
        </p:spPr>
      </p:pic>
      <p:pic>
        <p:nvPicPr>
          <p:cNvPr id="167" name="Google Shape;167;p175"/>
          <p:cNvPicPr preferRelativeResize="0"/>
          <p:nvPr/>
        </p:nvPicPr>
        <p:blipFill rotWithShape="1">
          <a:blip r:embed="rId3">
            <a:alphaModFix/>
          </a:blip>
          <a:srcRect b="0" l="0" r="0" t="0"/>
          <a:stretch/>
        </p:blipFill>
        <p:spPr>
          <a:xfrm>
            <a:off x="736279" y="5486401"/>
            <a:ext cx="2692399" cy="673100"/>
          </a:xfrm>
          <a:prstGeom prst="rect">
            <a:avLst/>
          </a:prstGeom>
          <a:noFill/>
          <a:ln>
            <a:noFill/>
          </a:ln>
        </p:spPr>
      </p:pic>
      <p:sp>
        <p:nvSpPr>
          <p:cNvPr id="168" name="Google Shape;168;p175"/>
          <p:cNvSpPr/>
          <p:nvPr/>
        </p:nvSpPr>
        <p:spPr>
          <a:xfrm>
            <a:off x="0" y="2001520"/>
            <a:ext cx="12192000" cy="4856480"/>
          </a:xfrm>
          <a:prstGeom prst="rect">
            <a:avLst/>
          </a:prstGeom>
          <a:solidFill>
            <a:srgbClr val="0768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69" name="Google Shape;169;p175"/>
          <p:cNvPicPr preferRelativeResize="0"/>
          <p:nvPr/>
        </p:nvPicPr>
        <p:blipFill rotWithShape="1">
          <a:blip r:embed="rId4">
            <a:alphaModFix/>
          </a:blip>
          <a:srcRect b="0" l="0" r="0" t="0"/>
          <a:stretch/>
        </p:blipFill>
        <p:spPr>
          <a:xfrm>
            <a:off x="0" y="2001520"/>
            <a:ext cx="698500" cy="698500"/>
          </a:xfrm>
          <a:prstGeom prst="rect">
            <a:avLst/>
          </a:prstGeom>
          <a:noFill/>
          <a:ln>
            <a:noFill/>
          </a:ln>
        </p:spPr>
      </p:pic>
      <p:pic>
        <p:nvPicPr>
          <p:cNvPr id="170" name="Google Shape;170;p175"/>
          <p:cNvPicPr preferRelativeResize="0"/>
          <p:nvPr/>
        </p:nvPicPr>
        <p:blipFill rotWithShape="1">
          <a:blip r:embed="rId5">
            <a:alphaModFix/>
          </a:blip>
          <a:srcRect b="0" l="0" r="0" t="0"/>
          <a:stretch/>
        </p:blipFill>
        <p:spPr>
          <a:xfrm>
            <a:off x="11236958" y="5930900"/>
            <a:ext cx="457201" cy="457201"/>
          </a:xfrm>
          <a:prstGeom prst="rect">
            <a:avLst/>
          </a:prstGeom>
          <a:noFill/>
          <a:ln>
            <a:noFill/>
          </a:ln>
        </p:spPr>
      </p:pic>
      <p:sp>
        <p:nvSpPr>
          <p:cNvPr id="171" name="Google Shape;171;p175"/>
          <p:cNvSpPr txBox="1"/>
          <p:nvPr>
            <p:ph idx="1" type="body"/>
          </p:nvPr>
        </p:nvSpPr>
        <p:spPr>
          <a:xfrm>
            <a:off x="670219" y="4637095"/>
            <a:ext cx="9310098" cy="1477328"/>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0"/>
              </a:spcBef>
              <a:spcAft>
                <a:spcPts val="0"/>
              </a:spcAft>
              <a:buClr>
                <a:schemeClr val="lt1"/>
              </a:buClr>
              <a:buSzPts val="4800"/>
              <a:buFont typeface="Arial"/>
              <a:buNone/>
              <a:defRPr b="1" i="0" sz="480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2pPr>
            <a:lvl3pPr indent="-228600" lvl="2" marL="13716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3pPr>
            <a:lvl4pPr indent="-228600" lvl="3" marL="18288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4pPr>
            <a:lvl5pPr indent="-228600" lvl="4" marL="22860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175"/>
          <p:cNvSpPr txBox="1"/>
          <p:nvPr/>
        </p:nvSpPr>
        <p:spPr>
          <a:xfrm>
            <a:off x="2782957" y="1205817"/>
            <a:ext cx="327992" cy="46166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a:t>
            </a:r>
            <a:endParaRPr/>
          </a:p>
        </p:txBody>
      </p:sp>
      <p:sp>
        <p:nvSpPr>
          <p:cNvPr id="173" name="Google Shape;173;p175"/>
          <p:cNvSpPr txBox="1"/>
          <p:nvPr/>
        </p:nvSpPr>
        <p:spPr>
          <a:xfrm>
            <a:off x="10477500" y="76200"/>
            <a:ext cx="1600200" cy="8477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X Title">
  <p:cSld name="CX Title">
    <p:spTree>
      <p:nvGrpSpPr>
        <p:cNvPr id="174" name="Shape 174"/>
        <p:cNvGrpSpPr/>
        <p:nvPr/>
      </p:nvGrpSpPr>
      <p:grpSpPr>
        <a:xfrm>
          <a:off x="0" y="0"/>
          <a:ext cx="0" cy="0"/>
          <a:chOff x="0" y="0"/>
          <a:chExt cx="0" cy="0"/>
        </a:xfrm>
      </p:grpSpPr>
      <p:sp>
        <p:nvSpPr>
          <p:cNvPr id="175" name="Google Shape;175;p176"/>
          <p:cNvSpPr/>
          <p:nvPr/>
        </p:nvSpPr>
        <p:spPr>
          <a:xfrm>
            <a:off x="0" y="2001520"/>
            <a:ext cx="12192000" cy="4856480"/>
          </a:xfrm>
          <a:prstGeom prst="rect">
            <a:avLst/>
          </a:prstGeom>
          <a:solidFill>
            <a:srgbClr val="21DB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76" name="Google Shape;176;p176"/>
          <p:cNvPicPr preferRelativeResize="0"/>
          <p:nvPr/>
        </p:nvPicPr>
        <p:blipFill rotWithShape="1">
          <a:blip r:embed="rId2">
            <a:alphaModFix/>
          </a:blip>
          <a:srcRect b="0" l="0" r="0" t="0"/>
          <a:stretch/>
        </p:blipFill>
        <p:spPr>
          <a:xfrm>
            <a:off x="11235228" y="5930719"/>
            <a:ext cx="462108" cy="462108"/>
          </a:xfrm>
          <a:prstGeom prst="rect">
            <a:avLst/>
          </a:prstGeom>
          <a:noFill/>
          <a:ln>
            <a:noFill/>
          </a:ln>
        </p:spPr>
      </p:pic>
      <p:pic>
        <p:nvPicPr>
          <p:cNvPr id="177" name="Google Shape;177;p176"/>
          <p:cNvPicPr preferRelativeResize="0"/>
          <p:nvPr/>
        </p:nvPicPr>
        <p:blipFill rotWithShape="1">
          <a:blip r:embed="rId3">
            <a:alphaModFix/>
          </a:blip>
          <a:srcRect b="0" l="0" r="0" t="0"/>
          <a:stretch/>
        </p:blipFill>
        <p:spPr>
          <a:xfrm>
            <a:off x="0" y="2001520"/>
            <a:ext cx="698500" cy="698500"/>
          </a:xfrm>
          <a:prstGeom prst="rect">
            <a:avLst/>
          </a:prstGeom>
          <a:noFill/>
          <a:ln>
            <a:noFill/>
          </a:ln>
        </p:spPr>
      </p:pic>
      <p:pic>
        <p:nvPicPr>
          <p:cNvPr id="178" name="Google Shape;178;p176"/>
          <p:cNvPicPr preferRelativeResize="0"/>
          <p:nvPr/>
        </p:nvPicPr>
        <p:blipFill rotWithShape="1">
          <a:blip r:embed="rId4">
            <a:alphaModFix/>
          </a:blip>
          <a:srcRect b="0" l="0" r="0" t="0"/>
          <a:stretch/>
        </p:blipFill>
        <p:spPr>
          <a:xfrm>
            <a:off x="736279" y="1149531"/>
            <a:ext cx="1940001" cy="553141"/>
          </a:xfrm>
          <a:prstGeom prst="rect">
            <a:avLst/>
          </a:prstGeom>
          <a:noFill/>
          <a:ln>
            <a:noFill/>
          </a:ln>
        </p:spPr>
      </p:pic>
      <p:sp>
        <p:nvSpPr>
          <p:cNvPr id="179" name="Google Shape;179;p176"/>
          <p:cNvSpPr txBox="1"/>
          <p:nvPr>
            <p:ph idx="1" type="body"/>
          </p:nvPr>
        </p:nvSpPr>
        <p:spPr>
          <a:xfrm>
            <a:off x="670219" y="4637095"/>
            <a:ext cx="9310098" cy="1477328"/>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0"/>
              </a:spcBef>
              <a:spcAft>
                <a:spcPts val="0"/>
              </a:spcAft>
              <a:buClr>
                <a:schemeClr val="lt1"/>
              </a:buClr>
              <a:buSzPts val="4800"/>
              <a:buFont typeface="Arial"/>
              <a:buNone/>
              <a:defRPr b="1" i="0" sz="480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2pPr>
            <a:lvl3pPr indent="-228600" lvl="2" marL="13716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3pPr>
            <a:lvl4pPr indent="-228600" lvl="3" marL="18288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4pPr>
            <a:lvl5pPr indent="-228600" lvl="4" marL="22860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 name="Google Shape;180;p176"/>
          <p:cNvSpPr txBox="1"/>
          <p:nvPr/>
        </p:nvSpPr>
        <p:spPr>
          <a:xfrm>
            <a:off x="2782957" y="1205817"/>
            <a:ext cx="327992" cy="46166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a:t>
            </a:r>
            <a:endParaRPr/>
          </a:p>
        </p:txBody>
      </p:sp>
      <p:sp>
        <p:nvSpPr>
          <p:cNvPr id="181" name="Google Shape;181;p176"/>
          <p:cNvSpPr txBox="1"/>
          <p:nvPr/>
        </p:nvSpPr>
        <p:spPr>
          <a:xfrm>
            <a:off x="10477500" y="76200"/>
            <a:ext cx="1600200" cy="8477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XM Sidebar (1)">
  <p:cSld name="XM Sidebar (1)">
    <p:spTree>
      <p:nvGrpSpPr>
        <p:cNvPr id="29" name="Shape 29"/>
        <p:cNvGrpSpPr/>
        <p:nvPr/>
      </p:nvGrpSpPr>
      <p:grpSpPr>
        <a:xfrm>
          <a:off x="0" y="0"/>
          <a:ext cx="0" cy="0"/>
          <a:chOff x="0" y="0"/>
          <a:chExt cx="0" cy="0"/>
        </a:xfrm>
      </p:grpSpPr>
      <p:sp>
        <p:nvSpPr>
          <p:cNvPr id="30" name="Google Shape;30;p150"/>
          <p:cNvSpPr/>
          <p:nvPr/>
        </p:nvSpPr>
        <p:spPr>
          <a:xfrm>
            <a:off x="0" y="0"/>
            <a:ext cx="2964873" cy="6858000"/>
          </a:xfrm>
          <a:prstGeom prst="rect">
            <a:avLst/>
          </a:prstGeom>
          <a:gradFill>
            <a:gsLst>
              <a:gs pos="0">
                <a:srgbClr val="21DBAA"/>
              </a:gs>
              <a:gs pos="33000">
                <a:srgbClr val="03B4F0"/>
              </a:gs>
              <a:gs pos="70000">
                <a:schemeClr val="accent2"/>
              </a:gs>
              <a:gs pos="99000">
                <a:schemeClr val="accent3"/>
              </a:gs>
              <a:gs pos="100000">
                <a:schemeClr val="accent3"/>
              </a:gs>
            </a:gsLst>
            <a:lin ang="2700000" scaled="0"/>
          </a:gra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714" u="none" cap="none" strike="noStrike">
              <a:solidFill>
                <a:srgbClr val="000000"/>
              </a:solidFill>
              <a:latin typeface="Arial"/>
              <a:ea typeface="Arial"/>
              <a:cs typeface="Arial"/>
              <a:sym typeface="Arial"/>
            </a:endParaRPr>
          </a:p>
        </p:txBody>
      </p:sp>
      <p:sp>
        <p:nvSpPr>
          <p:cNvPr id="31" name="Google Shape;31;p150"/>
          <p:cNvSpPr/>
          <p:nvPr/>
        </p:nvSpPr>
        <p:spPr>
          <a:xfrm flipH="1">
            <a:off x="1934456" y="-9427"/>
            <a:ext cx="10257543" cy="6880225"/>
          </a:xfrm>
          <a:prstGeom prst="round1Rect">
            <a:avLst>
              <a:gd fmla="val 1024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2" name="Google Shape;32;p150"/>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33" name="Google Shape;33;p150"/>
          <p:cNvSpPr txBox="1"/>
          <p:nvPr>
            <p:ph idx="1" type="body"/>
          </p:nvPr>
        </p:nvSpPr>
        <p:spPr>
          <a:xfrm>
            <a:off x="2482985" y="829467"/>
            <a:ext cx="8140770" cy="129266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000"/>
              </a:spcBef>
              <a:spcAft>
                <a:spcPts val="0"/>
              </a:spcAft>
              <a:buClr>
                <a:schemeClr val="dk1"/>
              </a:buClr>
              <a:buSzPts val="2800"/>
              <a:buFont typeface="Arial"/>
              <a:buNone/>
              <a:defRPr b="0" i="0" sz="28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150"/>
          <p:cNvSpPr txBox="1"/>
          <p:nvPr>
            <p:ph idx="2" type="body"/>
          </p:nvPr>
        </p:nvSpPr>
        <p:spPr>
          <a:xfrm>
            <a:off x="2482985" y="2930573"/>
            <a:ext cx="2946400" cy="200055"/>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150"/>
          <p:cNvSpPr txBox="1"/>
          <p:nvPr>
            <p:ph idx="3" type="body"/>
          </p:nvPr>
        </p:nvSpPr>
        <p:spPr>
          <a:xfrm>
            <a:off x="2482985" y="3267076"/>
            <a:ext cx="2890837" cy="1508105"/>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50"/>
          <p:cNvSpPr txBox="1"/>
          <p:nvPr>
            <p:ph idx="4" type="body"/>
          </p:nvPr>
        </p:nvSpPr>
        <p:spPr>
          <a:xfrm>
            <a:off x="6490208" y="2930573"/>
            <a:ext cx="2946400" cy="200055"/>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50"/>
          <p:cNvSpPr txBox="1"/>
          <p:nvPr>
            <p:ph idx="5" type="body"/>
          </p:nvPr>
        </p:nvSpPr>
        <p:spPr>
          <a:xfrm>
            <a:off x="6490209" y="3267076"/>
            <a:ext cx="2890837" cy="193899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150"/>
          <p:cNvSpPr txBox="1"/>
          <p:nvPr>
            <p:ph idx="6" type="body"/>
          </p:nvPr>
        </p:nvSpPr>
        <p:spPr>
          <a:xfrm>
            <a:off x="913424" y="685554"/>
            <a:ext cx="1204668" cy="1890590"/>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15000"/>
              <a:buNone/>
              <a:defRPr b="1" i="0" sz="15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150"/>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X Title">
  <p:cSld name="BX Title">
    <p:spTree>
      <p:nvGrpSpPr>
        <p:cNvPr id="182" name="Shape 182"/>
        <p:cNvGrpSpPr/>
        <p:nvPr/>
      </p:nvGrpSpPr>
      <p:grpSpPr>
        <a:xfrm>
          <a:off x="0" y="0"/>
          <a:ext cx="0" cy="0"/>
          <a:chOff x="0" y="0"/>
          <a:chExt cx="0" cy="0"/>
        </a:xfrm>
      </p:grpSpPr>
      <p:sp>
        <p:nvSpPr>
          <p:cNvPr id="183" name="Google Shape;183;p177"/>
          <p:cNvSpPr/>
          <p:nvPr/>
        </p:nvSpPr>
        <p:spPr>
          <a:xfrm>
            <a:off x="0" y="2001520"/>
            <a:ext cx="12192000" cy="485648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84" name="Google Shape;184;p177"/>
          <p:cNvPicPr preferRelativeResize="0"/>
          <p:nvPr/>
        </p:nvPicPr>
        <p:blipFill rotWithShape="1">
          <a:blip r:embed="rId2">
            <a:alphaModFix/>
          </a:blip>
          <a:srcRect b="0" l="0" r="0" t="0"/>
          <a:stretch/>
        </p:blipFill>
        <p:spPr>
          <a:xfrm>
            <a:off x="0" y="2001520"/>
            <a:ext cx="698500" cy="698500"/>
          </a:xfrm>
          <a:prstGeom prst="rect">
            <a:avLst/>
          </a:prstGeom>
          <a:noFill/>
          <a:ln>
            <a:noFill/>
          </a:ln>
        </p:spPr>
      </p:pic>
      <p:pic>
        <p:nvPicPr>
          <p:cNvPr id="185" name="Google Shape;185;p177"/>
          <p:cNvPicPr preferRelativeResize="0"/>
          <p:nvPr/>
        </p:nvPicPr>
        <p:blipFill rotWithShape="1">
          <a:blip r:embed="rId3">
            <a:alphaModFix/>
          </a:blip>
          <a:srcRect b="0" l="0" r="0" t="0"/>
          <a:stretch/>
        </p:blipFill>
        <p:spPr>
          <a:xfrm>
            <a:off x="11251506" y="5930719"/>
            <a:ext cx="462108" cy="462108"/>
          </a:xfrm>
          <a:prstGeom prst="rect">
            <a:avLst/>
          </a:prstGeom>
          <a:noFill/>
          <a:ln>
            <a:noFill/>
          </a:ln>
        </p:spPr>
      </p:pic>
      <p:pic>
        <p:nvPicPr>
          <p:cNvPr id="186" name="Google Shape;186;p177"/>
          <p:cNvPicPr preferRelativeResize="0"/>
          <p:nvPr/>
        </p:nvPicPr>
        <p:blipFill rotWithShape="1">
          <a:blip r:embed="rId4">
            <a:alphaModFix/>
          </a:blip>
          <a:srcRect b="0" l="0" r="0" t="0"/>
          <a:stretch/>
        </p:blipFill>
        <p:spPr>
          <a:xfrm>
            <a:off x="736279" y="1149531"/>
            <a:ext cx="1940001" cy="553141"/>
          </a:xfrm>
          <a:prstGeom prst="rect">
            <a:avLst/>
          </a:prstGeom>
          <a:noFill/>
          <a:ln>
            <a:noFill/>
          </a:ln>
        </p:spPr>
      </p:pic>
      <p:sp>
        <p:nvSpPr>
          <p:cNvPr id="187" name="Google Shape;187;p177"/>
          <p:cNvSpPr txBox="1"/>
          <p:nvPr>
            <p:ph idx="1" type="body"/>
          </p:nvPr>
        </p:nvSpPr>
        <p:spPr>
          <a:xfrm>
            <a:off x="670219" y="4637095"/>
            <a:ext cx="9310098" cy="1477328"/>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0"/>
              </a:spcBef>
              <a:spcAft>
                <a:spcPts val="0"/>
              </a:spcAft>
              <a:buClr>
                <a:schemeClr val="lt1"/>
              </a:buClr>
              <a:buSzPts val="4800"/>
              <a:buFont typeface="Arial"/>
              <a:buNone/>
              <a:defRPr b="1" i="0" sz="480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2pPr>
            <a:lvl3pPr indent="-228600" lvl="2" marL="13716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3pPr>
            <a:lvl4pPr indent="-228600" lvl="3" marL="18288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4pPr>
            <a:lvl5pPr indent="-228600" lvl="4" marL="22860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177"/>
          <p:cNvSpPr txBox="1"/>
          <p:nvPr/>
        </p:nvSpPr>
        <p:spPr>
          <a:xfrm>
            <a:off x="2782957" y="1205817"/>
            <a:ext cx="327992" cy="46166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a:t>
            </a:r>
            <a:endParaRPr/>
          </a:p>
        </p:txBody>
      </p:sp>
      <p:sp>
        <p:nvSpPr>
          <p:cNvPr id="189" name="Google Shape;189;p177"/>
          <p:cNvSpPr txBox="1"/>
          <p:nvPr/>
        </p:nvSpPr>
        <p:spPr>
          <a:xfrm>
            <a:off x="10477500" y="76200"/>
            <a:ext cx="1600200" cy="8477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C Title">
  <p:cSld name="RC Title">
    <p:spTree>
      <p:nvGrpSpPr>
        <p:cNvPr id="190" name="Shape 190"/>
        <p:cNvGrpSpPr/>
        <p:nvPr/>
      </p:nvGrpSpPr>
      <p:grpSpPr>
        <a:xfrm>
          <a:off x="0" y="0"/>
          <a:ext cx="0" cy="0"/>
          <a:chOff x="0" y="0"/>
          <a:chExt cx="0" cy="0"/>
        </a:xfrm>
      </p:grpSpPr>
      <p:sp>
        <p:nvSpPr>
          <p:cNvPr id="191" name="Google Shape;191;p178"/>
          <p:cNvSpPr/>
          <p:nvPr/>
        </p:nvSpPr>
        <p:spPr>
          <a:xfrm>
            <a:off x="0" y="2001520"/>
            <a:ext cx="12192000" cy="485648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92" name="Google Shape;192;p178"/>
          <p:cNvPicPr preferRelativeResize="0"/>
          <p:nvPr/>
        </p:nvPicPr>
        <p:blipFill rotWithShape="1">
          <a:blip r:embed="rId2">
            <a:alphaModFix/>
          </a:blip>
          <a:srcRect b="-2212" l="0" r="73770" t="0"/>
          <a:stretch/>
        </p:blipFill>
        <p:spPr>
          <a:xfrm>
            <a:off x="11248103" y="5926773"/>
            <a:ext cx="481782" cy="454362"/>
          </a:xfrm>
          <a:prstGeom prst="rect">
            <a:avLst/>
          </a:prstGeom>
          <a:noFill/>
          <a:ln>
            <a:noFill/>
          </a:ln>
        </p:spPr>
      </p:pic>
      <p:pic>
        <p:nvPicPr>
          <p:cNvPr id="193" name="Google Shape;193;p178"/>
          <p:cNvPicPr preferRelativeResize="0"/>
          <p:nvPr/>
        </p:nvPicPr>
        <p:blipFill rotWithShape="1">
          <a:blip r:embed="rId3">
            <a:alphaModFix/>
          </a:blip>
          <a:srcRect b="0" l="0" r="0" t="0"/>
          <a:stretch/>
        </p:blipFill>
        <p:spPr>
          <a:xfrm>
            <a:off x="0" y="2001520"/>
            <a:ext cx="698500" cy="698500"/>
          </a:xfrm>
          <a:prstGeom prst="rect">
            <a:avLst/>
          </a:prstGeom>
          <a:noFill/>
          <a:ln>
            <a:noFill/>
          </a:ln>
        </p:spPr>
      </p:pic>
      <p:pic>
        <p:nvPicPr>
          <p:cNvPr id="194" name="Google Shape;194;p178"/>
          <p:cNvPicPr preferRelativeResize="0"/>
          <p:nvPr/>
        </p:nvPicPr>
        <p:blipFill rotWithShape="1">
          <a:blip r:embed="rId4">
            <a:alphaModFix/>
          </a:blip>
          <a:srcRect b="0" l="0" r="0" t="0"/>
          <a:stretch/>
        </p:blipFill>
        <p:spPr>
          <a:xfrm>
            <a:off x="736279" y="1149531"/>
            <a:ext cx="1940001" cy="553141"/>
          </a:xfrm>
          <a:prstGeom prst="rect">
            <a:avLst/>
          </a:prstGeom>
          <a:noFill/>
          <a:ln>
            <a:noFill/>
          </a:ln>
        </p:spPr>
      </p:pic>
      <p:sp>
        <p:nvSpPr>
          <p:cNvPr id="195" name="Google Shape;195;p178"/>
          <p:cNvSpPr txBox="1"/>
          <p:nvPr>
            <p:ph idx="1" type="body"/>
          </p:nvPr>
        </p:nvSpPr>
        <p:spPr>
          <a:xfrm>
            <a:off x="670219" y="4637095"/>
            <a:ext cx="9310098" cy="1477328"/>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0"/>
              </a:spcBef>
              <a:spcAft>
                <a:spcPts val="0"/>
              </a:spcAft>
              <a:buClr>
                <a:schemeClr val="lt1"/>
              </a:buClr>
              <a:buSzPts val="4800"/>
              <a:buFont typeface="Arial"/>
              <a:buNone/>
              <a:defRPr b="1" i="0" sz="480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2pPr>
            <a:lvl3pPr indent="-228600" lvl="2" marL="13716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3pPr>
            <a:lvl4pPr indent="-228600" lvl="3" marL="18288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4pPr>
            <a:lvl5pPr indent="-228600" lvl="4" marL="22860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p178"/>
          <p:cNvSpPr txBox="1"/>
          <p:nvPr/>
        </p:nvSpPr>
        <p:spPr>
          <a:xfrm>
            <a:off x="2782957" y="1205817"/>
            <a:ext cx="327992" cy="46166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a:t>
            </a:r>
            <a:endParaRPr/>
          </a:p>
        </p:txBody>
      </p:sp>
      <p:sp>
        <p:nvSpPr>
          <p:cNvPr id="197" name="Google Shape;197;p178"/>
          <p:cNvSpPr txBox="1"/>
          <p:nvPr/>
        </p:nvSpPr>
        <p:spPr>
          <a:xfrm>
            <a:off x="10477500" y="76200"/>
            <a:ext cx="1600200" cy="8477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X Title">
  <p:cSld name="PX Title">
    <p:spTree>
      <p:nvGrpSpPr>
        <p:cNvPr id="198" name="Shape 198"/>
        <p:cNvGrpSpPr/>
        <p:nvPr/>
      </p:nvGrpSpPr>
      <p:grpSpPr>
        <a:xfrm>
          <a:off x="0" y="0"/>
          <a:ext cx="0" cy="0"/>
          <a:chOff x="0" y="0"/>
          <a:chExt cx="0" cy="0"/>
        </a:xfrm>
      </p:grpSpPr>
      <p:sp>
        <p:nvSpPr>
          <p:cNvPr id="199" name="Google Shape;199;p179"/>
          <p:cNvSpPr/>
          <p:nvPr/>
        </p:nvSpPr>
        <p:spPr>
          <a:xfrm>
            <a:off x="0" y="2001520"/>
            <a:ext cx="12192000" cy="4856480"/>
          </a:xfrm>
          <a:prstGeom prst="rect">
            <a:avLst/>
          </a:prstGeom>
          <a:solidFill>
            <a:srgbClr val="03B4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00" name="Google Shape;200;p179"/>
          <p:cNvPicPr preferRelativeResize="0"/>
          <p:nvPr/>
        </p:nvPicPr>
        <p:blipFill rotWithShape="1">
          <a:blip r:embed="rId2">
            <a:alphaModFix/>
          </a:blip>
          <a:srcRect b="0" l="0" r="0" t="0"/>
          <a:stretch/>
        </p:blipFill>
        <p:spPr>
          <a:xfrm>
            <a:off x="0" y="2001520"/>
            <a:ext cx="698500" cy="698500"/>
          </a:xfrm>
          <a:prstGeom prst="rect">
            <a:avLst/>
          </a:prstGeom>
          <a:noFill/>
          <a:ln>
            <a:noFill/>
          </a:ln>
        </p:spPr>
      </p:pic>
      <p:pic>
        <p:nvPicPr>
          <p:cNvPr id="201" name="Google Shape;201;p179"/>
          <p:cNvPicPr preferRelativeResize="0"/>
          <p:nvPr/>
        </p:nvPicPr>
        <p:blipFill rotWithShape="1">
          <a:blip r:embed="rId3">
            <a:alphaModFix/>
          </a:blip>
          <a:srcRect b="0" l="0" r="0" t="0"/>
          <a:stretch/>
        </p:blipFill>
        <p:spPr>
          <a:xfrm>
            <a:off x="11248103" y="5926773"/>
            <a:ext cx="454362" cy="454362"/>
          </a:xfrm>
          <a:prstGeom prst="rect">
            <a:avLst/>
          </a:prstGeom>
          <a:noFill/>
          <a:ln>
            <a:noFill/>
          </a:ln>
        </p:spPr>
      </p:pic>
      <p:pic>
        <p:nvPicPr>
          <p:cNvPr id="202" name="Google Shape;202;p179"/>
          <p:cNvPicPr preferRelativeResize="0"/>
          <p:nvPr/>
        </p:nvPicPr>
        <p:blipFill rotWithShape="1">
          <a:blip r:embed="rId4">
            <a:alphaModFix/>
          </a:blip>
          <a:srcRect b="0" l="0" r="0" t="0"/>
          <a:stretch/>
        </p:blipFill>
        <p:spPr>
          <a:xfrm>
            <a:off x="736279" y="1149531"/>
            <a:ext cx="1940001" cy="553141"/>
          </a:xfrm>
          <a:prstGeom prst="rect">
            <a:avLst/>
          </a:prstGeom>
          <a:noFill/>
          <a:ln>
            <a:noFill/>
          </a:ln>
        </p:spPr>
      </p:pic>
      <p:sp>
        <p:nvSpPr>
          <p:cNvPr id="203" name="Google Shape;203;p179"/>
          <p:cNvSpPr txBox="1"/>
          <p:nvPr>
            <p:ph idx="1" type="body"/>
          </p:nvPr>
        </p:nvSpPr>
        <p:spPr>
          <a:xfrm>
            <a:off x="670219" y="4637095"/>
            <a:ext cx="9310098" cy="1477328"/>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0"/>
              </a:spcBef>
              <a:spcAft>
                <a:spcPts val="0"/>
              </a:spcAft>
              <a:buClr>
                <a:schemeClr val="lt1"/>
              </a:buClr>
              <a:buSzPts val="4800"/>
              <a:buFont typeface="Arial"/>
              <a:buNone/>
              <a:defRPr b="1" i="0" sz="480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2pPr>
            <a:lvl3pPr indent="-228600" lvl="2" marL="13716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3pPr>
            <a:lvl4pPr indent="-228600" lvl="3" marL="18288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4pPr>
            <a:lvl5pPr indent="-228600" lvl="4" marL="2286000" algn="l">
              <a:lnSpc>
                <a:spcPct val="90000"/>
              </a:lnSpc>
              <a:spcBef>
                <a:spcPts val="500"/>
              </a:spcBef>
              <a:spcAft>
                <a:spcPts val="0"/>
              </a:spcAft>
              <a:buClr>
                <a:schemeClr val="dk1"/>
              </a:buClr>
              <a:buSzPts val="20000"/>
              <a:buFont typeface="Arial"/>
              <a:buNone/>
              <a:defRPr sz="200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 name="Google Shape;204;p179"/>
          <p:cNvSpPr txBox="1"/>
          <p:nvPr/>
        </p:nvSpPr>
        <p:spPr>
          <a:xfrm>
            <a:off x="2782957" y="1205817"/>
            <a:ext cx="327992" cy="46166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a:t>
            </a:r>
            <a:endParaRPr/>
          </a:p>
        </p:txBody>
      </p:sp>
      <p:sp>
        <p:nvSpPr>
          <p:cNvPr id="205" name="Google Shape;205;p179"/>
          <p:cNvSpPr txBox="1"/>
          <p:nvPr/>
        </p:nvSpPr>
        <p:spPr>
          <a:xfrm>
            <a:off x="10477500" y="76200"/>
            <a:ext cx="1600200" cy="8477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 Divider">
  <p:cSld name="EX Divider">
    <p:spTree>
      <p:nvGrpSpPr>
        <p:cNvPr id="206" name="Shape 206"/>
        <p:cNvGrpSpPr/>
        <p:nvPr/>
      </p:nvGrpSpPr>
      <p:grpSpPr>
        <a:xfrm>
          <a:off x="0" y="0"/>
          <a:ext cx="0" cy="0"/>
          <a:chOff x="0" y="0"/>
          <a:chExt cx="0" cy="0"/>
        </a:xfrm>
      </p:grpSpPr>
      <p:sp>
        <p:nvSpPr>
          <p:cNvPr id="207" name="Google Shape;207;p180"/>
          <p:cNvSpPr/>
          <p:nvPr/>
        </p:nvSpPr>
        <p:spPr>
          <a:xfrm>
            <a:off x="0" y="0"/>
            <a:ext cx="12192000" cy="6858000"/>
          </a:xfrm>
          <a:prstGeom prst="rect">
            <a:avLst/>
          </a:prstGeom>
          <a:solidFill>
            <a:srgbClr val="0768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08" name="Google Shape;208;p180"/>
          <p:cNvPicPr preferRelativeResize="0"/>
          <p:nvPr/>
        </p:nvPicPr>
        <p:blipFill rotWithShape="1">
          <a:blip r:embed="rId2">
            <a:alphaModFix/>
          </a:blip>
          <a:srcRect b="0" l="0" r="0" t="0"/>
          <a:stretch/>
        </p:blipFill>
        <p:spPr>
          <a:xfrm>
            <a:off x="11008312" y="300035"/>
            <a:ext cx="853488" cy="242890"/>
          </a:xfrm>
          <a:prstGeom prst="rect">
            <a:avLst/>
          </a:prstGeom>
          <a:noFill/>
          <a:ln>
            <a:noFill/>
          </a:ln>
        </p:spPr>
      </p:pic>
      <p:sp>
        <p:nvSpPr>
          <p:cNvPr id="209" name="Google Shape;209;p180"/>
          <p:cNvSpPr txBox="1"/>
          <p:nvPr>
            <p:ph idx="1" type="body"/>
          </p:nvPr>
        </p:nvSpPr>
        <p:spPr>
          <a:xfrm>
            <a:off x="680743" y="4315867"/>
            <a:ext cx="8612187" cy="1378775"/>
          </a:xfrm>
          <a:prstGeom prst="rect">
            <a:avLst/>
          </a:prstGeom>
          <a:noFill/>
          <a:ln>
            <a:noFill/>
          </a:ln>
        </p:spPr>
        <p:txBody>
          <a:bodyPr anchorCtr="0" anchor="b" bIns="0" lIns="0" spcFirstLastPara="1" rIns="0" wrap="square" tIns="0">
            <a:spAutoFit/>
          </a:bodyPr>
          <a:lstStyle>
            <a:lvl1pPr indent="-228600" lvl="0" marL="457200" algn="l">
              <a:lnSpc>
                <a:spcPct val="80000"/>
              </a:lnSpc>
              <a:spcBef>
                <a:spcPts val="300"/>
              </a:spcBef>
              <a:spcAft>
                <a:spcPts val="0"/>
              </a:spcAft>
              <a:buClr>
                <a:schemeClr val="lt1"/>
              </a:buClr>
              <a:buSzPts val="5400"/>
              <a:buFont typeface="Arial"/>
              <a:buNone/>
              <a:defRPr b="1" i="0" sz="5400">
                <a:solidFill>
                  <a:schemeClr val="lt1"/>
                </a:solidFill>
                <a:latin typeface="Arial"/>
                <a:ea typeface="Arial"/>
                <a:cs typeface="Arial"/>
                <a:sym typeface="Arial"/>
              </a:defRPr>
            </a:lvl1pPr>
            <a:lvl2pPr indent="-641350" lvl="1" marL="914400" algn="l">
              <a:lnSpc>
                <a:spcPct val="90000"/>
              </a:lnSpc>
              <a:spcBef>
                <a:spcPts val="500"/>
              </a:spcBef>
              <a:spcAft>
                <a:spcPts val="0"/>
              </a:spcAft>
              <a:buClr>
                <a:schemeClr val="dk1"/>
              </a:buClr>
              <a:buSzPts val="6500"/>
              <a:buChar char="•"/>
              <a:defRPr b="1" i="0" sz="6500">
                <a:latin typeface="Arial"/>
                <a:ea typeface="Arial"/>
                <a:cs typeface="Arial"/>
                <a:sym typeface="Arial"/>
              </a:defRPr>
            </a:lvl2pPr>
            <a:lvl3pPr indent="-641350" lvl="2" marL="1371600" algn="l">
              <a:lnSpc>
                <a:spcPct val="90000"/>
              </a:lnSpc>
              <a:spcBef>
                <a:spcPts val="500"/>
              </a:spcBef>
              <a:spcAft>
                <a:spcPts val="0"/>
              </a:spcAft>
              <a:buClr>
                <a:schemeClr val="dk1"/>
              </a:buClr>
              <a:buSzPts val="6500"/>
              <a:buChar char="•"/>
              <a:defRPr b="1" i="0" sz="6500">
                <a:latin typeface="Arial"/>
                <a:ea typeface="Arial"/>
                <a:cs typeface="Arial"/>
                <a:sym typeface="Arial"/>
              </a:defRPr>
            </a:lvl3pPr>
            <a:lvl4pPr indent="-641350" lvl="3" marL="1828800" algn="l">
              <a:lnSpc>
                <a:spcPct val="90000"/>
              </a:lnSpc>
              <a:spcBef>
                <a:spcPts val="500"/>
              </a:spcBef>
              <a:spcAft>
                <a:spcPts val="0"/>
              </a:spcAft>
              <a:buClr>
                <a:schemeClr val="dk1"/>
              </a:buClr>
              <a:buSzPts val="6500"/>
              <a:buChar char="•"/>
              <a:defRPr b="1" i="0" sz="6500">
                <a:latin typeface="Arial"/>
                <a:ea typeface="Arial"/>
                <a:cs typeface="Arial"/>
                <a:sym typeface="Arial"/>
              </a:defRPr>
            </a:lvl4pPr>
            <a:lvl5pPr indent="-641350" lvl="4" marL="2286000" algn="l">
              <a:lnSpc>
                <a:spcPct val="90000"/>
              </a:lnSpc>
              <a:spcBef>
                <a:spcPts val="500"/>
              </a:spcBef>
              <a:spcAft>
                <a:spcPts val="0"/>
              </a:spcAft>
              <a:buClr>
                <a:schemeClr val="dk1"/>
              </a:buClr>
              <a:buSzPts val="6500"/>
              <a:buChar char="•"/>
              <a:defRPr b="1" i="0" sz="65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0" name="Google Shape;210;p180"/>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X Divider">
  <p:cSld name="CX Divider">
    <p:spTree>
      <p:nvGrpSpPr>
        <p:cNvPr id="211" name="Shape 211"/>
        <p:cNvGrpSpPr/>
        <p:nvPr/>
      </p:nvGrpSpPr>
      <p:grpSpPr>
        <a:xfrm>
          <a:off x="0" y="0"/>
          <a:ext cx="0" cy="0"/>
          <a:chOff x="0" y="0"/>
          <a:chExt cx="0" cy="0"/>
        </a:xfrm>
      </p:grpSpPr>
      <p:sp>
        <p:nvSpPr>
          <p:cNvPr id="212" name="Google Shape;212;p181"/>
          <p:cNvSpPr/>
          <p:nvPr/>
        </p:nvSpPr>
        <p:spPr>
          <a:xfrm>
            <a:off x="0" y="0"/>
            <a:ext cx="12192000" cy="6858000"/>
          </a:xfrm>
          <a:prstGeom prst="rect">
            <a:avLst/>
          </a:prstGeom>
          <a:solidFill>
            <a:srgbClr val="21DBA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13" name="Google Shape;213;p181"/>
          <p:cNvPicPr preferRelativeResize="0"/>
          <p:nvPr/>
        </p:nvPicPr>
        <p:blipFill rotWithShape="1">
          <a:blip r:embed="rId2">
            <a:alphaModFix/>
          </a:blip>
          <a:srcRect b="0" l="0" r="0" t="0"/>
          <a:stretch/>
        </p:blipFill>
        <p:spPr>
          <a:xfrm>
            <a:off x="11008312" y="300035"/>
            <a:ext cx="853488" cy="242890"/>
          </a:xfrm>
          <a:prstGeom prst="rect">
            <a:avLst/>
          </a:prstGeom>
          <a:noFill/>
          <a:ln>
            <a:noFill/>
          </a:ln>
        </p:spPr>
      </p:pic>
      <p:sp>
        <p:nvSpPr>
          <p:cNvPr id="214" name="Google Shape;214;p181"/>
          <p:cNvSpPr txBox="1"/>
          <p:nvPr>
            <p:ph idx="1" type="body"/>
          </p:nvPr>
        </p:nvSpPr>
        <p:spPr>
          <a:xfrm>
            <a:off x="680743" y="4315867"/>
            <a:ext cx="8612187" cy="1378775"/>
          </a:xfrm>
          <a:prstGeom prst="rect">
            <a:avLst/>
          </a:prstGeom>
          <a:noFill/>
          <a:ln>
            <a:noFill/>
          </a:ln>
        </p:spPr>
        <p:txBody>
          <a:bodyPr anchorCtr="0" anchor="b" bIns="0" lIns="0" spcFirstLastPara="1" rIns="0" wrap="square" tIns="0">
            <a:spAutoFit/>
          </a:bodyPr>
          <a:lstStyle>
            <a:lvl1pPr indent="-228600" lvl="0" marL="457200" algn="l">
              <a:lnSpc>
                <a:spcPct val="80000"/>
              </a:lnSpc>
              <a:spcBef>
                <a:spcPts val="300"/>
              </a:spcBef>
              <a:spcAft>
                <a:spcPts val="0"/>
              </a:spcAft>
              <a:buClr>
                <a:schemeClr val="lt1"/>
              </a:buClr>
              <a:buSzPts val="5400"/>
              <a:buFont typeface="Arial"/>
              <a:buNone/>
              <a:defRPr b="1" i="0" sz="5400">
                <a:solidFill>
                  <a:schemeClr val="lt1"/>
                </a:solidFill>
                <a:latin typeface="Arial"/>
                <a:ea typeface="Arial"/>
                <a:cs typeface="Arial"/>
                <a:sym typeface="Arial"/>
              </a:defRPr>
            </a:lvl1pPr>
            <a:lvl2pPr indent="-641350" lvl="1" marL="914400" algn="l">
              <a:lnSpc>
                <a:spcPct val="90000"/>
              </a:lnSpc>
              <a:spcBef>
                <a:spcPts val="500"/>
              </a:spcBef>
              <a:spcAft>
                <a:spcPts val="0"/>
              </a:spcAft>
              <a:buClr>
                <a:schemeClr val="dk1"/>
              </a:buClr>
              <a:buSzPts val="6500"/>
              <a:buChar char="•"/>
              <a:defRPr b="1" i="0" sz="6500">
                <a:latin typeface="Arial"/>
                <a:ea typeface="Arial"/>
                <a:cs typeface="Arial"/>
                <a:sym typeface="Arial"/>
              </a:defRPr>
            </a:lvl2pPr>
            <a:lvl3pPr indent="-641350" lvl="2" marL="1371600" algn="l">
              <a:lnSpc>
                <a:spcPct val="90000"/>
              </a:lnSpc>
              <a:spcBef>
                <a:spcPts val="500"/>
              </a:spcBef>
              <a:spcAft>
                <a:spcPts val="0"/>
              </a:spcAft>
              <a:buClr>
                <a:schemeClr val="dk1"/>
              </a:buClr>
              <a:buSzPts val="6500"/>
              <a:buChar char="•"/>
              <a:defRPr b="1" i="0" sz="6500">
                <a:latin typeface="Arial"/>
                <a:ea typeface="Arial"/>
                <a:cs typeface="Arial"/>
                <a:sym typeface="Arial"/>
              </a:defRPr>
            </a:lvl3pPr>
            <a:lvl4pPr indent="-641350" lvl="3" marL="1828800" algn="l">
              <a:lnSpc>
                <a:spcPct val="90000"/>
              </a:lnSpc>
              <a:spcBef>
                <a:spcPts val="500"/>
              </a:spcBef>
              <a:spcAft>
                <a:spcPts val="0"/>
              </a:spcAft>
              <a:buClr>
                <a:schemeClr val="dk1"/>
              </a:buClr>
              <a:buSzPts val="6500"/>
              <a:buChar char="•"/>
              <a:defRPr b="1" i="0" sz="6500">
                <a:latin typeface="Arial"/>
                <a:ea typeface="Arial"/>
                <a:cs typeface="Arial"/>
                <a:sym typeface="Arial"/>
              </a:defRPr>
            </a:lvl4pPr>
            <a:lvl5pPr indent="-641350" lvl="4" marL="2286000" algn="l">
              <a:lnSpc>
                <a:spcPct val="90000"/>
              </a:lnSpc>
              <a:spcBef>
                <a:spcPts val="500"/>
              </a:spcBef>
              <a:spcAft>
                <a:spcPts val="0"/>
              </a:spcAft>
              <a:buClr>
                <a:schemeClr val="dk1"/>
              </a:buClr>
              <a:buSzPts val="6500"/>
              <a:buChar char="•"/>
              <a:defRPr b="1" i="0" sz="65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p181"/>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X Divider">
  <p:cSld name="BX Divider">
    <p:spTree>
      <p:nvGrpSpPr>
        <p:cNvPr id="216" name="Shape 216"/>
        <p:cNvGrpSpPr/>
        <p:nvPr/>
      </p:nvGrpSpPr>
      <p:grpSpPr>
        <a:xfrm>
          <a:off x="0" y="0"/>
          <a:ext cx="0" cy="0"/>
          <a:chOff x="0" y="0"/>
          <a:chExt cx="0" cy="0"/>
        </a:xfrm>
      </p:grpSpPr>
      <p:sp>
        <p:nvSpPr>
          <p:cNvPr id="217" name="Google Shape;217;p182"/>
          <p:cNvSpPr/>
          <p:nvPr/>
        </p:nvSpPr>
        <p:spPr>
          <a:xfrm>
            <a:off x="0" y="0"/>
            <a:ext cx="12192000" cy="6858000"/>
          </a:xfrm>
          <a:prstGeom prst="rect">
            <a:avLst/>
          </a:prstGeom>
          <a:solidFill>
            <a:srgbClr val="5F1A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18" name="Google Shape;218;p182"/>
          <p:cNvPicPr preferRelativeResize="0"/>
          <p:nvPr/>
        </p:nvPicPr>
        <p:blipFill rotWithShape="1">
          <a:blip r:embed="rId2">
            <a:alphaModFix/>
          </a:blip>
          <a:srcRect b="0" l="0" r="0" t="0"/>
          <a:stretch/>
        </p:blipFill>
        <p:spPr>
          <a:xfrm>
            <a:off x="11008312" y="300035"/>
            <a:ext cx="853488" cy="242890"/>
          </a:xfrm>
          <a:prstGeom prst="rect">
            <a:avLst/>
          </a:prstGeom>
          <a:noFill/>
          <a:ln>
            <a:noFill/>
          </a:ln>
        </p:spPr>
      </p:pic>
      <p:sp>
        <p:nvSpPr>
          <p:cNvPr id="219" name="Google Shape;219;p182"/>
          <p:cNvSpPr txBox="1"/>
          <p:nvPr>
            <p:ph idx="1" type="body"/>
          </p:nvPr>
        </p:nvSpPr>
        <p:spPr>
          <a:xfrm>
            <a:off x="680743" y="4315867"/>
            <a:ext cx="8612187" cy="1378775"/>
          </a:xfrm>
          <a:prstGeom prst="rect">
            <a:avLst/>
          </a:prstGeom>
          <a:noFill/>
          <a:ln>
            <a:noFill/>
          </a:ln>
        </p:spPr>
        <p:txBody>
          <a:bodyPr anchorCtr="0" anchor="b" bIns="0" lIns="0" spcFirstLastPara="1" rIns="0" wrap="square" tIns="0">
            <a:spAutoFit/>
          </a:bodyPr>
          <a:lstStyle>
            <a:lvl1pPr indent="-228600" lvl="0" marL="457200" algn="l">
              <a:lnSpc>
                <a:spcPct val="80000"/>
              </a:lnSpc>
              <a:spcBef>
                <a:spcPts val="300"/>
              </a:spcBef>
              <a:spcAft>
                <a:spcPts val="0"/>
              </a:spcAft>
              <a:buClr>
                <a:schemeClr val="lt1"/>
              </a:buClr>
              <a:buSzPts val="5400"/>
              <a:buFont typeface="Arial"/>
              <a:buNone/>
              <a:defRPr b="1" i="0" sz="5400">
                <a:solidFill>
                  <a:schemeClr val="lt1"/>
                </a:solidFill>
                <a:latin typeface="Arial"/>
                <a:ea typeface="Arial"/>
                <a:cs typeface="Arial"/>
                <a:sym typeface="Arial"/>
              </a:defRPr>
            </a:lvl1pPr>
            <a:lvl2pPr indent="-641350" lvl="1" marL="914400" algn="l">
              <a:lnSpc>
                <a:spcPct val="90000"/>
              </a:lnSpc>
              <a:spcBef>
                <a:spcPts val="500"/>
              </a:spcBef>
              <a:spcAft>
                <a:spcPts val="0"/>
              </a:spcAft>
              <a:buClr>
                <a:schemeClr val="dk1"/>
              </a:buClr>
              <a:buSzPts val="6500"/>
              <a:buChar char="•"/>
              <a:defRPr b="1" i="0" sz="6500">
                <a:latin typeface="Arial"/>
                <a:ea typeface="Arial"/>
                <a:cs typeface="Arial"/>
                <a:sym typeface="Arial"/>
              </a:defRPr>
            </a:lvl2pPr>
            <a:lvl3pPr indent="-641350" lvl="2" marL="1371600" algn="l">
              <a:lnSpc>
                <a:spcPct val="90000"/>
              </a:lnSpc>
              <a:spcBef>
                <a:spcPts val="500"/>
              </a:spcBef>
              <a:spcAft>
                <a:spcPts val="0"/>
              </a:spcAft>
              <a:buClr>
                <a:schemeClr val="dk1"/>
              </a:buClr>
              <a:buSzPts val="6500"/>
              <a:buChar char="•"/>
              <a:defRPr b="1" i="0" sz="6500">
                <a:latin typeface="Arial"/>
                <a:ea typeface="Arial"/>
                <a:cs typeface="Arial"/>
                <a:sym typeface="Arial"/>
              </a:defRPr>
            </a:lvl3pPr>
            <a:lvl4pPr indent="-641350" lvl="3" marL="1828800" algn="l">
              <a:lnSpc>
                <a:spcPct val="90000"/>
              </a:lnSpc>
              <a:spcBef>
                <a:spcPts val="500"/>
              </a:spcBef>
              <a:spcAft>
                <a:spcPts val="0"/>
              </a:spcAft>
              <a:buClr>
                <a:schemeClr val="dk1"/>
              </a:buClr>
              <a:buSzPts val="6500"/>
              <a:buChar char="•"/>
              <a:defRPr b="1" i="0" sz="6500">
                <a:latin typeface="Arial"/>
                <a:ea typeface="Arial"/>
                <a:cs typeface="Arial"/>
                <a:sym typeface="Arial"/>
              </a:defRPr>
            </a:lvl4pPr>
            <a:lvl5pPr indent="-641350" lvl="4" marL="2286000" algn="l">
              <a:lnSpc>
                <a:spcPct val="90000"/>
              </a:lnSpc>
              <a:spcBef>
                <a:spcPts val="500"/>
              </a:spcBef>
              <a:spcAft>
                <a:spcPts val="0"/>
              </a:spcAft>
              <a:buClr>
                <a:schemeClr val="dk1"/>
              </a:buClr>
              <a:buSzPts val="6500"/>
              <a:buChar char="•"/>
              <a:defRPr b="1" i="0" sz="65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182"/>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C Divider">
  <p:cSld name="RC Divider">
    <p:spTree>
      <p:nvGrpSpPr>
        <p:cNvPr id="221" name="Shape 221"/>
        <p:cNvGrpSpPr/>
        <p:nvPr/>
      </p:nvGrpSpPr>
      <p:grpSpPr>
        <a:xfrm>
          <a:off x="0" y="0"/>
          <a:ext cx="0" cy="0"/>
          <a:chOff x="0" y="0"/>
          <a:chExt cx="0" cy="0"/>
        </a:xfrm>
      </p:grpSpPr>
      <p:sp>
        <p:nvSpPr>
          <p:cNvPr id="222" name="Google Shape;222;p183"/>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23" name="Google Shape;223;p183"/>
          <p:cNvPicPr preferRelativeResize="0"/>
          <p:nvPr/>
        </p:nvPicPr>
        <p:blipFill rotWithShape="1">
          <a:blip r:embed="rId2">
            <a:alphaModFix/>
          </a:blip>
          <a:srcRect b="0" l="0" r="0" t="0"/>
          <a:stretch/>
        </p:blipFill>
        <p:spPr>
          <a:xfrm>
            <a:off x="11008312" y="300035"/>
            <a:ext cx="853488" cy="242890"/>
          </a:xfrm>
          <a:prstGeom prst="rect">
            <a:avLst/>
          </a:prstGeom>
          <a:noFill/>
          <a:ln>
            <a:noFill/>
          </a:ln>
        </p:spPr>
      </p:pic>
      <p:sp>
        <p:nvSpPr>
          <p:cNvPr id="224" name="Google Shape;224;p183"/>
          <p:cNvSpPr txBox="1"/>
          <p:nvPr>
            <p:ph idx="1" type="body"/>
          </p:nvPr>
        </p:nvSpPr>
        <p:spPr>
          <a:xfrm>
            <a:off x="680743" y="4315867"/>
            <a:ext cx="8612187" cy="1378775"/>
          </a:xfrm>
          <a:prstGeom prst="rect">
            <a:avLst/>
          </a:prstGeom>
          <a:noFill/>
          <a:ln>
            <a:noFill/>
          </a:ln>
        </p:spPr>
        <p:txBody>
          <a:bodyPr anchorCtr="0" anchor="b" bIns="0" lIns="0" spcFirstLastPara="1" rIns="0" wrap="square" tIns="0">
            <a:spAutoFit/>
          </a:bodyPr>
          <a:lstStyle>
            <a:lvl1pPr indent="-228600" lvl="0" marL="457200" algn="l">
              <a:lnSpc>
                <a:spcPct val="80000"/>
              </a:lnSpc>
              <a:spcBef>
                <a:spcPts val="300"/>
              </a:spcBef>
              <a:spcAft>
                <a:spcPts val="0"/>
              </a:spcAft>
              <a:buClr>
                <a:schemeClr val="lt1"/>
              </a:buClr>
              <a:buSzPts val="5400"/>
              <a:buFont typeface="Arial"/>
              <a:buNone/>
              <a:defRPr b="1" i="0" sz="5400">
                <a:solidFill>
                  <a:schemeClr val="lt1"/>
                </a:solidFill>
                <a:latin typeface="Arial"/>
                <a:ea typeface="Arial"/>
                <a:cs typeface="Arial"/>
                <a:sym typeface="Arial"/>
              </a:defRPr>
            </a:lvl1pPr>
            <a:lvl2pPr indent="-641350" lvl="1" marL="914400" algn="l">
              <a:lnSpc>
                <a:spcPct val="90000"/>
              </a:lnSpc>
              <a:spcBef>
                <a:spcPts val="500"/>
              </a:spcBef>
              <a:spcAft>
                <a:spcPts val="0"/>
              </a:spcAft>
              <a:buClr>
                <a:schemeClr val="dk1"/>
              </a:buClr>
              <a:buSzPts val="6500"/>
              <a:buChar char="•"/>
              <a:defRPr b="1" i="0" sz="6500">
                <a:latin typeface="Arial"/>
                <a:ea typeface="Arial"/>
                <a:cs typeface="Arial"/>
                <a:sym typeface="Arial"/>
              </a:defRPr>
            </a:lvl2pPr>
            <a:lvl3pPr indent="-641350" lvl="2" marL="1371600" algn="l">
              <a:lnSpc>
                <a:spcPct val="90000"/>
              </a:lnSpc>
              <a:spcBef>
                <a:spcPts val="500"/>
              </a:spcBef>
              <a:spcAft>
                <a:spcPts val="0"/>
              </a:spcAft>
              <a:buClr>
                <a:schemeClr val="dk1"/>
              </a:buClr>
              <a:buSzPts val="6500"/>
              <a:buChar char="•"/>
              <a:defRPr b="1" i="0" sz="6500">
                <a:latin typeface="Arial"/>
                <a:ea typeface="Arial"/>
                <a:cs typeface="Arial"/>
                <a:sym typeface="Arial"/>
              </a:defRPr>
            </a:lvl3pPr>
            <a:lvl4pPr indent="-641350" lvl="3" marL="1828800" algn="l">
              <a:lnSpc>
                <a:spcPct val="90000"/>
              </a:lnSpc>
              <a:spcBef>
                <a:spcPts val="500"/>
              </a:spcBef>
              <a:spcAft>
                <a:spcPts val="0"/>
              </a:spcAft>
              <a:buClr>
                <a:schemeClr val="dk1"/>
              </a:buClr>
              <a:buSzPts val="6500"/>
              <a:buChar char="•"/>
              <a:defRPr b="1" i="0" sz="6500">
                <a:latin typeface="Arial"/>
                <a:ea typeface="Arial"/>
                <a:cs typeface="Arial"/>
                <a:sym typeface="Arial"/>
              </a:defRPr>
            </a:lvl4pPr>
            <a:lvl5pPr indent="-641350" lvl="4" marL="2286000" algn="l">
              <a:lnSpc>
                <a:spcPct val="90000"/>
              </a:lnSpc>
              <a:spcBef>
                <a:spcPts val="500"/>
              </a:spcBef>
              <a:spcAft>
                <a:spcPts val="0"/>
              </a:spcAft>
              <a:buClr>
                <a:schemeClr val="dk1"/>
              </a:buClr>
              <a:buSzPts val="6500"/>
              <a:buChar char="•"/>
              <a:defRPr b="1" i="0" sz="65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 name="Google Shape;225;p183"/>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X Divider">
  <p:cSld name="PX Divider">
    <p:spTree>
      <p:nvGrpSpPr>
        <p:cNvPr id="226" name="Shape 226"/>
        <p:cNvGrpSpPr/>
        <p:nvPr/>
      </p:nvGrpSpPr>
      <p:grpSpPr>
        <a:xfrm>
          <a:off x="0" y="0"/>
          <a:ext cx="0" cy="0"/>
          <a:chOff x="0" y="0"/>
          <a:chExt cx="0" cy="0"/>
        </a:xfrm>
      </p:grpSpPr>
      <p:sp>
        <p:nvSpPr>
          <p:cNvPr id="227" name="Google Shape;227;p184"/>
          <p:cNvSpPr/>
          <p:nvPr/>
        </p:nvSpPr>
        <p:spPr>
          <a:xfrm>
            <a:off x="0" y="0"/>
            <a:ext cx="1219200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28" name="Google Shape;228;p184"/>
          <p:cNvPicPr preferRelativeResize="0"/>
          <p:nvPr/>
        </p:nvPicPr>
        <p:blipFill rotWithShape="1">
          <a:blip r:embed="rId2">
            <a:alphaModFix/>
          </a:blip>
          <a:srcRect b="0" l="0" r="0" t="0"/>
          <a:stretch/>
        </p:blipFill>
        <p:spPr>
          <a:xfrm>
            <a:off x="11008312" y="300035"/>
            <a:ext cx="853488" cy="242890"/>
          </a:xfrm>
          <a:prstGeom prst="rect">
            <a:avLst/>
          </a:prstGeom>
          <a:noFill/>
          <a:ln>
            <a:noFill/>
          </a:ln>
        </p:spPr>
      </p:pic>
      <p:sp>
        <p:nvSpPr>
          <p:cNvPr id="229" name="Google Shape;229;p184"/>
          <p:cNvSpPr txBox="1"/>
          <p:nvPr>
            <p:ph idx="1" type="body"/>
          </p:nvPr>
        </p:nvSpPr>
        <p:spPr>
          <a:xfrm>
            <a:off x="680743" y="4315867"/>
            <a:ext cx="8612187" cy="1378775"/>
          </a:xfrm>
          <a:prstGeom prst="rect">
            <a:avLst/>
          </a:prstGeom>
          <a:noFill/>
          <a:ln>
            <a:noFill/>
          </a:ln>
        </p:spPr>
        <p:txBody>
          <a:bodyPr anchorCtr="0" anchor="b" bIns="0" lIns="0" spcFirstLastPara="1" rIns="0" wrap="square" tIns="0">
            <a:spAutoFit/>
          </a:bodyPr>
          <a:lstStyle>
            <a:lvl1pPr indent="-228600" lvl="0" marL="457200" algn="l">
              <a:lnSpc>
                <a:spcPct val="80000"/>
              </a:lnSpc>
              <a:spcBef>
                <a:spcPts val="300"/>
              </a:spcBef>
              <a:spcAft>
                <a:spcPts val="0"/>
              </a:spcAft>
              <a:buClr>
                <a:schemeClr val="lt1"/>
              </a:buClr>
              <a:buSzPts val="5400"/>
              <a:buFont typeface="Arial"/>
              <a:buNone/>
              <a:defRPr b="1" i="0" sz="5400">
                <a:solidFill>
                  <a:schemeClr val="lt1"/>
                </a:solidFill>
                <a:latin typeface="Arial"/>
                <a:ea typeface="Arial"/>
                <a:cs typeface="Arial"/>
                <a:sym typeface="Arial"/>
              </a:defRPr>
            </a:lvl1pPr>
            <a:lvl2pPr indent="-641350" lvl="1" marL="914400" algn="l">
              <a:lnSpc>
                <a:spcPct val="90000"/>
              </a:lnSpc>
              <a:spcBef>
                <a:spcPts val="500"/>
              </a:spcBef>
              <a:spcAft>
                <a:spcPts val="0"/>
              </a:spcAft>
              <a:buClr>
                <a:schemeClr val="dk1"/>
              </a:buClr>
              <a:buSzPts val="6500"/>
              <a:buChar char="•"/>
              <a:defRPr b="1" i="0" sz="6500">
                <a:latin typeface="Arial"/>
                <a:ea typeface="Arial"/>
                <a:cs typeface="Arial"/>
                <a:sym typeface="Arial"/>
              </a:defRPr>
            </a:lvl2pPr>
            <a:lvl3pPr indent="-641350" lvl="2" marL="1371600" algn="l">
              <a:lnSpc>
                <a:spcPct val="90000"/>
              </a:lnSpc>
              <a:spcBef>
                <a:spcPts val="500"/>
              </a:spcBef>
              <a:spcAft>
                <a:spcPts val="0"/>
              </a:spcAft>
              <a:buClr>
                <a:schemeClr val="dk1"/>
              </a:buClr>
              <a:buSzPts val="6500"/>
              <a:buChar char="•"/>
              <a:defRPr b="1" i="0" sz="6500">
                <a:latin typeface="Arial"/>
                <a:ea typeface="Arial"/>
                <a:cs typeface="Arial"/>
                <a:sym typeface="Arial"/>
              </a:defRPr>
            </a:lvl3pPr>
            <a:lvl4pPr indent="-641350" lvl="3" marL="1828800" algn="l">
              <a:lnSpc>
                <a:spcPct val="90000"/>
              </a:lnSpc>
              <a:spcBef>
                <a:spcPts val="500"/>
              </a:spcBef>
              <a:spcAft>
                <a:spcPts val="0"/>
              </a:spcAft>
              <a:buClr>
                <a:schemeClr val="dk1"/>
              </a:buClr>
              <a:buSzPts val="6500"/>
              <a:buChar char="•"/>
              <a:defRPr b="1" i="0" sz="6500">
                <a:latin typeface="Arial"/>
                <a:ea typeface="Arial"/>
                <a:cs typeface="Arial"/>
                <a:sym typeface="Arial"/>
              </a:defRPr>
            </a:lvl4pPr>
            <a:lvl5pPr indent="-641350" lvl="4" marL="2286000" algn="l">
              <a:lnSpc>
                <a:spcPct val="90000"/>
              </a:lnSpc>
              <a:spcBef>
                <a:spcPts val="500"/>
              </a:spcBef>
              <a:spcAft>
                <a:spcPts val="0"/>
              </a:spcAft>
              <a:buClr>
                <a:schemeClr val="dk1"/>
              </a:buClr>
              <a:buSzPts val="6500"/>
              <a:buChar char="•"/>
              <a:defRPr b="1" i="0" sz="65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 name="Google Shape;230;p184"/>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XM Divider">
  <p:cSld name="XM Divider">
    <p:spTree>
      <p:nvGrpSpPr>
        <p:cNvPr id="231" name="Shape 231"/>
        <p:cNvGrpSpPr/>
        <p:nvPr/>
      </p:nvGrpSpPr>
      <p:grpSpPr>
        <a:xfrm>
          <a:off x="0" y="0"/>
          <a:ext cx="0" cy="0"/>
          <a:chOff x="0" y="0"/>
          <a:chExt cx="0" cy="0"/>
        </a:xfrm>
      </p:grpSpPr>
      <p:sp>
        <p:nvSpPr>
          <p:cNvPr id="232" name="Google Shape;232;p185"/>
          <p:cNvSpPr/>
          <p:nvPr/>
        </p:nvSpPr>
        <p:spPr>
          <a:xfrm>
            <a:off x="0" y="0"/>
            <a:ext cx="12192000" cy="6858000"/>
          </a:xfrm>
          <a:prstGeom prst="rect">
            <a:avLst/>
          </a:prstGeom>
          <a:gradFill>
            <a:gsLst>
              <a:gs pos="0">
                <a:srgbClr val="21DBAA"/>
              </a:gs>
              <a:gs pos="33000">
                <a:srgbClr val="03B4F0"/>
              </a:gs>
              <a:gs pos="70000">
                <a:schemeClr val="accent2"/>
              </a:gs>
              <a:gs pos="99000">
                <a:schemeClr val="accent3"/>
              </a:gs>
              <a:gs pos="100000">
                <a:schemeClr val="accent3"/>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33" name="Google Shape;233;p185"/>
          <p:cNvPicPr preferRelativeResize="0"/>
          <p:nvPr/>
        </p:nvPicPr>
        <p:blipFill rotWithShape="1">
          <a:blip r:embed="rId2">
            <a:alphaModFix/>
          </a:blip>
          <a:srcRect b="0" l="0" r="0" t="0"/>
          <a:stretch/>
        </p:blipFill>
        <p:spPr>
          <a:xfrm>
            <a:off x="11008312" y="300035"/>
            <a:ext cx="853488" cy="242890"/>
          </a:xfrm>
          <a:prstGeom prst="rect">
            <a:avLst/>
          </a:prstGeom>
          <a:noFill/>
          <a:ln>
            <a:noFill/>
          </a:ln>
        </p:spPr>
      </p:pic>
      <p:sp>
        <p:nvSpPr>
          <p:cNvPr id="234" name="Google Shape;234;p185"/>
          <p:cNvSpPr txBox="1"/>
          <p:nvPr>
            <p:ph idx="1" type="body"/>
          </p:nvPr>
        </p:nvSpPr>
        <p:spPr>
          <a:xfrm>
            <a:off x="680743" y="4315867"/>
            <a:ext cx="8612187" cy="1378775"/>
          </a:xfrm>
          <a:prstGeom prst="rect">
            <a:avLst/>
          </a:prstGeom>
          <a:noFill/>
          <a:ln>
            <a:noFill/>
          </a:ln>
        </p:spPr>
        <p:txBody>
          <a:bodyPr anchorCtr="0" anchor="b" bIns="0" lIns="0" spcFirstLastPara="1" rIns="0" wrap="square" tIns="0">
            <a:spAutoFit/>
          </a:bodyPr>
          <a:lstStyle>
            <a:lvl1pPr indent="-228600" lvl="0" marL="457200" algn="l">
              <a:lnSpc>
                <a:spcPct val="80000"/>
              </a:lnSpc>
              <a:spcBef>
                <a:spcPts val="300"/>
              </a:spcBef>
              <a:spcAft>
                <a:spcPts val="0"/>
              </a:spcAft>
              <a:buClr>
                <a:schemeClr val="lt1"/>
              </a:buClr>
              <a:buSzPts val="5400"/>
              <a:buFont typeface="Arial"/>
              <a:buNone/>
              <a:defRPr b="1" i="0" sz="5400">
                <a:solidFill>
                  <a:schemeClr val="lt1"/>
                </a:solidFill>
                <a:latin typeface="Arial"/>
                <a:ea typeface="Arial"/>
                <a:cs typeface="Arial"/>
                <a:sym typeface="Arial"/>
              </a:defRPr>
            </a:lvl1pPr>
            <a:lvl2pPr indent="-641350" lvl="1" marL="914400" algn="l">
              <a:lnSpc>
                <a:spcPct val="90000"/>
              </a:lnSpc>
              <a:spcBef>
                <a:spcPts val="500"/>
              </a:spcBef>
              <a:spcAft>
                <a:spcPts val="0"/>
              </a:spcAft>
              <a:buClr>
                <a:schemeClr val="dk1"/>
              </a:buClr>
              <a:buSzPts val="6500"/>
              <a:buChar char="•"/>
              <a:defRPr b="1" i="0" sz="6500">
                <a:latin typeface="Arial"/>
                <a:ea typeface="Arial"/>
                <a:cs typeface="Arial"/>
                <a:sym typeface="Arial"/>
              </a:defRPr>
            </a:lvl2pPr>
            <a:lvl3pPr indent="-641350" lvl="2" marL="1371600" algn="l">
              <a:lnSpc>
                <a:spcPct val="90000"/>
              </a:lnSpc>
              <a:spcBef>
                <a:spcPts val="500"/>
              </a:spcBef>
              <a:spcAft>
                <a:spcPts val="0"/>
              </a:spcAft>
              <a:buClr>
                <a:schemeClr val="dk1"/>
              </a:buClr>
              <a:buSzPts val="6500"/>
              <a:buChar char="•"/>
              <a:defRPr b="1" i="0" sz="6500">
                <a:latin typeface="Arial"/>
                <a:ea typeface="Arial"/>
                <a:cs typeface="Arial"/>
                <a:sym typeface="Arial"/>
              </a:defRPr>
            </a:lvl3pPr>
            <a:lvl4pPr indent="-641350" lvl="3" marL="1828800" algn="l">
              <a:lnSpc>
                <a:spcPct val="90000"/>
              </a:lnSpc>
              <a:spcBef>
                <a:spcPts val="500"/>
              </a:spcBef>
              <a:spcAft>
                <a:spcPts val="0"/>
              </a:spcAft>
              <a:buClr>
                <a:schemeClr val="dk1"/>
              </a:buClr>
              <a:buSzPts val="6500"/>
              <a:buChar char="•"/>
              <a:defRPr b="1" i="0" sz="6500">
                <a:latin typeface="Arial"/>
                <a:ea typeface="Arial"/>
                <a:cs typeface="Arial"/>
                <a:sym typeface="Arial"/>
              </a:defRPr>
            </a:lvl4pPr>
            <a:lvl5pPr indent="-641350" lvl="4" marL="2286000" algn="l">
              <a:lnSpc>
                <a:spcPct val="90000"/>
              </a:lnSpc>
              <a:spcBef>
                <a:spcPts val="500"/>
              </a:spcBef>
              <a:spcAft>
                <a:spcPts val="0"/>
              </a:spcAft>
              <a:buClr>
                <a:schemeClr val="dk1"/>
              </a:buClr>
              <a:buSzPts val="6500"/>
              <a:buChar char="•"/>
              <a:defRPr b="1" i="0" sz="65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5" name="Google Shape;235;p185"/>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ives Slide">
  <p:cSld name="Objectives Slide">
    <p:spTree>
      <p:nvGrpSpPr>
        <p:cNvPr id="236" name="Shape 236"/>
        <p:cNvGrpSpPr/>
        <p:nvPr/>
      </p:nvGrpSpPr>
      <p:grpSpPr>
        <a:xfrm>
          <a:off x="0" y="0"/>
          <a:ext cx="0" cy="0"/>
          <a:chOff x="0" y="0"/>
          <a:chExt cx="0" cy="0"/>
        </a:xfrm>
      </p:grpSpPr>
      <p:pic>
        <p:nvPicPr>
          <p:cNvPr id="237" name="Google Shape;237;p186"/>
          <p:cNvPicPr preferRelativeResize="0"/>
          <p:nvPr/>
        </p:nvPicPr>
        <p:blipFill rotWithShape="1">
          <a:blip r:embed="rId2">
            <a:alphaModFix/>
          </a:blip>
          <a:srcRect b="0" l="0" r="0" t="0"/>
          <a:stretch/>
        </p:blipFill>
        <p:spPr>
          <a:xfrm>
            <a:off x="0" y="6756400"/>
            <a:ext cx="12192000" cy="101600"/>
          </a:xfrm>
          <a:prstGeom prst="rect">
            <a:avLst/>
          </a:prstGeom>
          <a:noFill/>
          <a:ln>
            <a:noFill/>
          </a:ln>
        </p:spPr>
      </p:pic>
      <p:pic>
        <p:nvPicPr>
          <p:cNvPr id="238" name="Google Shape;238;p186"/>
          <p:cNvPicPr preferRelativeResize="0"/>
          <p:nvPr/>
        </p:nvPicPr>
        <p:blipFill rotWithShape="1">
          <a:blip r:embed="rId3">
            <a:alphaModFix/>
          </a:blip>
          <a:srcRect b="0" l="0" r="0" t="0"/>
          <a:stretch/>
        </p:blipFill>
        <p:spPr>
          <a:xfrm>
            <a:off x="10993301" y="299958"/>
            <a:ext cx="872189" cy="248682"/>
          </a:xfrm>
          <a:prstGeom prst="rect">
            <a:avLst/>
          </a:prstGeom>
          <a:noFill/>
          <a:ln>
            <a:noFill/>
          </a:ln>
        </p:spPr>
      </p:pic>
      <p:sp>
        <p:nvSpPr>
          <p:cNvPr id="239" name="Google Shape;239;p186"/>
          <p:cNvSpPr txBox="1"/>
          <p:nvPr>
            <p:ph idx="1" type="body"/>
          </p:nvPr>
        </p:nvSpPr>
        <p:spPr>
          <a:xfrm>
            <a:off x="3065789" y="1689118"/>
            <a:ext cx="278354" cy="3489225"/>
          </a:xfrm>
          <a:prstGeom prst="rect">
            <a:avLst/>
          </a:prstGeom>
          <a:noFill/>
          <a:ln>
            <a:noFill/>
          </a:ln>
        </p:spPr>
        <p:txBody>
          <a:bodyPr anchorCtr="0" anchor="t" bIns="0" lIns="0" spcFirstLastPara="1" rIns="0" wrap="square" tIns="0">
            <a:spAutoFit/>
          </a:bodyPr>
          <a:lstStyle>
            <a:lvl1pPr indent="-228600" lvl="0" marL="457200" algn="l">
              <a:lnSpc>
                <a:spcPct val="250000"/>
              </a:lnSpc>
              <a:spcBef>
                <a:spcPts val="1000"/>
              </a:spcBef>
              <a:spcAft>
                <a:spcPts val="0"/>
              </a:spcAft>
              <a:buClr>
                <a:schemeClr val="dk1"/>
              </a:buClr>
              <a:buSzPts val="1600"/>
              <a:buFont typeface="Arial"/>
              <a:buNone/>
              <a:defRPr b="1" i="0" sz="1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 name="Google Shape;240;p186"/>
          <p:cNvSpPr txBox="1"/>
          <p:nvPr>
            <p:ph idx="2" type="body"/>
          </p:nvPr>
        </p:nvSpPr>
        <p:spPr>
          <a:xfrm>
            <a:off x="3593490" y="1689118"/>
            <a:ext cx="4461284" cy="3489225"/>
          </a:xfrm>
          <a:prstGeom prst="rect">
            <a:avLst/>
          </a:prstGeom>
          <a:noFill/>
          <a:ln>
            <a:noFill/>
          </a:ln>
        </p:spPr>
        <p:txBody>
          <a:bodyPr anchorCtr="0" anchor="t" bIns="0" lIns="0" spcFirstLastPara="1" rIns="0" wrap="square" tIns="0">
            <a:spAutoFit/>
          </a:bodyPr>
          <a:lstStyle>
            <a:lvl1pPr indent="-228600" lvl="0" marL="457200" algn="l">
              <a:lnSpc>
                <a:spcPct val="250000"/>
              </a:lnSpc>
              <a:spcBef>
                <a:spcPts val="1000"/>
              </a:spcBef>
              <a:spcAft>
                <a:spcPts val="0"/>
              </a:spcAft>
              <a:buClr>
                <a:schemeClr val="dk1"/>
              </a:buClr>
              <a:buSzPts val="1600"/>
              <a:buFont typeface="Arial"/>
              <a:buNone/>
              <a:defRPr b="0" i="0" sz="1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1" name="Google Shape;241;p186"/>
          <p:cNvSpPr txBox="1"/>
          <p:nvPr>
            <p:ph idx="3" type="body"/>
          </p:nvPr>
        </p:nvSpPr>
        <p:spPr>
          <a:xfrm>
            <a:off x="401444" y="1813716"/>
            <a:ext cx="2312043" cy="1681324"/>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1000"/>
              </a:spcBef>
              <a:spcAft>
                <a:spcPts val="0"/>
              </a:spcAft>
              <a:buClr>
                <a:schemeClr val="dk1"/>
              </a:buClr>
              <a:buSzPts val="3200"/>
              <a:buFont typeface="Arial"/>
              <a:buNone/>
              <a:defRPr b="1" i="0" sz="32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 name="Google Shape;242;p186"/>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 w/o icons">
  <p:cSld name="3 col w/o icons">
    <p:spTree>
      <p:nvGrpSpPr>
        <p:cNvPr id="40" name="Shape 40"/>
        <p:cNvGrpSpPr/>
        <p:nvPr/>
      </p:nvGrpSpPr>
      <p:grpSpPr>
        <a:xfrm>
          <a:off x="0" y="0"/>
          <a:ext cx="0" cy="0"/>
          <a:chOff x="0" y="0"/>
          <a:chExt cx="0" cy="0"/>
        </a:xfrm>
      </p:grpSpPr>
      <p:sp>
        <p:nvSpPr>
          <p:cNvPr id="41" name="Google Shape;41;p151"/>
          <p:cNvSpPr txBox="1"/>
          <p:nvPr>
            <p:ph type="title"/>
          </p:nvPr>
        </p:nvSpPr>
        <p:spPr>
          <a:xfrm>
            <a:off x="457200" y="152401"/>
            <a:ext cx="8385858" cy="99059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E393F"/>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51"/>
          <p:cNvSpPr txBox="1"/>
          <p:nvPr>
            <p:ph idx="12" type="sldNum"/>
          </p:nvPr>
        </p:nvSpPr>
        <p:spPr>
          <a:xfrm>
            <a:off x="9126655"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p151"/>
          <p:cNvSpPr txBox="1"/>
          <p:nvPr>
            <p:ph idx="1" type="body"/>
          </p:nvPr>
        </p:nvSpPr>
        <p:spPr>
          <a:xfrm>
            <a:off x="457200" y="1371600"/>
            <a:ext cx="10091738" cy="67711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800"/>
              <a:buFont typeface="Arial"/>
              <a:buNone/>
              <a:defRPr sz="1800"/>
            </a:lvl1pPr>
            <a:lvl2pPr indent="-342900" lvl="1" marL="914400" algn="l">
              <a:lnSpc>
                <a:spcPct val="90000"/>
              </a:lnSpc>
              <a:spcBef>
                <a:spcPts val="500"/>
              </a:spcBef>
              <a:spcAft>
                <a:spcPts val="0"/>
              </a:spcAft>
              <a:buClr>
                <a:schemeClr val="dk1"/>
              </a:buClr>
              <a:buSzPts val="1800"/>
              <a:buChar char="•"/>
              <a:defRPr sz="1800"/>
            </a:lvl2pPr>
            <a:lvl3pPr indent="-342900" lvl="2" marL="1371600" algn="l">
              <a:lnSpc>
                <a:spcPct val="90000"/>
              </a:lnSpc>
              <a:spcBef>
                <a:spcPts val="500"/>
              </a:spcBef>
              <a:spcAft>
                <a:spcPts val="0"/>
              </a:spcAft>
              <a:buClr>
                <a:schemeClr val="dk1"/>
              </a:buClr>
              <a:buSzPts val="1800"/>
              <a:buChar char="•"/>
              <a:defRPr sz="1800"/>
            </a:lvl3pPr>
            <a:lvl4pPr indent="-342900" lvl="3" marL="1828800" algn="l">
              <a:lnSpc>
                <a:spcPct val="90000"/>
              </a:lnSpc>
              <a:spcBef>
                <a:spcPts val="500"/>
              </a:spcBef>
              <a:spcAft>
                <a:spcPts val="0"/>
              </a:spcAft>
              <a:buClr>
                <a:schemeClr val="dk1"/>
              </a:buClr>
              <a:buSzPts val="1800"/>
              <a:buChar char="•"/>
              <a:defRPr sz="1800"/>
            </a:lvl4pPr>
            <a:lvl5pPr indent="-342900" lvl="4" marL="2286000" algn="l">
              <a:lnSpc>
                <a:spcPct val="9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51"/>
          <p:cNvSpPr txBox="1"/>
          <p:nvPr>
            <p:ph idx="2" type="body"/>
          </p:nvPr>
        </p:nvSpPr>
        <p:spPr>
          <a:xfrm>
            <a:off x="530384" y="2978626"/>
            <a:ext cx="3026664" cy="31638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Font typeface="Arial"/>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51"/>
          <p:cNvSpPr txBox="1"/>
          <p:nvPr>
            <p:ph idx="3" type="body"/>
          </p:nvPr>
        </p:nvSpPr>
        <p:spPr>
          <a:xfrm>
            <a:off x="4582667" y="2978626"/>
            <a:ext cx="3026664" cy="31638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Font typeface="Arial"/>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51"/>
          <p:cNvSpPr txBox="1"/>
          <p:nvPr>
            <p:ph idx="4" type="body"/>
          </p:nvPr>
        </p:nvSpPr>
        <p:spPr>
          <a:xfrm>
            <a:off x="8653606" y="2978626"/>
            <a:ext cx="3026664" cy="31638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Font typeface="Arial"/>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151"/>
          <p:cNvSpPr txBox="1"/>
          <p:nvPr>
            <p:ph idx="11" type="ftr"/>
          </p:nvPr>
        </p:nvSpPr>
        <p:spPr>
          <a:xfrm>
            <a:off x="457200" y="6356350"/>
            <a:ext cx="745988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 Numerical Divider (1)">
  <p:cSld name="EX Numerical Divider (1)">
    <p:spTree>
      <p:nvGrpSpPr>
        <p:cNvPr id="243" name="Shape 243"/>
        <p:cNvGrpSpPr/>
        <p:nvPr/>
      </p:nvGrpSpPr>
      <p:grpSpPr>
        <a:xfrm>
          <a:off x="0" y="0"/>
          <a:ext cx="0" cy="0"/>
          <a:chOff x="0" y="0"/>
          <a:chExt cx="0" cy="0"/>
        </a:xfrm>
      </p:grpSpPr>
      <p:sp>
        <p:nvSpPr>
          <p:cNvPr id="244" name="Google Shape;244;p187"/>
          <p:cNvSpPr/>
          <p:nvPr/>
        </p:nvSpPr>
        <p:spPr>
          <a:xfrm flipH="1">
            <a:off x="3403583" y="1"/>
            <a:ext cx="8794292" cy="6857999"/>
          </a:xfrm>
          <a:prstGeom prst="round1Rect">
            <a:avLst>
              <a:gd fmla="val 10243" name="adj"/>
            </a:avLst>
          </a:prstGeom>
          <a:solidFill>
            <a:srgbClr val="0768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45" name="Google Shape;245;p187"/>
          <p:cNvPicPr preferRelativeResize="0"/>
          <p:nvPr/>
        </p:nvPicPr>
        <p:blipFill rotWithShape="1">
          <a:blip r:embed="rId2">
            <a:alphaModFix/>
          </a:blip>
          <a:srcRect b="0" l="0" r="0" t="0"/>
          <a:stretch/>
        </p:blipFill>
        <p:spPr>
          <a:xfrm>
            <a:off x="354156" y="353834"/>
            <a:ext cx="457201" cy="457201"/>
          </a:xfrm>
          <a:prstGeom prst="rect">
            <a:avLst/>
          </a:prstGeom>
          <a:noFill/>
          <a:ln>
            <a:noFill/>
          </a:ln>
        </p:spPr>
      </p:pic>
      <p:sp>
        <p:nvSpPr>
          <p:cNvPr id="246" name="Google Shape;246;p187"/>
          <p:cNvSpPr txBox="1"/>
          <p:nvPr>
            <p:ph idx="1" type="body"/>
          </p:nvPr>
        </p:nvSpPr>
        <p:spPr>
          <a:xfrm>
            <a:off x="4929965" y="2855269"/>
            <a:ext cx="6193741" cy="1279517"/>
          </a:xfrm>
          <a:prstGeom prst="rect">
            <a:avLst/>
          </a:prstGeom>
          <a:noFill/>
          <a:ln>
            <a:noFill/>
          </a:ln>
        </p:spPr>
        <p:txBody>
          <a:bodyPr anchorCtr="0" anchor="t" bIns="0" lIns="548625" spcFirstLastPara="1" rIns="0" wrap="square" tIns="0">
            <a:spAutoFit/>
          </a:bodyPr>
          <a:lstStyle>
            <a:lvl1pPr indent="-228600" lvl="0" marL="457200" algn="l">
              <a:lnSpc>
                <a:spcPct val="80000"/>
              </a:lnSpc>
              <a:spcBef>
                <a:spcPts val="300"/>
              </a:spcBef>
              <a:spcAft>
                <a:spcPts val="0"/>
              </a:spcAft>
              <a:buClr>
                <a:schemeClr val="lt1"/>
              </a:buClr>
              <a:buSzPts val="5000"/>
              <a:buFont typeface="Arial"/>
              <a:buNone/>
              <a:defRPr b="1" i="0" sz="5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7" name="Google Shape;247;p187"/>
          <p:cNvSpPr txBox="1"/>
          <p:nvPr>
            <p:ph idx="2" type="body"/>
          </p:nvPr>
        </p:nvSpPr>
        <p:spPr>
          <a:xfrm>
            <a:off x="3083609" y="2380687"/>
            <a:ext cx="3392488" cy="52292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42400"/>
              <a:buNone/>
              <a:defRPr b="1" i="0" sz="424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X Numerical Divider (1)">
  <p:cSld name="CX Numerical Divider (1)">
    <p:spTree>
      <p:nvGrpSpPr>
        <p:cNvPr id="248" name="Shape 248"/>
        <p:cNvGrpSpPr/>
        <p:nvPr/>
      </p:nvGrpSpPr>
      <p:grpSpPr>
        <a:xfrm>
          <a:off x="0" y="0"/>
          <a:ext cx="0" cy="0"/>
          <a:chOff x="0" y="0"/>
          <a:chExt cx="0" cy="0"/>
        </a:xfrm>
      </p:grpSpPr>
      <p:sp>
        <p:nvSpPr>
          <p:cNvPr id="249" name="Google Shape;249;p188"/>
          <p:cNvSpPr/>
          <p:nvPr/>
        </p:nvSpPr>
        <p:spPr>
          <a:xfrm flipH="1">
            <a:off x="3403583" y="1"/>
            <a:ext cx="8794292" cy="6857999"/>
          </a:xfrm>
          <a:prstGeom prst="round1Rect">
            <a:avLst>
              <a:gd fmla="val 10243"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50" name="Google Shape;250;p188"/>
          <p:cNvPicPr preferRelativeResize="0"/>
          <p:nvPr/>
        </p:nvPicPr>
        <p:blipFill rotWithShape="1">
          <a:blip r:embed="rId2">
            <a:alphaModFix/>
          </a:blip>
          <a:srcRect b="-3552" l="0" r="74510" t="1"/>
          <a:stretch/>
        </p:blipFill>
        <p:spPr>
          <a:xfrm>
            <a:off x="358348" y="358347"/>
            <a:ext cx="481912" cy="481912"/>
          </a:xfrm>
          <a:prstGeom prst="rect">
            <a:avLst/>
          </a:prstGeom>
          <a:noFill/>
          <a:ln>
            <a:noFill/>
          </a:ln>
        </p:spPr>
      </p:pic>
      <p:sp>
        <p:nvSpPr>
          <p:cNvPr id="251" name="Google Shape;251;p188"/>
          <p:cNvSpPr txBox="1"/>
          <p:nvPr>
            <p:ph idx="1" type="body"/>
          </p:nvPr>
        </p:nvSpPr>
        <p:spPr>
          <a:xfrm>
            <a:off x="3083609" y="2380687"/>
            <a:ext cx="3392488" cy="52292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42400"/>
              <a:buNone/>
              <a:defRPr b="1" i="0" sz="424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2" name="Google Shape;252;p188"/>
          <p:cNvSpPr txBox="1"/>
          <p:nvPr>
            <p:ph idx="2" type="body"/>
          </p:nvPr>
        </p:nvSpPr>
        <p:spPr>
          <a:xfrm>
            <a:off x="4929965" y="2855269"/>
            <a:ext cx="6193741" cy="1279517"/>
          </a:xfrm>
          <a:prstGeom prst="rect">
            <a:avLst/>
          </a:prstGeom>
          <a:noFill/>
          <a:ln>
            <a:noFill/>
          </a:ln>
        </p:spPr>
        <p:txBody>
          <a:bodyPr anchorCtr="0" anchor="t" bIns="0" lIns="548625" spcFirstLastPara="1" rIns="0" wrap="square" tIns="0">
            <a:spAutoFit/>
          </a:bodyPr>
          <a:lstStyle>
            <a:lvl1pPr indent="-228600" lvl="0" marL="457200" algn="l">
              <a:lnSpc>
                <a:spcPct val="80000"/>
              </a:lnSpc>
              <a:spcBef>
                <a:spcPts val="300"/>
              </a:spcBef>
              <a:spcAft>
                <a:spcPts val="0"/>
              </a:spcAft>
              <a:buClr>
                <a:schemeClr val="lt1"/>
              </a:buClr>
              <a:buSzPts val="5000"/>
              <a:buFont typeface="Arial"/>
              <a:buNone/>
              <a:defRPr b="1" i="0" sz="5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X Numerical Divider (1)">
  <p:cSld name="BX Numerical Divider (1)">
    <p:spTree>
      <p:nvGrpSpPr>
        <p:cNvPr id="253" name="Shape 253"/>
        <p:cNvGrpSpPr/>
        <p:nvPr/>
      </p:nvGrpSpPr>
      <p:grpSpPr>
        <a:xfrm>
          <a:off x="0" y="0"/>
          <a:ext cx="0" cy="0"/>
          <a:chOff x="0" y="0"/>
          <a:chExt cx="0" cy="0"/>
        </a:xfrm>
      </p:grpSpPr>
      <p:sp>
        <p:nvSpPr>
          <p:cNvPr id="254" name="Google Shape;254;p189"/>
          <p:cNvSpPr/>
          <p:nvPr/>
        </p:nvSpPr>
        <p:spPr>
          <a:xfrm flipH="1">
            <a:off x="3403583" y="1"/>
            <a:ext cx="8794292" cy="6857999"/>
          </a:xfrm>
          <a:prstGeom prst="round1Rect">
            <a:avLst>
              <a:gd fmla="val 10243"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55" name="Google Shape;255;p189"/>
          <p:cNvPicPr preferRelativeResize="0"/>
          <p:nvPr/>
        </p:nvPicPr>
        <p:blipFill rotWithShape="1">
          <a:blip r:embed="rId2">
            <a:alphaModFix/>
          </a:blip>
          <a:srcRect b="0" l="0" r="0" t="0"/>
          <a:stretch/>
        </p:blipFill>
        <p:spPr>
          <a:xfrm>
            <a:off x="351924" y="365665"/>
            <a:ext cx="462108" cy="462108"/>
          </a:xfrm>
          <a:prstGeom prst="rect">
            <a:avLst/>
          </a:prstGeom>
          <a:noFill/>
          <a:ln>
            <a:noFill/>
          </a:ln>
        </p:spPr>
      </p:pic>
      <p:sp>
        <p:nvSpPr>
          <p:cNvPr id="256" name="Google Shape;256;p189"/>
          <p:cNvSpPr txBox="1"/>
          <p:nvPr>
            <p:ph idx="1" type="body"/>
          </p:nvPr>
        </p:nvSpPr>
        <p:spPr>
          <a:xfrm>
            <a:off x="3083609" y="2380687"/>
            <a:ext cx="3392488" cy="52292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42400"/>
              <a:buNone/>
              <a:defRPr b="1" i="0" sz="424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 name="Google Shape;257;p189"/>
          <p:cNvSpPr txBox="1"/>
          <p:nvPr>
            <p:ph idx="2" type="body"/>
          </p:nvPr>
        </p:nvSpPr>
        <p:spPr>
          <a:xfrm>
            <a:off x="4929965" y="2855269"/>
            <a:ext cx="6193741" cy="1279517"/>
          </a:xfrm>
          <a:prstGeom prst="rect">
            <a:avLst/>
          </a:prstGeom>
          <a:noFill/>
          <a:ln>
            <a:noFill/>
          </a:ln>
        </p:spPr>
        <p:txBody>
          <a:bodyPr anchorCtr="0" anchor="t" bIns="0" lIns="548625" spcFirstLastPara="1" rIns="0" wrap="square" tIns="0">
            <a:spAutoFit/>
          </a:bodyPr>
          <a:lstStyle>
            <a:lvl1pPr indent="-228600" lvl="0" marL="457200" algn="l">
              <a:lnSpc>
                <a:spcPct val="80000"/>
              </a:lnSpc>
              <a:spcBef>
                <a:spcPts val="300"/>
              </a:spcBef>
              <a:spcAft>
                <a:spcPts val="0"/>
              </a:spcAft>
              <a:buClr>
                <a:schemeClr val="lt1"/>
              </a:buClr>
              <a:buSzPts val="5000"/>
              <a:buFont typeface="Arial"/>
              <a:buNone/>
              <a:defRPr b="1" i="0" sz="5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C Numerical Divider (1)">
  <p:cSld name="RC Numerical Divider (1)">
    <p:spTree>
      <p:nvGrpSpPr>
        <p:cNvPr id="258" name="Shape 258"/>
        <p:cNvGrpSpPr/>
        <p:nvPr/>
      </p:nvGrpSpPr>
      <p:grpSpPr>
        <a:xfrm>
          <a:off x="0" y="0"/>
          <a:ext cx="0" cy="0"/>
          <a:chOff x="0" y="0"/>
          <a:chExt cx="0" cy="0"/>
        </a:xfrm>
      </p:grpSpPr>
      <p:sp>
        <p:nvSpPr>
          <p:cNvPr id="259" name="Google Shape;259;p190"/>
          <p:cNvSpPr/>
          <p:nvPr/>
        </p:nvSpPr>
        <p:spPr>
          <a:xfrm flipH="1">
            <a:off x="3403583" y="1"/>
            <a:ext cx="8794292" cy="6857999"/>
          </a:xfrm>
          <a:prstGeom prst="round1Rect">
            <a:avLst>
              <a:gd fmla="val 10243" name="adj"/>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60" name="Google Shape;260;p190"/>
          <p:cNvPicPr preferRelativeResize="0"/>
          <p:nvPr/>
        </p:nvPicPr>
        <p:blipFill rotWithShape="1">
          <a:blip r:embed="rId2">
            <a:alphaModFix/>
          </a:blip>
          <a:srcRect b="-3580" l="0" r="73473" t="1"/>
          <a:stretch/>
        </p:blipFill>
        <p:spPr>
          <a:xfrm>
            <a:off x="351924" y="359887"/>
            <a:ext cx="495099" cy="467886"/>
          </a:xfrm>
          <a:prstGeom prst="rect">
            <a:avLst/>
          </a:prstGeom>
          <a:noFill/>
          <a:ln>
            <a:noFill/>
          </a:ln>
        </p:spPr>
      </p:pic>
      <p:sp>
        <p:nvSpPr>
          <p:cNvPr id="261" name="Google Shape;261;p190"/>
          <p:cNvSpPr txBox="1"/>
          <p:nvPr>
            <p:ph idx="1" type="body"/>
          </p:nvPr>
        </p:nvSpPr>
        <p:spPr>
          <a:xfrm>
            <a:off x="3083609" y="2380687"/>
            <a:ext cx="3392488" cy="52292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42400"/>
              <a:buNone/>
              <a:defRPr b="1" i="0" sz="424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 name="Google Shape;262;p190"/>
          <p:cNvSpPr txBox="1"/>
          <p:nvPr>
            <p:ph idx="2" type="body"/>
          </p:nvPr>
        </p:nvSpPr>
        <p:spPr>
          <a:xfrm>
            <a:off x="4929965" y="2855269"/>
            <a:ext cx="6193741" cy="1279517"/>
          </a:xfrm>
          <a:prstGeom prst="rect">
            <a:avLst/>
          </a:prstGeom>
          <a:noFill/>
          <a:ln>
            <a:noFill/>
          </a:ln>
        </p:spPr>
        <p:txBody>
          <a:bodyPr anchorCtr="0" anchor="t" bIns="0" lIns="548625" spcFirstLastPara="1" rIns="0" wrap="square" tIns="0">
            <a:spAutoFit/>
          </a:bodyPr>
          <a:lstStyle>
            <a:lvl1pPr indent="-228600" lvl="0" marL="457200" algn="l">
              <a:lnSpc>
                <a:spcPct val="80000"/>
              </a:lnSpc>
              <a:spcBef>
                <a:spcPts val="300"/>
              </a:spcBef>
              <a:spcAft>
                <a:spcPts val="0"/>
              </a:spcAft>
              <a:buClr>
                <a:schemeClr val="lt1"/>
              </a:buClr>
              <a:buSzPts val="5000"/>
              <a:buFont typeface="Arial"/>
              <a:buNone/>
              <a:defRPr b="1" i="0" sz="5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X Numerical Divider (1)">
  <p:cSld name="PX Numerical Divider (1)">
    <p:spTree>
      <p:nvGrpSpPr>
        <p:cNvPr id="263" name="Shape 263"/>
        <p:cNvGrpSpPr/>
        <p:nvPr/>
      </p:nvGrpSpPr>
      <p:grpSpPr>
        <a:xfrm>
          <a:off x="0" y="0"/>
          <a:ext cx="0" cy="0"/>
          <a:chOff x="0" y="0"/>
          <a:chExt cx="0" cy="0"/>
        </a:xfrm>
      </p:grpSpPr>
      <p:sp>
        <p:nvSpPr>
          <p:cNvPr id="264" name="Google Shape;264;p191"/>
          <p:cNvSpPr/>
          <p:nvPr/>
        </p:nvSpPr>
        <p:spPr>
          <a:xfrm flipH="1">
            <a:off x="3403583" y="1"/>
            <a:ext cx="8794292" cy="6857999"/>
          </a:xfrm>
          <a:prstGeom prst="round1Rect">
            <a:avLst>
              <a:gd fmla="val 10243" name="adj"/>
            </a:avLst>
          </a:prstGeom>
          <a:solidFill>
            <a:srgbClr val="03B4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65" name="Google Shape;265;p191"/>
          <p:cNvPicPr preferRelativeResize="0"/>
          <p:nvPr/>
        </p:nvPicPr>
        <p:blipFill rotWithShape="1">
          <a:blip r:embed="rId2">
            <a:alphaModFix/>
          </a:blip>
          <a:srcRect b="0" l="0" r="0" t="0"/>
          <a:stretch/>
        </p:blipFill>
        <p:spPr>
          <a:xfrm>
            <a:off x="351924" y="359489"/>
            <a:ext cx="474460" cy="474460"/>
          </a:xfrm>
          <a:prstGeom prst="rect">
            <a:avLst/>
          </a:prstGeom>
          <a:noFill/>
          <a:ln>
            <a:noFill/>
          </a:ln>
        </p:spPr>
      </p:pic>
      <p:sp>
        <p:nvSpPr>
          <p:cNvPr id="266" name="Google Shape;266;p191"/>
          <p:cNvSpPr txBox="1"/>
          <p:nvPr>
            <p:ph idx="1" type="body"/>
          </p:nvPr>
        </p:nvSpPr>
        <p:spPr>
          <a:xfrm>
            <a:off x="3083609" y="2380687"/>
            <a:ext cx="3392488" cy="52292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42400"/>
              <a:buNone/>
              <a:defRPr b="1" i="0" sz="424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7" name="Google Shape;267;p191"/>
          <p:cNvSpPr txBox="1"/>
          <p:nvPr>
            <p:ph idx="2" type="body"/>
          </p:nvPr>
        </p:nvSpPr>
        <p:spPr>
          <a:xfrm>
            <a:off x="4929965" y="2855269"/>
            <a:ext cx="6193741" cy="1279517"/>
          </a:xfrm>
          <a:prstGeom prst="rect">
            <a:avLst/>
          </a:prstGeom>
          <a:noFill/>
          <a:ln>
            <a:noFill/>
          </a:ln>
        </p:spPr>
        <p:txBody>
          <a:bodyPr anchorCtr="0" anchor="t" bIns="0" lIns="548625" spcFirstLastPara="1" rIns="0" wrap="square" tIns="0">
            <a:spAutoFit/>
          </a:bodyPr>
          <a:lstStyle>
            <a:lvl1pPr indent="-228600" lvl="0" marL="457200" algn="l">
              <a:lnSpc>
                <a:spcPct val="80000"/>
              </a:lnSpc>
              <a:spcBef>
                <a:spcPts val="300"/>
              </a:spcBef>
              <a:spcAft>
                <a:spcPts val="0"/>
              </a:spcAft>
              <a:buClr>
                <a:schemeClr val="lt1"/>
              </a:buClr>
              <a:buSzPts val="5000"/>
              <a:buFont typeface="Arial"/>
              <a:buNone/>
              <a:defRPr b="1" i="0" sz="5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XM Numerical Divider (1)">
  <p:cSld name="XM Numerical Divider (1)">
    <p:spTree>
      <p:nvGrpSpPr>
        <p:cNvPr id="268" name="Shape 268"/>
        <p:cNvGrpSpPr/>
        <p:nvPr/>
      </p:nvGrpSpPr>
      <p:grpSpPr>
        <a:xfrm>
          <a:off x="0" y="0"/>
          <a:ext cx="0" cy="0"/>
          <a:chOff x="0" y="0"/>
          <a:chExt cx="0" cy="0"/>
        </a:xfrm>
      </p:grpSpPr>
      <p:pic>
        <p:nvPicPr>
          <p:cNvPr id="269" name="Google Shape;269;p192"/>
          <p:cNvPicPr preferRelativeResize="0"/>
          <p:nvPr/>
        </p:nvPicPr>
        <p:blipFill rotWithShape="1">
          <a:blip r:embed="rId2">
            <a:alphaModFix/>
          </a:blip>
          <a:srcRect b="0" l="0" r="0" t="0"/>
          <a:stretch/>
        </p:blipFill>
        <p:spPr>
          <a:xfrm>
            <a:off x="3387079" y="0"/>
            <a:ext cx="698500" cy="698500"/>
          </a:xfrm>
          <a:prstGeom prst="rect">
            <a:avLst/>
          </a:prstGeom>
          <a:noFill/>
          <a:ln>
            <a:noFill/>
          </a:ln>
        </p:spPr>
      </p:pic>
      <p:sp>
        <p:nvSpPr>
          <p:cNvPr id="270" name="Google Shape;270;p192"/>
          <p:cNvSpPr/>
          <p:nvPr/>
        </p:nvSpPr>
        <p:spPr>
          <a:xfrm flipH="1">
            <a:off x="3403584" y="1"/>
            <a:ext cx="8794294" cy="6858000"/>
          </a:xfrm>
          <a:prstGeom prst="round1Rect">
            <a:avLst>
              <a:gd fmla="val 10243" name="adj"/>
            </a:avLst>
          </a:prstGeom>
          <a:gradFill>
            <a:gsLst>
              <a:gs pos="0">
                <a:srgbClr val="21DBAA"/>
              </a:gs>
              <a:gs pos="34000">
                <a:srgbClr val="03B4F0"/>
              </a:gs>
              <a:gs pos="70000">
                <a:schemeClr val="accent2"/>
              </a:gs>
              <a:gs pos="99000">
                <a:schemeClr val="accent3"/>
              </a:gs>
              <a:gs pos="100000">
                <a:schemeClr val="accent3"/>
              </a:gs>
            </a:gsLst>
            <a:lin ang="7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1" name="Google Shape;271;p192"/>
          <p:cNvSpPr txBox="1"/>
          <p:nvPr>
            <p:ph idx="1" type="body"/>
          </p:nvPr>
        </p:nvSpPr>
        <p:spPr>
          <a:xfrm>
            <a:off x="3083609" y="2380687"/>
            <a:ext cx="3392488" cy="52292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42400"/>
              <a:buNone/>
              <a:defRPr b="1" i="0" sz="424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 name="Google Shape;272;p192"/>
          <p:cNvSpPr txBox="1"/>
          <p:nvPr>
            <p:ph idx="2" type="body"/>
          </p:nvPr>
        </p:nvSpPr>
        <p:spPr>
          <a:xfrm>
            <a:off x="4929965" y="2855269"/>
            <a:ext cx="6193741" cy="1279517"/>
          </a:xfrm>
          <a:prstGeom prst="rect">
            <a:avLst/>
          </a:prstGeom>
          <a:noFill/>
          <a:ln>
            <a:noFill/>
          </a:ln>
        </p:spPr>
        <p:txBody>
          <a:bodyPr anchorCtr="0" anchor="t" bIns="0" lIns="548625" spcFirstLastPara="1" rIns="0" wrap="square" tIns="0">
            <a:spAutoFit/>
          </a:bodyPr>
          <a:lstStyle>
            <a:lvl1pPr indent="-228600" lvl="0" marL="457200" algn="l">
              <a:lnSpc>
                <a:spcPct val="80000"/>
              </a:lnSpc>
              <a:spcBef>
                <a:spcPts val="300"/>
              </a:spcBef>
              <a:spcAft>
                <a:spcPts val="0"/>
              </a:spcAft>
              <a:buClr>
                <a:schemeClr val="lt1"/>
              </a:buClr>
              <a:buSzPts val="5000"/>
              <a:buFont typeface="Arial"/>
              <a:buNone/>
              <a:defRPr b="1" i="0" sz="5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 Eyebrow Divider (1)">
  <p:cSld name="EX Eyebrow Divider (1)">
    <p:spTree>
      <p:nvGrpSpPr>
        <p:cNvPr id="273" name="Shape 273"/>
        <p:cNvGrpSpPr/>
        <p:nvPr/>
      </p:nvGrpSpPr>
      <p:grpSpPr>
        <a:xfrm>
          <a:off x="0" y="0"/>
          <a:ext cx="0" cy="0"/>
          <a:chOff x="0" y="0"/>
          <a:chExt cx="0" cy="0"/>
        </a:xfrm>
      </p:grpSpPr>
      <p:sp>
        <p:nvSpPr>
          <p:cNvPr id="274" name="Google Shape;274;p193"/>
          <p:cNvSpPr/>
          <p:nvPr/>
        </p:nvSpPr>
        <p:spPr>
          <a:xfrm flipH="1">
            <a:off x="3403583" y="1"/>
            <a:ext cx="8794292" cy="6857999"/>
          </a:xfrm>
          <a:prstGeom prst="round1Rect">
            <a:avLst>
              <a:gd fmla="val 10243" name="adj"/>
            </a:avLst>
          </a:prstGeom>
          <a:solidFill>
            <a:srgbClr val="0768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75" name="Google Shape;275;p193"/>
          <p:cNvPicPr preferRelativeResize="0"/>
          <p:nvPr/>
        </p:nvPicPr>
        <p:blipFill rotWithShape="1">
          <a:blip r:embed="rId2">
            <a:alphaModFix/>
          </a:blip>
          <a:srcRect b="0" l="0" r="0" t="0"/>
          <a:stretch/>
        </p:blipFill>
        <p:spPr>
          <a:xfrm>
            <a:off x="354156" y="353834"/>
            <a:ext cx="457201" cy="457201"/>
          </a:xfrm>
          <a:prstGeom prst="rect">
            <a:avLst/>
          </a:prstGeom>
          <a:noFill/>
          <a:ln>
            <a:noFill/>
          </a:ln>
        </p:spPr>
      </p:pic>
      <p:sp>
        <p:nvSpPr>
          <p:cNvPr id="276" name="Google Shape;276;p193"/>
          <p:cNvSpPr txBox="1"/>
          <p:nvPr>
            <p:ph idx="1" type="body"/>
          </p:nvPr>
        </p:nvSpPr>
        <p:spPr>
          <a:xfrm>
            <a:off x="4917890" y="2910791"/>
            <a:ext cx="4833435" cy="162609"/>
          </a:xfrm>
          <a:prstGeom prst="rect">
            <a:avLst/>
          </a:prstGeom>
          <a:noFill/>
          <a:ln>
            <a:noFill/>
          </a:ln>
        </p:spPr>
        <p:txBody>
          <a:bodyPr anchorCtr="0" anchor="t" bIns="0" lIns="548625" spcFirstLastPara="1" rIns="0" wrap="square" tIns="0">
            <a:spAutoFit/>
          </a:bodyPr>
          <a:lstStyle>
            <a:lvl1pPr indent="-228600" lvl="0" marL="457200" algn="l">
              <a:lnSpc>
                <a:spcPct val="80000"/>
              </a:lnSpc>
              <a:spcBef>
                <a:spcPts val="300"/>
              </a:spcBef>
              <a:spcAft>
                <a:spcPts val="0"/>
              </a:spcAft>
              <a:buClr>
                <a:schemeClr val="lt1"/>
              </a:buClr>
              <a:buSzPts val="1300"/>
              <a:buFont typeface="Arial"/>
              <a:buNone/>
              <a:defRPr b="1" i="0" sz="13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 name="Google Shape;277;p193"/>
          <p:cNvSpPr txBox="1"/>
          <p:nvPr>
            <p:ph idx="2" type="body"/>
          </p:nvPr>
        </p:nvSpPr>
        <p:spPr>
          <a:xfrm>
            <a:off x="4917890" y="3371798"/>
            <a:ext cx="6491327" cy="775597"/>
          </a:xfrm>
          <a:prstGeom prst="rect">
            <a:avLst/>
          </a:prstGeom>
          <a:noFill/>
          <a:ln>
            <a:noFill/>
          </a:ln>
        </p:spPr>
        <p:txBody>
          <a:bodyPr anchorCtr="0" anchor="t" bIns="0" lIns="548625" spcFirstLastPara="1" rIns="0" wrap="square" tIns="0">
            <a:spAutoFit/>
          </a:bodyPr>
          <a:lstStyle>
            <a:lvl1pPr indent="-228600" lvl="0" marL="457200" algn="l">
              <a:lnSpc>
                <a:spcPct val="90000"/>
              </a:lnSpc>
              <a:spcBef>
                <a:spcPts val="1000"/>
              </a:spcBef>
              <a:spcAft>
                <a:spcPts val="0"/>
              </a:spcAft>
              <a:buClr>
                <a:schemeClr val="lt1"/>
              </a:buClr>
              <a:buSzPts val="2800"/>
              <a:buFont typeface="Arial"/>
              <a:buNone/>
              <a:defRPr b="0" i="0" sz="28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8" name="Google Shape;278;p193"/>
          <p:cNvSpPr txBox="1"/>
          <p:nvPr>
            <p:ph idx="3" type="body"/>
          </p:nvPr>
        </p:nvSpPr>
        <p:spPr>
          <a:xfrm>
            <a:off x="3083609" y="2380687"/>
            <a:ext cx="3392488" cy="52292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42400"/>
              <a:buNone/>
              <a:defRPr b="1" i="0" sz="424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X Eyebrow Divider">
  <p:cSld name="CX Eyebrow Divider">
    <p:spTree>
      <p:nvGrpSpPr>
        <p:cNvPr id="279" name="Shape 279"/>
        <p:cNvGrpSpPr/>
        <p:nvPr/>
      </p:nvGrpSpPr>
      <p:grpSpPr>
        <a:xfrm>
          <a:off x="0" y="0"/>
          <a:ext cx="0" cy="0"/>
          <a:chOff x="0" y="0"/>
          <a:chExt cx="0" cy="0"/>
        </a:xfrm>
      </p:grpSpPr>
      <p:sp>
        <p:nvSpPr>
          <p:cNvPr id="280" name="Google Shape;280;p194"/>
          <p:cNvSpPr/>
          <p:nvPr/>
        </p:nvSpPr>
        <p:spPr>
          <a:xfrm flipH="1">
            <a:off x="3403583" y="1"/>
            <a:ext cx="8794292" cy="6857999"/>
          </a:xfrm>
          <a:prstGeom prst="round1Rect">
            <a:avLst>
              <a:gd fmla="val 10243"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81" name="Google Shape;281;p194"/>
          <p:cNvPicPr preferRelativeResize="0"/>
          <p:nvPr/>
        </p:nvPicPr>
        <p:blipFill rotWithShape="1">
          <a:blip r:embed="rId2">
            <a:alphaModFix/>
          </a:blip>
          <a:srcRect b="-3552" l="0" r="74510" t="1"/>
          <a:stretch/>
        </p:blipFill>
        <p:spPr>
          <a:xfrm>
            <a:off x="358348" y="358347"/>
            <a:ext cx="481912" cy="481912"/>
          </a:xfrm>
          <a:prstGeom prst="rect">
            <a:avLst/>
          </a:prstGeom>
          <a:noFill/>
          <a:ln>
            <a:noFill/>
          </a:ln>
        </p:spPr>
      </p:pic>
      <p:sp>
        <p:nvSpPr>
          <p:cNvPr id="282" name="Google Shape;282;p194"/>
          <p:cNvSpPr txBox="1"/>
          <p:nvPr>
            <p:ph idx="1" type="body"/>
          </p:nvPr>
        </p:nvSpPr>
        <p:spPr>
          <a:xfrm>
            <a:off x="3083609" y="2380687"/>
            <a:ext cx="3392488" cy="52292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42400"/>
              <a:buNone/>
              <a:defRPr b="1" i="0" sz="424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3" name="Google Shape;283;p194"/>
          <p:cNvSpPr txBox="1"/>
          <p:nvPr>
            <p:ph idx="2" type="body"/>
          </p:nvPr>
        </p:nvSpPr>
        <p:spPr>
          <a:xfrm>
            <a:off x="4917890" y="2910791"/>
            <a:ext cx="4833435" cy="162609"/>
          </a:xfrm>
          <a:prstGeom prst="rect">
            <a:avLst/>
          </a:prstGeom>
          <a:noFill/>
          <a:ln>
            <a:noFill/>
          </a:ln>
        </p:spPr>
        <p:txBody>
          <a:bodyPr anchorCtr="0" anchor="t" bIns="0" lIns="548625" spcFirstLastPara="1" rIns="0" wrap="square" tIns="0">
            <a:spAutoFit/>
          </a:bodyPr>
          <a:lstStyle>
            <a:lvl1pPr indent="-228600" lvl="0" marL="457200" algn="l">
              <a:lnSpc>
                <a:spcPct val="80000"/>
              </a:lnSpc>
              <a:spcBef>
                <a:spcPts val="300"/>
              </a:spcBef>
              <a:spcAft>
                <a:spcPts val="0"/>
              </a:spcAft>
              <a:buClr>
                <a:schemeClr val="lt1"/>
              </a:buClr>
              <a:buSzPts val="1300"/>
              <a:buFont typeface="Arial"/>
              <a:buNone/>
              <a:defRPr b="1" i="0" sz="13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4" name="Google Shape;284;p194"/>
          <p:cNvSpPr txBox="1"/>
          <p:nvPr>
            <p:ph idx="3" type="body"/>
          </p:nvPr>
        </p:nvSpPr>
        <p:spPr>
          <a:xfrm>
            <a:off x="4917890" y="3371798"/>
            <a:ext cx="6491327" cy="775597"/>
          </a:xfrm>
          <a:prstGeom prst="rect">
            <a:avLst/>
          </a:prstGeom>
          <a:noFill/>
          <a:ln>
            <a:noFill/>
          </a:ln>
        </p:spPr>
        <p:txBody>
          <a:bodyPr anchorCtr="0" anchor="t" bIns="0" lIns="548625" spcFirstLastPara="1" rIns="0" wrap="square" tIns="0">
            <a:spAutoFit/>
          </a:bodyPr>
          <a:lstStyle>
            <a:lvl1pPr indent="-228600" lvl="0" marL="457200" algn="l">
              <a:lnSpc>
                <a:spcPct val="90000"/>
              </a:lnSpc>
              <a:spcBef>
                <a:spcPts val="1000"/>
              </a:spcBef>
              <a:spcAft>
                <a:spcPts val="0"/>
              </a:spcAft>
              <a:buClr>
                <a:schemeClr val="lt1"/>
              </a:buClr>
              <a:buSzPts val="2800"/>
              <a:buFont typeface="Arial"/>
              <a:buNone/>
              <a:defRPr b="0" i="0" sz="28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X Eyebrow Divider (1)">
  <p:cSld name="BX Eyebrow Divider (1)">
    <p:spTree>
      <p:nvGrpSpPr>
        <p:cNvPr id="285" name="Shape 285"/>
        <p:cNvGrpSpPr/>
        <p:nvPr/>
      </p:nvGrpSpPr>
      <p:grpSpPr>
        <a:xfrm>
          <a:off x="0" y="0"/>
          <a:ext cx="0" cy="0"/>
          <a:chOff x="0" y="0"/>
          <a:chExt cx="0" cy="0"/>
        </a:xfrm>
      </p:grpSpPr>
      <p:sp>
        <p:nvSpPr>
          <p:cNvPr id="286" name="Google Shape;286;p195"/>
          <p:cNvSpPr/>
          <p:nvPr/>
        </p:nvSpPr>
        <p:spPr>
          <a:xfrm flipH="1">
            <a:off x="3403583" y="1"/>
            <a:ext cx="8794292" cy="6857999"/>
          </a:xfrm>
          <a:prstGeom prst="round1Rect">
            <a:avLst>
              <a:gd fmla="val 10243"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87" name="Google Shape;287;p195"/>
          <p:cNvPicPr preferRelativeResize="0"/>
          <p:nvPr/>
        </p:nvPicPr>
        <p:blipFill rotWithShape="1">
          <a:blip r:embed="rId2">
            <a:alphaModFix/>
          </a:blip>
          <a:srcRect b="0" l="0" r="0" t="0"/>
          <a:stretch/>
        </p:blipFill>
        <p:spPr>
          <a:xfrm>
            <a:off x="351924" y="365665"/>
            <a:ext cx="462108" cy="462108"/>
          </a:xfrm>
          <a:prstGeom prst="rect">
            <a:avLst/>
          </a:prstGeom>
          <a:noFill/>
          <a:ln>
            <a:noFill/>
          </a:ln>
        </p:spPr>
      </p:pic>
      <p:sp>
        <p:nvSpPr>
          <p:cNvPr id="288" name="Google Shape;288;p195"/>
          <p:cNvSpPr txBox="1"/>
          <p:nvPr>
            <p:ph idx="1" type="body"/>
          </p:nvPr>
        </p:nvSpPr>
        <p:spPr>
          <a:xfrm>
            <a:off x="3083609" y="2380687"/>
            <a:ext cx="3392488" cy="52292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42400"/>
              <a:buNone/>
              <a:defRPr b="1" i="0" sz="424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9" name="Google Shape;289;p195"/>
          <p:cNvSpPr txBox="1"/>
          <p:nvPr>
            <p:ph idx="2" type="body"/>
          </p:nvPr>
        </p:nvSpPr>
        <p:spPr>
          <a:xfrm>
            <a:off x="4917890" y="2910791"/>
            <a:ext cx="4833435" cy="162609"/>
          </a:xfrm>
          <a:prstGeom prst="rect">
            <a:avLst/>
          </a:prstGeom>
          <a:noFill/>
          <a:ln>
            <a:noFill/>
          </a:ln>
        </p:spPr>
        <p:txBody>
          <a:bodyPr anchorCtr="0" anchor="t" bIns="0" lIns="548625" spcFirstLastPara="1" rIns="0" wrap="square" tIns="0">
            <a:spAutoFit/>
          </a:bodyPr>
          <a:lstStyle>
            <a:lvl1pPr indent="-228600" lvl="0" marL="457200" algn="l">
              <a:lnSpc>
                <a:spcPct val="80000"/>
              </a:lnSpc>
              <a:spcBef>
                <a:spcPts val="300"/>
              </a:spcBef>
              <a:spcAft>
                <a:spcPts val="0"/>
              </a:spcAft>
              <a:buClr>
                <a:schemeClr val="lt1"/>
              </a:buClr>
              <a:buSzPts val="1300"/>
              <a:buFont typeface="Arial"/>
              <a:buNone/>
              <a:defRPr b="1" i="0" sz="13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0" name="Google Shape;290;p195"/>
          <p:cNvSpPr txBox="1"/>
          <p:nvPr>
            <p:ph idx="3" type="body"/>
          </p:nvPr>
        </p:nvSpPr>
        <p:spPr>
          <a:xfrm>
            <a:off x="4917890" y="3371798"/>
            <a:ext cx="6491327" cy="775597"/>
          </a:xfrm>
          <a:prstGeom prst="rect">
            <a:avLst/>
          </a:prstGeom>
          <a:noFill/>
          <a:ln>
            <a:noFill/>
          </a:ln>
        </p:spPr>
        <p:txBody>
          <a:bodyPr anchorCtr="0" anchor="t" bIns="0" lIns="548625" spcFirstLastPara="1" rIns="0" wrap="square" tIns="0">
            <a:spAutoFit/>
          </a:bodyPr>
          <a:lstStyle>
            <a:lvl1pPr indent="-228600" lvl="0" marL="457200" algn="l">
              <a:lnSpc>
                <a:spcPct val="90000"/>
              </a:lnSpc>
              <a:spcBef>
                <a:spcPts val="1000"/>
              </a:spcBef>
              <a:spcAft>
                <a:spcPts val="0"/>
              </a:spcAft>
              <a:buClr>
                <a:schemeClr val="lt1"/>
              </a:buClr>
              <a:buSzPts val="2800"/>
              <a:buFont typeface="Arial"/>
              <a:buNone/>
              <a:defRPr b="0" i="0" sz="28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C Eyebrow Divider (1)">
  <p:cSld name="RC Eyebrow Divider (1)">
    <p:spTree>
      <p:nvGrpSpPr>
        <p:cNvPr id="291" name="Shape 291"/>
        <p:cNvGrpSpPr/>
        <p:nvPr/>
      </p:nvGrpSpPr>
      <p:grpSpPr>
        <a:xfrm>
          <a:off x="0" y="0"/>
          <a:ext cx="0" cy="0"/>
          <a:chOff x="0" y="0"/>
          <a:chExt cx="0" cy="0"/>
        </a:xfrm>
      </p:grpSpPr>
      <p:sp>
        <p:nvSpPr>
          <p:cNvPr id="292" name="Google Shape;292;p196"/>
          <p:cNvSpPr/>
          <p:nvPr/>
        </p:nvSpPr>
        <p:spPr>
          <a:xfrm flipH="1">
            <a:off x="3403583" y="1"/>
            <a:ext cx="8794292" cy="6857999"/>
          </a:xfrm>
          <a:prstGeom prst="round1Rect">
            <a:avLst>
              <a:gd fmla="val 10243" name="adj"/>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93" name="Google Shape;293;p196"/>
          <p:cNvPicPr preferRelativeResize="0"/>
          <p:nvPr/>
        </p:nvPicPr>
        <p:blipFill rotWithShape="1">
          <a:blip r:embed="rId2">
            <a:alphaModFix/>
          </a:blip>
          <a:srcRect b="-3580" l="0" r="73473" t="1"/>
          <a:stretch/>
        </p:blipFill>
        <p:spPr>
          <a:xfrm>
            <a:off x="351924" y="359887"/>
            <a:ext cx="495099" cy="467886"/>
          </a:xfrm>
          <a:prstGeom prst="rect">
            <a:avLst/>
          </a:prstGeom>
          <a:noFill/>
          <a:ln>
            <a:noFill/>
          </a:ln>
        </p:spPr>
      </p:pic>
      <p:sp>
        <p:nvSpPr>
          <p:cNvPr id="294" name="Google Shape;294;p196"/>
          <p:cNvSpPr txBox="1"/>
          <p:nvPr>
            <p:ph idx="1" type="body"/>
          </p:nvPr>
        </p:nvSpPr>
        <p:spPr>
          <a:xfrm>
            <a:off x="3083609" y="2380687"/>
            <a:ext cx="3392488" cy="52292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42400"/>
              <a:buNone/>
              <a:defRPr b="1" i="0" sz="424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5" name="Google Shape;295;p196"/>
          <p:cNvSpPr txBox="1"/>
          <p:nvPr>
            <p:ph idx="2" type="body"/>
          </p:nvPr>
        </p:nvSpPr>
        <p:spPr>
          <a:xfrm>
            <a:off x="4917890" y="2910791"/>
            <a:ext cx="4833435" cy="162609"/>
          </a:xfrm>
          <a:prstGeom prst="rect">
            <a:avLst/>
          </a:prstGeom>
          <a:noFill/>
          <a:ln>
            <a:noFill/>
          </a:ln>
        </p:spPr>
        <p:txBody>
          <a:bodyPr anchorCtr="0" anchor="t" bIns="0" lIns="548625" spcFirstLastPara="1" rIns="0" wrap="square" tIns="0">
            <a:spAutoFit/>
          </a:bodyPr>
          <a:lstStyle>
            <a:lvl1pPr indent="-228600" lvl="0" marL="457200" algn="l">
              <a:lnSpc>
                <a:spcPct val="80000"/>
              </a:lnSpc>
              <a:spcBef>
                <a:spcPts val="300"/>
              </a:spcBef>
              <a:spcAft>
                <a:spcPts val="0"/>
              </a:spcAft>
              <a:buClr>
                <a:schemeClr val="lt1"/>
              </a:buClr>
              <a:buSzPts val="1300"/>
              <a:buFont typeface="Arial"/>
              <a:buNone/>
              <a:defRPr b="1" i="0" sz="13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6" name="Google Shape;296;p196"/>
          <p:cNvSpPr txBox="1"/>
          <p:nvPr>
            <p:ph idx="3" type="body"/>
          </p:nvPr>
        </p:nvSpPr>
        <p:spPr>
          <a:xfrm>
            <a:off x="4917890" y="3371798"/>
            <a:ext cx="6491327" cy="775597"/>
          </a:xfrm>
          <a:prstGeom prst="rect">
            <a:avLst/>
          </a:prstGeom>
          <a:noFill/>
          <a:ln>
            <a:noFill/>
          </a:ln>
        </p:spPr>
        <p:txBody>
          <a:bodyPr anchorCtr="0" anchor="t" bIns="0" lIns="548625" spcFirstLastPara="1" rIns="0" wrap="square" tIns="0">
            <a:spAutoFit/>
          </a:bodyPr>
          <a:lstStyle>
            <a:lvl1pPr indent="-228600" lvl="0" marL="457200" algn="l">
              <a:lnSpc>
                <a:spcPct val="90000"/>
              </a:lnSpc>
              <a:spcBef>
                <a:spcPts val="1000"/>
              </a:spcBef>
              <a:spcAft>
                <a:spcPts val="0"/>
              </a:spcAft>
              <a:buClr>
                <a:schemeClr val="lt1"/>
              </a:buClr>
              <a:buSzPts val="2800"/>
              <a:buFont typeface="Arial"/>
              <a:buNone/>
              <a:defRPr b="0" i="0" sz="28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48" name="Shape 48"/>
        <p:cNvGrpSpPr/>
        <p:nvPr/>
      </p:nvGrpSpPr>
      <p:grpSpPr>
        <a:xfrm>
          <a:off x="0" y="0"/>
          <a:ext cx="0" cy="0"/>
          <a:chOff x="0" y="0"/>
          <a:chExt cx="0" cy="0"/>
        </a:xfrm>
      </p:grpSpPr>
      <p:sp>
        <p:nvSpPr>
          <p:cNvPr id="49" name="Google Shape;49;p152"/>
          <p:cNvSpPr txBox="1"/>
          <p:nvPr>
            <p:ph type="title"/>
          </p:nvPr>
        </p:nvSpPr>
        <p:spPr>
          <a:xfrm>
            <a:off x="457200" y="152401"/>
            <a:ext cx="8385858" cy="99059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E393F"/>
              </a:buClr>
              <a:buSzPts val="1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152"/>
          <p:cNvSpPr txBox="1"/>
          <p:nvPr>
            <p:ph idx="1" type="body"/>
          </p:nvPr>
        </p:nvSpPr>
        <p:spPr>
          <a:xfrm>
            <a:off x="457200" y="1371600"/>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52"/>
          <p:cNvSpPr txBox="1"/>
          <p:nvPr>
            <p:ph idx="12" type="sldNum"/>
          </p:nvPr>
        </p:nvSpPr>
        <p:spPr>
          <a:xfrm>
            <a:off x="9126655"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2" name="Google Shape;52;p152"/>
          <p:cNvSpPr txBox="1"/>
          <p:nvPr>
            <p:ph idx="11" type="ftr"/>
          </p:nvPr>
        </p:nvSpPr>
        <p:spPr>
          <a:xfrm>
            <a:off x="457200" y="6356350"/>
            <a:ext cx="745988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3" name="Google Shape;53;p152"/>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54" name="Google Shape;54;p152"/>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X Eyebrow Divider (1)">
  <p:cSld name="PX Eyebrow Divider (1)">
    <p:spTree>
      <p:nvGrpSpPr>
        <p:cNvPr id="297" name="Shape 297"/>
        <p:cNvGrpSpPr/>
        <p:nvPr/>
      </p:nvGrpSpPr>
      <p:grpSpPr>
        <a:xfrm>
          <a:off x="0" y="0"/>
          <a:ext cx="0" cy="0"/>
          <a:chOff x="0" y="0"/>
          <a:chExt cx="0" cy="0"/>
        </a:xfrm>
      </p:grpSpPr>
      <p:sp>
        <p:nvSpPr>
          <p:cNvPr id="298" name="Google Shape;298;p197"/>
          <p:cNvSpPr/>
          <p:nvPr/>
        </p:nvSpPr>
        <p:spPr>
          <a:xfrm flipH="1">
            <a:off x="3403583" y="1"/>
            <a:ext cx="8794292" cy="6857999"/>
          </a:xfrm>
          <a:prstGeom prst="round1Rect">
            <a:avLst>
              <a:gd fmla="val 10243" name="adj"/>
            </a:avLst>
          </a:prstGeom>
          <a:solidFill>
            <a:srgbClr val="03B4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99" name="Google Shape;299;p197"/>
          <p:cNvPicPr preferRelativeResize="0"/>
          <p:nvPr/>
        </p:nvPicPr>
        <p:blipFill rotWithShape="1">
          <a:blip r:embed="rId2">
            <a:alphaModFix/>
          </a:blip>
          <a:srcRect b="0" l="0" r="0" t="0"/>
          <a:stretch/>
        </p:blipFill>
        <p:spPr>
          <a:xfrm>
            <a:off x="351924" y="359489"/>
            <a:ext cx="474460" cy="474460"/>
          </a:xfrm>
          <a:prstGeom prst="rect">
            <a:avLst/>
          </a:prstGeom>
          <a:noFill/>
          <a:ln>
            <a:noFill/>
          </a:ln>
        </p:spPr>
      </p:pic>
      <p:sp>
        <p:nvSpPr>
          <p:cNvPr id="300" name="Google Shape;300;p197"/>
          <p:cNvSpPr txBox="1"/>
          <p:nvPr>
            <p:ph idx="1" type="body"/>
          </p:nvPr>
        </p:nvSpPr>
        <p:spPr>
          <a:xfrm>
            <a:off x="3083609" y="2380687"/>
            <a:ext cx="3392488" cy="52292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42400"/>
              <a:buNone/>
              <a:defRPr b="1" i="0" sz="424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 name="Google Shape;301;p197"/>
          <p:cNvSpPr txBox="1"/>
          <p:nvPr>
            <p:ph idx="2" type="body"/>
          </p:nvPr>
        </p:nvSpPr>
        <p:spPr>
          <a:xfrm>
            <a:off x="4917890" y="2910791"/>
            <a:ext cx="4833435" cy="162609"/>
          </a:xfrm>
          <a:prstGeom prst="rect">
            <a:avLst/>
          </a:prstGeom>
          <a:noFill/>
          <a:ln>
            <a:noFill/>
          </a:ln>
        </p:spPr>
        <p:txBody>
          <a:bodyPr anchorCtr="0" anchor="t" bIns="0" lIns="548625" spcFirstLastPara="1" rIns="0" wrap="square" tIns="0">
            <a:spAutoFit/>
          </a:bodyPr>
          <a:lstStyle>
            <a:lvl1pPr indent="-228600" lvl="0" marL="457200" algn="l">
              <a:lnSpc>
                <a:spcPct val="80000"/>
              </a:lnSpc>
              <a:spcBef>
                <a:spcPts val="300"/>
              </a:spcBef>
              <a:spcAft>
                <a:spcPts val="0"/>
              </a:spcAft>
              <a:buClr>
                <a:schemeClr val="lt1"/>
              </a:buClr>
              <a:buSzPts val="1300"/>
              <a:buFont typeface="Arial"/>
              <a:buNone/>
              <a:defRPr b="1" i="0" sz="13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197"/>
          <p:cNvSpPr txBox="1"/>
          <p:nvPr>
            <p:ph idx="3" type="body"/>
          </p:nvPr>
        </p:nvSpPr>
        <p:spPr>
          <a:xfrm>
            <a:off x="4917890" y="3371798"/>
            <a:ext cx="6491327" cy="775597"/>
          </a:xfrm>
          <a:prstGeom prst="rect">
            <a:avLst/>
          </a:prstGeom>
          <a:noFill/>
          <a:ln>
            <a:noFill/>
          </a:ln>
        </p:spPr>
        <p:txBody>
          <a:bodyPr anchorCtr="0" anchor="t" bIns="0" lIns="548625" spcFirstLastPara="1" rIns="0" wrap="square" tIns="0">
            <a:spAutoFit/>
          </a:bodyPr>
          <a:lstStyle>
            <a:lvl1pPr indent="-228600" lvl="0" marL="457200" algn="l">
              <a:lnSpc>
                <a:spcPct val="90000"/>
              </a:lnSpc>
              <a:spcBef>
                <a:spcPts val="1000"/>
              </a:spcBef>
              <a:spcAft>
                <a:spcPts val="0"/>
              </a:spcAft>
              <a:buClr>
                <a:schemeClr val="lt1"/>
              </a:buClr>
              <a:buSzPts val="2800"/>
              <a:buFont typeface="Arial"/>
              <a:buNone/>
              <a:defRPr b="0" i="0" sz="28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XM Eyebrow divider (1)">
  <p:cSld name="XM Eyebrow divider (1)">
    <p:spTree>
      <p:nvGrpSpPr>
        <p:cNvPr id="303" name="Shape 303"/>
        <p:cNvGrpSpPr/>
        <p:nvPr/>
      </p:nvGrpSpPr>
      <p:grpSpPr>
        <a:xfrm>
          <a:off x="0" y="0"/>
          <a:ext cx="0" cy="0"/>
          <a:chOff x="0" y="0"/>
          <a:chExt cx="0" cy="0"/>
        </a:xfrm>
      </p:grpSpPr>
      <p:sp>
        <p:nvSpPr>
          <p:cNvPr id="304" name="Google Shape;304;p198"/>
          <p:cNvSpPr/>
          <p:nvPr/>
        </p:nvSpPr>
        <p:spPr>
          <a:xfrm flipH="1">
            <a:off x="3403584" y="1"/>
            <a:ext cx="8794294" cy="6858000"/>
          </a:xfrm>
          <a:prstGeom prst="round1Rect">
            <a:avLst>
              <a:gd fmla="val 10243" name="adj"/>
            </a:avLst>
          </a:prstGeom>
          <a:gradFill>
            <a:gsLst>
              <a:gs pos="0">
                <a:srgbClr val="21DBAA"/>
              </a:gs>
              <a:gs pos="34000">
                <a:srgbClr val="03B4F0"/>
              </a:gs>
              <a:gs pos="70000">
                <a:schemeClr val="accent2"/>
              </a:gs>
              <a:gs pos="99000">
                <a:schemeClr val="accent3"/>
              </a:gs>
              <a:gs pos="100000">
                <a:schemeClr val="accent3"/>
              </a:gs>
            </a:gsLst>
            <a:lin ang="7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5" name="Google Shape;305;p198"/>
          <p:cNvSpPr txBox="1"/>
          <p:nvPr>
            <p:ph idx="1" type="body"/>
          </p:nvPr>
        </p:nvSpPr>
        <p:spPr>
          <a:xfrm>
            <a:off x="3083609" y="2380687"/>
            <a:ext cx="3392488" cy="52292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42400"/>
              <a:buNone/>
              <a:defRPr b="1" i="0" sz="424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 name="Google Shape;306;p198"/>
          <p:cNvSpPr txBox="1"/>
          <p:nvPr>
            <p:ph idx="2" type="body"/>
          </p:nvPr>
        </p:nvSpPr>
        <p:spPr>
          <a:xfrm>
            <a:off x="4917890" y="2910791"/>
            <a:ext cx="4833435" cy="162609"/>
          </a:xfrm>
          <a:prstGeom prst="rect">
            <a:avLst/>
          </a:prstGeom>
          <a:noFill/>
          <a:ln>
            <a:noFill/>
          </a:ln>
        </p:spPr>
        <p:txBody>
          <a:bodyPr anchorCtr="0" anchor="t" bIns="0" lIns="548625" spcFirstLastPara="1" rIns="0" wrap="square" tIns="0">
            <a:spAutoFit/>
          </a:bodyPr>
          <a:lstStyle>
            <a:lvl1pPr indent="-228600" lvl="0" marL="457200" algn="l">
              <a:lnSpc>
                <a:spcPct val="80000"/>
              </a:lnSpc>
              <a:spcBef>
                <a:spcPts val="300"/>
              </a:spcBef>
              <a:spcAft>
                <a:spcPts val="0"/>
              </a:spcAft>
              <a:buClr>
                <a:schemeClr val="lt1"/>
              </a:buClr>
              <a:buSzPts val="1300"/>
              <a:buFont typeface="Arial"/>
              <a:buNone/>
              <a:defRPr b="1" i="0" sz="13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7" name="Google Shape;307;p198"/>
          <p:cNvSpPr txBox="1"/>
          <p:nvPr>
            <p:ph idx="3" type="body"/>
          </p:nvPr>
        </p:nvSpPr>
        <p:spPr>
          <a:xfrm>
            <a:off x="4917890" y="3371798"/>
            <a:ext cx="6491327" cy="775597"/>
          </a:xfrm>
          <a:prstGeom prst="rect">
            <a:avLst/>
          </a:prstGeom>
          <a:noFill/>
          <a:ln>
            <a:noFill/>
          </a:ln>
        </p:spPr>
        <p:txBody>
          <a:bodyPr anchorCtr="0" anchor="t" bIns="0" lIns="548625" spcFirstLastPara="1" rIns="0" wrap="square" tIns="0">
            <a:spAutoFit/>
          </a:bodyPr>
          <a:lstStyle>
            <a:lvl1pPr indent="-228600" lvl="0" marL="457200" algn="l">
              <a:lnSpc>
                <a:spcPct val="90000"/>
              </a:lnSpc>
              <a:spcBef>
                <a:spcPts val="1000"/>
              </a:spcBef>
              <a:spcAft>
                <a:spcPts val="0"/>
              </a:spcAft>
              <a:buClr>
                <a:schemeClr val="lt1"/>
              </a:buClr>
              <a:buSzPts val="2800"/>
              <a:buFont typeface="Arial"/>
              <a:buNone/>
              <a:defRPr b="0" i="0" sz="28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 Sidebar (1)">
  <p:cSld name="EX Sidebar (1)">
    <p:spTree>
      <p:nvGrpSpPr>
        <p:cNvPr id="308" name="Shape 308"/>
        <p:cNvGrpSpPr/>
        <p:nvPr/>
      </p:nvGrpSpPr>
      <p:grpSpPr>
        <a:xfrm>
          <a:off x="0" y="0"/>
          <a:ext cx="0" cy="0"/>
          <a:chOff x="0" y="0"/>
          <a:chExt cx="0" cy="0"/>
        </a:xfrm>
      </p:grpSpPr>
      <p:sp>
        <p:nvSpPr>
          <p:cNvPr id="309" name="Google Shape;309;p199"/>
          <p:cNvSpPr/>
          <p:nvPr/>
        </p:nvSpPr>
        <p:spPr>
          <a:xfrm>
            <a:off x="1" y="0"/>
            <a:ext cx="12192000" cy="6858000"/>
          </a:xfrm>
          <a:prstGeom prst="rect">
            <a:avLst/>
          </a:prstGeom>
          <a:solidFill>
            <a:srgbClr val="045ED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714" u="none" cap="none" strike="noStrike">
              <a:solidFill>
                <a:srgbClr val="000000"/>
              </a:solidFill>
              <a:latin typeface="Arial"/>
              <a:ea typeface="Arial"/>
              <a:cs typeface="Arial"/>
              <a:sym typeface="Arial"/>
            </a:endParaRPr>
          </a:p>
        </p:txBody>
      </p:sp>
      <p:sp>
        <p:nvSpPr>
          <p:cNvPr id="310" name="Google Shape;310;p199"/>
          <p:cNvSpPr/>
          <p:nvPr/>
        </p:nvSpPr>
        <p:spPr>
          <a:xfrm flipH="1">
            <a:off x="1934455" y="-9427"/>
            <a:ext cx="10257544" cy="6880225"/>
          </a:xfrm>
          <a:prstGeom prst="round1Rect">
            <a:avLst>
              <a:gd fmla="val 1024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11" name="Google Shape;311;p199"/>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312" name="Google Shape;312;p199"/>
          <p:cNvSpPr txBox="1"/>
          <p:nvPr>
            <p:ph idx="1" type="body"/>
          </p:nvPr>
        </p:nvSpPr>
        <p:spPr>
          <a:xfrm>
            <a:off x="2482985" y="829467"/>
            <a:ext cx="8140770" cy="129266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000"/>
              </a:spcBef>
              <a:spcAft>
                <a:spcPts val="0"/>
              </a:spcAft>
              <a:buClr>
                <a:schemeClr val="dk1"/>
              </a:buClr>
              <a:buSzPts val="2800"/>
              <a:buFont typeface="Arial"/>
              <a:buNone/>
              <a:defRPr b="0" i="0" sz="28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3" name="Google Shape;313;p199"/>
          <p:cNvSpPr txBox="1"/>
          <p:nvPr>
            <p:ph idx="2" type="body"/>
          </p:nvPr>
        </p:nvSpPr>
        <p:spPr>
          <a:xfrm>
            <a:off x="2482985" y="2930573"/>
            <a:ext cx="2946400" cy="200055"/>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4" name="Google Shape;314;p199"/>
          <p:cNvSpPr txBox="1"/>
          <p:nvPr>
            <p:ph idx="3" type="body"/>
          </p:nvPr>
        </p:nvSpPr>
        <p:spPr>
          <a:xfrm>
            <a:off x="2482985" y="3267076"/>
            <a:ext cx="2890837" cy="1508105"/>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5" name="Google Shape;315;p199"/>
          <p:cNvSpPr txBox="1"/>
          <p:nvPr>
            <p:ph idx="4" type="body"/>
          </p:nvPr>
        </p:nvSpPr>
        <p:spPr>
          <a:xfrm>
            <a:off x="6490208" y="2930573"/>
            <a:ext cx="2946400" cy="200055"/>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6" name="Google Shape;316;p199"/>
          <p:cNvSpPr txBox="1"/>
          <p:nvPr>
            <p:ph idx="5" type="body"/>
          </p:nvPr>
        </p:nvSpPr>
        <p:spPr>
          <a:xfrm>
            <a:off x="6490209" y="3267076"/>
            <a:ext cx="2890837" cy="193899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7" name="Google Shape;317;p199"/>
          <p:cNvSpPr txBox="1"/>
          <p:nvPr>
            <p:ph idx="6" type="body"/>
          </p:nvPr>
        </p:nvSpPr>
        <p:spPr>
          <a:xfrm>
            <a:off x="913424" y="685554"/>
            <a:ext cx="1204668" cy="1890590"/>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15000"/>
              <a:buNone/>
              <a:defRPr b="1" i="0" sz="15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8" name="Google Shape;318;p199"/>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X Sidebar (1)">
  <p:cSld name="CX Sidebar (1)">
    <p:spTree>
      <p:nvGrpSpPr>
        <p:cNvPr id="319" name="Shape 319"/>
        <p:cNvGrpSpPr/>
        <p:nvPr/>
      </p:nvGrpSpPr>
      <p:grpSpPr>
        <a:xfrm>
          <a:off x="0" y="0"/>
          <a:ext cx="0" cy="0"/>
          <a:chOff x="0" y="0"/>
          <a:chExt cx="0" cy="0"/>
        </a:xfrm>
      </p:grpSpPr>
      <p:sp>
        <p:nvSpPr>
          <p:cNvPr id="320" name="Google Shape;320;p200"/>
          <p:cNvSpPr/>
          <p:nvPr/>
        </p:nvSpPr>
        <p:spPr>
          <a:xfrm>
            <a:off x="0" y="0"/>
            <a:ext cx="12191999" cy="6858000"/>
          </a:xfrm>
          <a:prstGeom prst="rect">
            <a:avLst/>
          </a:prstGeom>
          <a:solidFill>
            <a:srgbClr val="21DBA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714" u="none" cap="none" strike="noStrike">
              <a:solidFill>
                <a:srgbClr val="000000"/>
              </a:solidFill>
              <a:latin typeface="Arial"/>
              <a:ea typeface="Arial"/>
              <a:cs typeface="Arial"/>
              <a:sym typeface="Arial"/>
            </a:endParaRPr>
          </a:p>
        </p:txBody>
      </p:sp>
      <p:sp>
        <p:nvSpPr>
          <p:cNvPr id="321" name="Google Shape;321;p200"/>
          <p:cNvSpPr/>
          <p:nvPr/>
        </p:nvSpPr>
        <p:spPr>
          <a:xfrm flipH="1">
            <a:off x="1934456" y="-9427"/>
            <a:ext cx="10257543" cy="6880225"/>
          </a:xfrm>
          <a:prstGeom prst="round1Rect">
            <a:avLst>
              <a:gd fmla="val 1024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22" name="Google Shape;322;p200"/>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323" name="Google Shape;323;p200"/>
          <p:cNvSpPr txBox="1"/>
          <p:nvPr>
            <p:ph idx="1" type="body"/>
          </p:nvPr>
        </p:nvSpPr>
        <p:spPr>
          <a:xfrm>
            <a:off x="2482985" y="829467"/>
            <a:ext cx="8140770" cy="129266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000"/>
              </a:spcBef>
              <a:spcAft>
                <a:spcPts val="0"/>
              </a:spcAft>
              <a:buClr>
                <a:schemeClr val="dk1"/>
              </a:buClr>
              <a:buSzPts val="2800"/>
              <a:buFont typeface="Arial"/>
              <a:buNone/>
              <a:defRPr b="0" i="0" sz="28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 name="Google Shape;324;p200"/>
          <p:cNvSpPr txBox="1"/>
          <p:nvPr>
            <p:ph idx="2" type="body"/>
          </p:nvPr>
        </p:nvSpPr>
        <p:spPr>
          <a:xfrm>
            <a:off x="2482985" y="2930573"/>
            <a:ext cx="2946400" cy="200055"/>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 name="Google Shape;325;p200"/>
          <p:cNvSpPr txBox="1"/>
          <p:nvPr>
            <p:ph idx="3" type="body"/>
          </p:nvPr>
        </p:nvSpPr>
        <p:spPr>
          <a:xfrm>
            <a:off x="2482985" y="3267076"/>
            <a:ext cx="2890837" cy="1508105"/>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 name="Google Shape;326;p200"/>
          <p:cNvSpPr txBox="1"/>
          <p:nvPr>
            <p:ph idx="4" type="body"/>
          </p:nvPr>
        </p:nvSpPr>
        <p:spPr>
          <a:xfrm>
            <a:off x="6490208" y="2930573"/>
            <a:ext cx="2946400" cy="200055"/>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7" name="Google Shape;327;p200"/>
          <p:cNvSpPr txBox="1"/>
          <p:nvPr>
            <p:ph idx="5" type="body"/>
          </p:nvPr>
        </p:nvSpPr>
        <p:spPr>
          <a:xfrm>
            <a:off x="6490209" y="3267076"/>
            <a:ext cx="2890837" cy="193899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 name="Google Shape;328;p200"/>
          <p:cNvSpPr txBox="1"/>
          <p:nvPr>
            <p:ph idx="6" type="body"/>
          </p:nvPr>
        </p:nvSpPr>
        <p:spPr>
          <a:xfrm>
            <a:off x="913424" y="685554"/>
            <a:ext cx="1204668" cy="1890590"/>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15000"/>
              <a:buNone/>
              <a:defRPr b="1" i="0" sz="15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 name="Google Shape;329;p200"/>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X Sidebar (1)">
  <p:cSld name="BX Sidebar (1)">
    <p:spTree>
      <p:nvGrpSpPr>
        <p:cNvPr id="330" name="Shape 330"/>
        <p:cNvGrpSpPr/>
        <p:nvPr/>
      </p:nvGrpSpPr>
      <p:grpSpPr>
        <a:xfrm>
          <a:off x="0" y="0"/>
          <a:ext cx="0" cy="0"/>
          <a:chOff x="0" y="0"/>
          <a:chExt cx="0" cy="0"/>
        </a:xfrm>
      </p:grpSpPr>
      <p:sp>
        <p:nvSpPr>
          <p:cNvPr id="331" name="Google Shape;331;p201"/>
          <p:cNvSpPr/>
          <p:nvPr/>
        </p:nvSpPr>
        <p:spPr>
          <a:xfrm>
            <a:off x="1" y="0"/>
            <a:ext cx="12192000" cy="6858000"/>
          </a:xfrm>
          <a:prstGeom prst="rect">
            <a:avLst/>
          </a:prstGeom>
          <a:solidFill>
            <a:schemeClr val="accent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714" u="none" cap="none" strike="noStrike">
              <a:solidFill>
                <a:srgbClr val="000000"/>
              </a:solidFill>
              <a:latin typeface="Arial"/>
              <a:ea typeface="Arial"/>
              <a:cs typeface="Arial"/>
              <a:sym typeface="Arial"/>
            </a:endParaRPr>
          </a:p>
        </p:txBody>
      </p:sp>
      <p:sp>
        <p:nvSpPr>
          <p:cNvPr id="332" name="Google Shape;332;p201"/>
          <p:cNvSpPr/>
          <p:nvPr/>
        </p:nvSpPr>
        <p:spPr>
          <a:xfrm flipH="1">
            <a:off x="1934456" y="-9427"/>
            <a:ext cx="10257543" cy="6880225"/>
          </a:xfrm>
          <a:prstGeom prst="round1Rect">
            <a:avLst>
              <a:gd fmla="val 1024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33" name="Google Shape;333;p201"/>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334" name="Google Shape;334;p201"/>
          <p:cNvSpPr txBox="1"/>
          <p:nvPr>
            <p:ph idx="1" type="body"/>
          </p:nvPr>
        </p:nvSpPr>
        <p:spPr>
          <a:xfrm>
            <a:off x="2482985" y="829467"/>
            <a:ext cx="8140770" cy="129266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000"/>
              </a:spcBef>
              <a:spcAft>
                <a:spcPts val="0"/>
              </a:spcAft>
              <a:buClr>
                <a:schemeClr val="dk1"/>
              </a:buClr>
              <a:buSzPts val="2800"/>
              <a:buFont typeface="Arial"/>
              <a:buNone/>
              <a:defRPr b="0" i="0" sz="28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 name="Google Shape;335;p201"/>
          <p:cNvSpPr txBox="1"/>
          <p:nvPr>
            <p:ph idx="2" type="body"/>
          </p:nvPr>
        </p:nvSpPr>
        <p:spPr>
          <a:xfrm>
            <a:off x="2482985" y="2930573"/>
            <a:ext cx="2946400" cy="200055"/>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6" name="Google Shape;336;p201"/>
          <p:cNvSpPr txBox="1"/>
          <p:nvPr>
            <p:ph idx="3" type="body"/>
          </p:nvPr>
        </p:nvSpPr>
        <p:spPr>
          <a:xfrm>
            <a:off x="2482985" y="3267076"/>
            <a:ext cx="2890837" cy="1508105"/>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 name="Google Shape;337;p201"/>
          <p:cNvSpPr txBox="1"/>
          <p:nvPr>
            <p:ph idx="4" type="body"/>
          </p:nvPr>
        </p:nvSpPr>
        <p:spPr>
          <a:xfrm>
            <a:off x="6490208" y="2930573"/>
            <a:ext cx="2946400" cy="200055"/>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 name="Google Shape;338;p201"/>
          <p:cNvSpPr txBox="1"/>
          <p:nvPr>
            <p:ph idx="5" type="body"/>
          </p:nvPr>
        </p:nvSpPr>
        <p:spPr>
          <a:xfrm>
            <a:off x="6490209" y="3267076"/>
            <a:ext cx="2890837" cy="193899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9" name="Google Shape;339;p201"/>
          <p:cNvSpPr txBox="1"/>
          <p:nvPr>
            <p:ph idx="6" type="body"/>
          </p:nvPr>
        </p:nvSpPr>
        <p:spPr>
          <a:xfrm>
            <a:off x="913424" y="685554"/>
            <a:ext cx="1204668" cy="1890590"/>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15000"/>
              <a:buNone/>
              <a:defRPr b="1" i="0" sz="15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0" name="Google Shape;340;p201"/>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C Sidebar (1)">
  <p:cSld name="RC Sidebar (1)">
    <p:spTree>
      <p:nvGrpSpPr>
        <p:cNvPr id="341" name="Shape 341"/>
        <p:cNvGrpSpPr/>
        <p:nvPr/>
      </p:nvGrpSpPr>
      <p:grpSpPr>
        <a:xfrm>
          <a:off x="0" y="0"/>
          <a:ext cx="0" cy="0"/>
          <a:chOff x="0" y="0"/>
          <a:chExt cx="0" cy="0"/>
        </a:xfrm>
      </p:grpSpPr>
      <p:sp>
        <p:nvSpPr>
          <p:cNvPr id="342" name="Google Shape;342;p202"/>
          <p:cNvSpPr/>
          <p:nvPr/>
        </p:nvSpPr>
        <p:spPr>
          <a:xfrm>
            <a:off x="1" y="0"/>
            <a:ext cx="12192000" cy="6858000"/>
          </a:xfrm>
          <a:prstGeom prst="rect">
            <a:avLst/>
          </a:prstGeom>
          <a:solidFill>
            <a:schemeClr val="dk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714" u="none" cap="none" strike="noStrike">
              <a:solidFill>
                <a:srgbClr val="000000"/>
              </a:solidFill>
              <a:latin typeface="Arial"/>
              <a:ea typeface="Arial"/>
              <a:cs typeface="Arial"/>
              <a:sym typeface="Arial"/>
            </a:endParaRPr>
          </a:p>
        </p:txBody>
      </p:sp>
      <p:sp>
        <p:nvSpPr>
          <p:cNvPr id="343" name="Google Shape;343;p202"/>
          <p:cNvSpPr/>
          <p:nvPr/>
        </p:nvSpPr>
        <p:spPr>
          <a:xfrm flipH="1">
            <a:off x="1934456" y="-9427"/>
            <a:ext cx="10257543" cy="6880225"/>
          </a:xfrm>
          <a:prstGeom prst="round1Rect">
            <a:avLst>
              <a:gd fmla="val 1024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44" name="Google Shape;344;p202"/>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345" name="Google Shape;345;p202"/>
          <p:cNvSpPr txBox="1"/>
          <p:nvPr>
            <p:ph idx="1" type="body"/>
          </p:nvPr>
        </p:nvSpPr>
        <p:spPr>
          <a:xfrm>
            <a:off x="2482985" y="829467"/>
            <a:ext cx="8140770" cy="129266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000"/>
              </a:spcBef>
              <a:spcAft>
                <a:spcPts val="0"/>
              </a:spcAft>
              <a:buClr>
                <a:schemeClr val="dk1"/>
              </a:buClr>
              <a:buSzPts val="2800"/>
              <a:buFont typeface="Arial"/>
              <a:buNone/>
              <a:defRPr b="0" i="0" sz="28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6" name="Google Shape;346;p202"/>
          <p:cNvSpPr txBox="1"/>
          <p:nvPr>
            <p:ph idx="2" type="body"/>
          </p:nvPr>
        </p:nvSpPr>
        <p:spPr>
          <a:xfrm>
            <a:off x="2482985" y="2930573"/>
            <a:ext cx="2946400" cy="200055"/>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202"/>
          <p:cNvSpPr txBox="1"/>
          <p:nvPr>
            <p:ph idx="3" type="body"/>
          </p:nvPr>
        </p:nvSpPr>
        <p:spPr>
          <a:xfrm>
            <a:off x="2482985" y="3267076"/>
            <a:ext cx="2890837" cy="1508105"/>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 name="Google Shape;348;p202"/>
          <p:cNvSpPr txBox="1"/>
          <p:nvPr>
            <p:ph idx="4" type="body"/>
          </p:nvPr>
        </p:nvSpPr>
        <p:spPr>
          <a:xfrm>
            <a:off x="6490208" y="2930573"/>
            <a:ext cx="2946400" cy="200055"/>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9" name="Google Shape;349;p202"/>
          <p:cNvSpPr txBox="1"/>
          <p:nvPr>
            <p:ph idx="5" type="body"/>
          </p:nvPr>
        </p:nvSpPr>
        <p:spPr>
          <a:xfrm>
            <a:off x="6490209" y="3267076"/>
            <a:ext cx="2890837" cy="193899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0" name="Google Shape;350;p202"/>
          <p:cNvSpPr txBox="1"/>
          <p:nvPr>
            <p:ph idx="6" type="body"/>
          </p:nvPr>
        </p:nvSpPr>
        <p:spPr>
          <a:xfrm>
            <a:off x="913424" y="685554"/>
            <a:ext cx="1204668" cy="1890590"/>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15000"/>
              <a:buNone/>
              <a:defRPr b="1" i="0" sz="15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 name="Google Shape;351;p202"/>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X Sidebar (1)">
  <p:cSld name="PX Sidebar (1)">
    <p:spTree>
      <p:nvGrpSpPr>
        <p:cNvPr id="352" name="Shape 352"/>
        <p:cNvGrpSpPr/>
        <p:nvPr/>
      </p:nvGrpSpPr>
      <p:grpSpPr>
        <a:xfrm>
          <a:off x="0" y="0"/>
          <a:ext cx="0" cy="0"/>
          <a:chOff x="0" y="0"/>
          <a:chExt cx="0" cy="0"/>
        </a:xfrm>
      </p:grpSpPr>
      <p:sp>
        <p:nvSpPr>
          <p:cNvPr id="353" name="Google Shape;353;p203"/>
          <p:cNvSpPr/>
          <p:nvPr/>
        </p:nvSpPr>
        <p:spPr>
          <a:xfrm>
            <a:off x="1" y="0"/>
            <a:ext cx="12192000" cy="6858000"/>
          </a:xfrm>
          <a:prstGeom prst="rect">
            <a:avLst/>
          </a:prstGeom>
          <a:solidFill>
            <a:schemeClr val="accent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714" u="none" cap="none" strike="noStrike">
              <a:solidFill>
                <a:srgbClr val="000000"/>
              </a:solidFill>
              <a:latin typeface="Arial"/>
              <a:ea typeface="Arial"/>
              <a:cs typeface="Arial"/>
              <a:sym typeface="Arial"/>
            </a:endParaRPr>
          </a:p>
        </p:txBody>
      </p:sp>
      <p:sp>
        <p:nvSpPr>
          <p:cNvPr id="354" name="Google Shape;354;p203"/>
          <p:cNvSpPr/>
          <p:nvPr/>
        </p:nvSpPr>
        <p:spPr>
          <a:xfrm flipH="1">
            <a:off x="1934456" y="-9427"/>
            <a:ext cx="10257543" cy="6880225"/>
          </a:xfrm>
          <a:prstGeom prst="round1Rect">
            <a:avLst>
              <a:gd fmla="val 1024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55" name="Google Shape;355;p203"/>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356" name="Google Shape;356;p203"/>
          <p:cNvSpPr txBox="1"/>
          <p:nvPr>
            <p:ph idx="1" type="body"/>
          </p:nvPr>
        </p:nvSpPr>
        <p:spPr>
          <a:xfrm>
            <a:off x="2482985" y="829467"/>
            <a:ext cx="8140770" cy="129266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000"/>
              </a:spcBef>
              <a:spcAft>
                <a:spcPts val="0"/>
              </a:spcAft>
              <a:buClr>
                <a:schemeClr val="dk1"/>
              </a:buClr>
              <a:buSzPts val="2800"/>
              <a:buFont typeface="Arial"/>
              <a:buNone/>
              <a:defRPr b="0" i="0" sz="28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 name="Google Shape;357;p203"/>
          <p:cNvSpPr txBox="1"/>
          <p:nvPr>
            <p:ph idx="2" type="body"/>
          </p:nvPr>
        </p:nvSpPr>
        <p:spPr>
          <a:xfrm>
            <a:off x="2482985" y="2930573"/>
            <a:ext cx="2946400" cy="200055"/>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8" name="Google Shape;358;p203"/>
          <p:cNvSpPr txBox="1"/>
          <p:nvPr>
            <p:ph idx="3" type="body"/>
          </p:nvPr>
        </p:nvSpPr>
        <p:spPr>
          <a:xfrm>
            <a:off x="2482985" y="3267076"/>
            <a:ext cx="2890837" cy="1508105"/>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9" name="Google Shape;359;p203"/>
          <p:cNvSpPr txBox="1"/>
          <p:nvPr>
            <p:ph idx="4" type="body"/>
          </p:nvPr>
        </p:nvSpPr>
        <p:spPr>
          <a:xfrm>
            <a:off x="6490208" y="2930573"/>
            <a:ext cx="2946400" cy="200055"/>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 name="Google Shape;360;p203"/>
          <p:cNvSpPr txBox="1"/>
          <p:nvPr>
            <p:ph idx="5" type="body"/>
          </p:nvPr>
        </p:nvSpPr>
        <p:spPr>
          <a:xfrm>
            <a:off x="6490209" y="3267076"/>
            <a:ext cx="2890837" cy="193899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 name="Google Shape;361;p203"/>
          <p:cNvSpPr txBox="1"/>
          <p:nvPr>
            <p:ph idx="6" type="body"/>
          </p:nvPr>
        </p:nvSpPr>
        <p:spPr>
          <a:xfrm>
            <a:off x="913424" y="685554"/>
            <a:ext cx="1204668" cy="1890590"/>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15000"/>
              <a:buNone/>
              <a:defRPr b="1" i="0" sz="15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 name="Google Shape;362;p203"/>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X Sidebar (2)">
  <p:cSld name="1_EX Sidebar (2)">
    <p:spTree>
      <p:nvGrpSpPr>
        <p:cNvPr id="363" name="Shape 363"/>
        <p:cNvGrpSpPr/>
        <p:nvPr/>
      </p:nvGrpSpPr>
      <p:grpSpPr>
        <a:xfrm>
          <a:off x="0" y="0"/>
          <a:ext cx="0" cy="0"/>
          <a:chOff x="0" y="0"/>
          <a:chExt cx="0" cy="0"/>
        </a:xfrm>
      </p:grpSpPr>
      <p:sp>
        <p:nvSpPr>
          <p:cNvPr id="364" name="Google Shape;364;p204"/>
          <p:cNvSpPr/>
          <p:nvPr/>
        </p:nvSpPr>
        <p:spPr>
          <a:xfrm>
            <a:off x="0" y="0"/>
            <a:ext cx="12191999" cy="6858000"/>
          </a:xfrm>
          <a:prstGeom prst="rect">
            <a:avLst/>
          </a:prstGeom>
          <a:solidFill>
            <a:srgbClr val="045ED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714" u="none" cap="none" strike="noStrike">
              <a:solidFill>
                <a:srgbClr val="000000"/>
              </a:solidFill>
              <a:latin typeface="Arial"/>
              <a:ea typeface="Arial"/>
              <a:cs typeface="Arial"/>
              <a:sym typeface="Arial"/>
            </a:endParaRPr>
          </a:p>
        </p:txBody>
      </p:sp>
      <p:sp>
        <p:nvSpPr>
          <p:cNvPr id="365" name="Google Shape;365;p204"/>
          <p:cNvSpPr/>
          <p:nvPr/>
        </p:nvSpPr>
        <p:spPr>
          <a:xfrm flipH="1">
            <a:off x="1934456" y="-9427"/>
            <a:ext cx="10257543" cy="6880225"/>
          </a:xfrm>
          <a:prstGeom prst="round1Rect">
            <a:avLst>
              <a:gd fmla="val 1024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66" name="Google Shape;366;p204"/>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367" name="Google Shape;367;p204"/>
          <p:cNvSpPr txBox="1"/>
          <p:nvPr>
            <p:ph idx="1" type="body"/>
          </p:nvPr>
        </p:nvSpPr>
        <p:spPr>
          <a:xfrm>
            <a:off x="2482985" y="2951445"/>
            <a:ext cx="1961482" cy="400110"/>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8" name="Google Shape;368;p204"/>
          <p:cNvSpPr txBox="1"/>
          <p:nvPr>
            <p:ph idx="2" type="body"/>
          </p:nvPr>
        </p:nvSpPr>
        <p:spPr>
          <a:xfrm>
            <a:off x="2482985" y="3490540"/>
            <a:ext cx="1924493"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9" name="Google Shape;369;p204"/>
          <p:cNvSpPr txBox="1"/>
          <p:nvPr>
            <p:ph idx="3" type="body"/>
          </p:nvPr>
        </p:nvSpPr>
        <p:spPr>
          <a:xfrm>
            <a:off x="4901065" y="2951445"/>
            <a:ext cx="1961482" cy="400110"/>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0" name="Google Shape;370;p204"/>
          <p:cNvSpPr txBox="1"/>
          <p:nvPr>
            <p:ph idx="4" type="body"/>
          </p:nvPr>
        </p:nvSpPr>
        <p:spPr>
          <a:xfrm>
            <a:off x="4901065" y="3490540"/>
            <a:ext cx="1924493"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1" name="Google Shape;371;p204"/>
          <p:cNvSpPr txBox="1"/>
          <p:nvPr>
            <p:ph idx="5" type="body"/>
          </p:nvPr>
        </p:nvSpPr>
        <p:spPr>
          <a:xfrm>
            <a:off x="7279294" y="2951445"/>
            <a:ext cx="1961482" cy="400110"/>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2" name="Google Shape;372;p204"/>
          <p:cNvSpPr txBox="1"/>
          <p:nvPr>
            <p:ph idx="6" type="body"/>
          </p:nvPr>
        </p:nvSpPr>
        <p:spPr>
          <a:xfrm>
            <a:off x="7279294" y="3490540"/>
            <a:ext cx="1924493"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3" name="Google Shape;373;p204"/>
          <p:cNvSpPr txBox="1"/>
          <p:nvPr>
            <p:ph idx="7" type="body"/>
          </p:nvPr>
        </p:nvSpPr>
        <p:spPr>
          <a:xfrm>
            <a:off x="9694512" y="2951445"/>
            <a:ext cx="1961482" cy="400110"/>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4" name="Google Shape;374;p204"/>
          <p:cNvSpPr txBox="1"/>
          <p:nvPr>
            <p:ph idx="8" type="body"/>
          </p:nvPr>
        </p:nvSpPr>
        <p:spPr>
          <a:xfrm>
            <a:off x="9694512" y="3490540"/>
            <a:ext cx="1924493"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5" name="Google Shape;375;p204"/>
          <p:cNvSpPr txBox="1"/>
          <p:nvPr>
            <p:ph idx="9" type="body"/>
          </p:nvPr>
        </p:nvSpPr>
        <p:spPr>
          <a:xfrm>
            <a:off x="2482985" y="829467"/>
            <a:ext cx="8140770" cy="129266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000"/>
              </a:spcBef>
              <a:spcAft>
                <a:spcPts val="0"/>
              </a:spcAft>
              <a:buClr>
                <a:schemeClr val="dk1"/>
              </a:buClr>
              <a:buSzPts val="2800"/>
              <a:buFont typeface="Arial"/>
              <a:buNone/>
              <a:defRPr b="0" i="0" sz="28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6" name="Google Shape;376;p204"/>
          <p:cNvSpPr txBox="1"/>
          <p:nvPr>
            <p:ph idx="13" type="body"/>
          </p:nvPr>
        </p:nvSpPr>
        <p:spPr>
          <a:xfrm>
            <a:off x="913424" y="685554"/>
            <a:ext cx="1204668" cy="1890590"/>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15000"/>
              <a:buNone/>
              <a:defRPr b="1" i="0" sz="15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7" name="Google Shape;377;p204"/>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X Sidebar (2)">
  <p:cSld name="1_CX Sidebar (2)">
    <p:spTree>
      <p:nvGrpSpPr>
        <p:cNvPr id="378" name="Shape 378"/>
        <p:cNvGrpSpPr/>
        <p:nvPr/>
      </p:nvGrpSpPr>
      <p:grpSpPr>
        <a:xfrm>
          <a:off x="0" y="0"/>
          <a:ext cx="0" cy="0"/>
          <a:chOff x="0" y="0"/>
          <a:chExt cx="0" cy="0"/>
        </a:xfrm>
      </p:grpSpPr>
      <p:sp>
        <p:nvSpPr>
          <p:cNvPr id="379" name="Google Shape;379;p205"/>
          <p:cNvSpPr/>
          <p:nvPr/>
        </p:nvSpPr>
        <p:spPr>
          <a:xfrm>
            <a:off x="1" y="0"/>
            <a:ext cx="12192000" cy="6858000"/>
          </a:xfrm>
          <a:prstGeom prst="rect">
            <a:avLst/>
          </a:prstGeom>
          <a:solidFill>
            <a:srgbClr val="21DBA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714" u="none" cap="none" strike="noStrike">
              <a:solidFill>
                <a:srgbClr val="000000"/>
              </a:solidFill>
              <a:latin typeface="Arial"/>
              <a:ea typeface="Arial"/>
              <a:cs typeface="Arial"/>
              <a:sym typeface="Arial"/>
            </a:endParaRPr>
          </a:p>
        </p:txBody>
      </p:sp>
      <p:sp>
        <p:nvSpPr>
          <p:cNvPr id="380" name="Google Shape;380;p205"/>
          <p:cNvSpPr/>
          <p:nvPr/>
        </p:nvSpPr>
        <p:spPr>
          <a:xfrm flipH="1">
            <a:off x="1934456" y="-9427"/>
            <a:ext cx="10257543" cy="6880225"/>
          </a:xfrm>
          <a:prstGeom prst="round1Rect">
            <a:avLst>
              <a:gd fmla="val 1024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81" name="Google Shape;381;p205"/>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382" name="Google Shape;382;p205"/>
          <p:cNvSpPr txBox="1"/>
          <p:nvPr>
            <p:ph idx="1" type="body"/>
          </p:nvPr>
        </p:nvSpPr>
        <p:spPr>
          <a:xfrm>
            <a:off x="2482985" y="2951445"/>
            <a:ext cx="1961482" cy="400110"/>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 name="Google Shape;383;p205"/>
          <p:cNvSpPr txBox="1"/>
          <p:nvPr>
            <p:ph idx="2" type="body"/>
          </p:nvPr>
        </p:nvSpPr>
        <p:spPr>
          <a:xfrm>
            <a:off x="2482985" y="3490540"/>
            <a:ext cx="1924493"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4" name="Google Shape;384;p205"/>
          <p:cNvSpPr txBox="1"/>
          <p:nvPr>
            <p:ph idx="3" type="body"/>
          </p:nvPr>
        </p:nvSpPr>
        <p:spPr>
          <a:xfrm>
            <a:off x="4901065" y="2951445"/>
            <a:ext cx="1961482" cy="400110"/>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5" name="Google Shape;385;p205"/>
          <p:cNvSpPr txBox="1"/>
          <p:nvPr>
            <p:ph idx="4" type="body"/>
          </p:nvPr>
        </p:nvSpPr>
        <p:spPr>
          <a:xfrm>
            <a:off x="4901065" y="3490540"/>
            <a:ext cx="1924493"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 name="Google Shape;386;p205"/>
          <p:cNvSpPr txBox="1"/>
          <p:nvPr>
            <p:ph idx="5" type="body"/>
          </p:nvPr>
        </p:nvSpPr>
        <p:spPr>
          <a:xfrm>
            <a:off x="7279294" y="2951445"/>
            <a:ext cx="1961482" cy="400110"/>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7" name="Google Shape;387;p205"/>
          <p:cNvSpPr txBox="1"/>
          <p:nvPr>
            <p:ph idx="6" type="body"/>
          </p:nvPr>
        </p:nvSpPr>
        <p:spPr>
          <a:xfrm>
            <a:off x="7279294" y="3490540"/>
            <a:ext cx="1924493"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8" name="Google Shape;388;p205"/>
          <p:cNvSpPr txBox="1"/>
          <p:nvPr>
            <p:ph idx="7" type="body"/>
          </p:nvPr>
        </p:nvSpPr>
        <p:spPr>
          <a:xfrm>
            <a:off x="9694512" y="2951445"/>
            <a:ext cx="1961482" cy="400110"/>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9" name="Google Shape;389;p205"/>
          <p:cNvSpPr txBox="1"/>
          <p:nvPr>
            <p:ph idx="8" type="body"/>
          </p:nvPr>
        </p:nvSpPr>
        <p:spPr>
          <a:xfrm>
            <a:off x="9694512" y="3490540"/>
            <a:ext cx="1924493"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0" name="Google Shape;390;p205"/>
          <p:cNvSpPr txBox="1"/>
          <p:nvPr>
            <p:ph idx="9" type="body"/>
          </p:nvPr>
        </p:nvSpPr>
        <p:spPr>
          <a:xfrm>
            <a:off x="2482985" y="829467"/>
            <a:ext cx="8140770" cy="129266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000"/>
              </a:spcBef>
              <a:spcAft>
                <a:spcPts val="0"/>
              </a:spcAft>
              <a:buClr>
                <a:schemeClr val="dk1"/>
              </a:buClr>
              <a:buSzPts val="2800"/>
              <a:buFont typeface="Arial"/>
              <a:buNone/>
              <a:defRPr b="0" i="0" sz="28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1" name="Google Shape;391;p205"/>
          <p:cNvSpPr txBox="1"/>
          <p:nvPr>
            <p:ph idx="13" type="body"/>
          </p:nvPr>
        </p:nvSpPr>
        <p:spPr>
          <a:xfrm>
            <a:off x="913424" y="685554"/>
            <a:ext cx="1204668" cy="1890590"/>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15000"/>
              <a:buNone/>
              <a:defRPr b="1" i="0" sz="15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2" name="Google Shape;392;p205"/>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X Sidebar (2)">
  <p:cSld name="1_BX Sidebar (2)">
    <p:spTree>
      <p:nvGrpSpPr>
        <p:cNvPr id="393" name="Shape 393"/>
        <p:cNvGrpSpPr/>
        <p:nvPr/>
      </p:nvGrpSpPr>
      <p:grpSpPr>
        <a:xfrm>
          <a:off x="0" y="0"/>
          <a:ext cx="0" cy="0"/>
          <a:chOff x="0" y="0"/>
          <a:chExt cx="0" cy="0"/>
        </a:xfrm>
      </p:grpSpPr>
      <p:sp>
        <p:nvSpPr>
          <p:cNvPr id="394" name="Google Shape;394;p206"/>
          <p:cNvSpPr/>
          <p:nvPr/>
        </p:nvSpPr>
        <p:spPr>
          <a:xfrm>
            <a:off x="1" y="0"/>
            <a:ext cx="12192000" cy="6858000"/>
          </a:xfrm>
          <a:prstGeom prst="rect">
            <a:avLst/>
          </a:prstGeom>
          <a:solidFill>
            <a:schemeClr val="accent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714" u="none" cap="none" strike="noStrike">
              <a:solidFill>
                <a:srgbClr val="000000"/>
              </a:solidFill>
              <a:latin typeface="Arial"/>
              <a:ea typeface="Arial"/>
              <a:cs typeface="Arial"/>
              <a:sym typeface="Arial"/>
            </a:endParaRPr>
          </a:p>
        </p:txBody>
      </p:sp>
      <p:sp>
        <p:nvSpPr>
          <p:cNvPr id="395" name="Google Shape;395;p206"/>
          <p:cNvSpPr/>
          <p:nvPr/>
        </p:nvSpPr>
        <p:spPr>
          <a:xfrm flipH="1">
            <a:off x="1934456" y="-9427"/>
            <a:ext cx="10257543" cy="6880225"/>
          </a:xfrm>
          <a:prstGeom prst="round1Rect">
            <a:avLst>
              <a:gd fmla="val 1024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96" name="Google Shape;396;p206"/>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397" name="Google Shape;397;p206"/>
          <p:cNvSpPr txBox="1"/>
          <p:nvPr>
            <p:ph idx="1" type="body"/>
          </p:nvPr>
        </p:nvSpPr>
        <p:spPr>
          <a:xfrm>
            <a:off x="2482985" y="2951445"/>
            <a:ext cx="1961482" cy="400110"/>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8" name="Google Shape;398;p206"/>
          <p:cNvSpPr txBox="1"/>
          <p:nvPr>
            <p:ph idx="2" type="body"/>
          </p:nvPr>
        </p:nvSpPr>
        <p:spPr>
          <a:xfrm>
            <a:off x="2482985" y="3490540"/>
            <a:ext cx="1924493"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9" name="Google Shape;399;p206"/>
          <p:cNvSpPr txBox="1"/>
          <p:nvPr>
            <p:ph idx="3" type="body"/>
          </p:nvPr>
        </p:nvSpPr>
        <p:spPr>
          <a:xfrm>
            <a:off x="4901065" y="2951445"/>
            <a:ext cx="1961482" cy="400110"/>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0" name="Google Shape;400;p206"/>
          <p:cNvSpPr txBox="1"/>
          <p:nvPr>
            <p:ph idx="4" type="body"/>
          </p:nvPr>
        </p:nvSpPr>
        <p:spPr>
          <a:xfrm>
            <a:off x="4901065" y="3490540"/>
            <a:ext cx="1924493"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1" name="Google Shape;401;p206"/>
          <p:cNvSpPr txBox="1"/>
          <p:nvPr>
            <p:ph idx="5" type="body"/>
          </p:nvPr>
        </p:nvSpPr>
        <p:spPr>
          <a:xfrm>
            <a:off x="7279294" y="2951445"/>
            <a:ext cx="1961482" cy="400110"/>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2" name="Google Shape;402;p206"/>
          <p:cNvSpPr txBox="1"/>
          <p:nvPr>
            <p:ph idx="6" type="body"/>
          </p:nvPr>
        </p:nvSpPr>
        <p:spPr>
          <a:xfrm>
            <a:off x="7279294" y="3490540"/>
            <a:ext cx="1924493"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3" name="Google Shape;403;p206"/>
          <p:cNvSpPr txBox="1"/>
          <p:nvPr>
            <p:ph idx="7" type="body"/>
          </p:nvPr>
        </p:nvSpPr>
        <p:spPr>
          <a:xfrm>
            <a:off x="9694512" y="2951445"/>
            <a:ext cx="1961482" cy="400110"/>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4" name="Google Shape;404;p206"/>
          <p:cNvSpPr txBox="1"/>
          <p:nvPr>
            <p:ph idx="8" type="body"/>
          </p:nvPr>
        </p:nvSpPr>
        <p:spPr>
          <a:xfrm>
            <a:off x="9694512" y="3490540"/>
            <a:ext cx="1924493"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 name="Google Shape;405;p206"/>
          <p:cNvSpPr txBox="1"/>
          <p:nvPr>
            <p:ph idx="9" type="body"/>
          </p:nvPr>
        </p:nvSpPr>
        <p:spPr>
          <a:xfrm>
            <a:off x="2482985" y="829467"/>
            <a:ext cx="8140770" cy="129266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000"/>
              </a:spcBef>
              <a:spcAft>
                <a:spcPts val="0"/>
              </a:spcAft>
              <a:buClr>
                <a:schemeClr val="dk1"/>
              </a:buClr>
              <a:buSzPts val="2800"/>
              <a:buFont typeface="Arial"/>
              <a:buNone/>
              <a:defRPr b="0" i="0" sz="28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 name="Google Shape;406;p206"/>
          <p:cNvSpPr txBox="1"/>
          <p:nvPr>
            <p:ph idx="13" type="body"/>
          </p:nvPr>
        </p:nvSpPr>
        <p:spPr>
          <a:xfrm>
            <a:off x="913424" y="685554"/>
            <a:ext cx="1204668" cy="1890590"/>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15000"/>
              <a:buNone/>
              <a:defRPr b="1" i="0" sz="15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7" name="Google Shape;407;p206"/>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cutive summary w/o icons">
  <p:cSld name="Executive summary w/o icons">
    <p:spTree>
      <p:nvGrpSpPr>
        <p:cNvPr id="55" name="Shape 55"/>
        <p:cNvGrpSpPr/>
        <p:nvPr/>
      </p:nvGrpSpPr>
      <p:grpSpPr>
        <a:xfrm>
          <a:off x="0" y="0"/>
          <a:ext cx="0" cy="0"/>
          <a:chOff x="0" y="0"/>
          <a:chExt cx="0" cy="0"/>
        </a:xfrm>
      </p:grpSpPr>
      <p:sp>
        <p:nvSpPr>
          <p:cNvPr id="56" name="Google Shape;56;p153"/>
          <p:cNvSpPr txBox="1"/>
          <p:nvPr>
            <p:ph type="title"/>
          </p:nvPr>
        </p:nvSpPr>
        <p:spPr>
          <a:xfrm>
            <a:off x="457200" y="152401"/>
            <a:ext cx="8385858" cy="99059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E393F"/>
              </a:buClr>
              <a:buSzPts val="1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53"/>
          <p:cNvSpPr txBox="1"/>
          <p:nvPr>
            <p:ph idx="12" type="sldNum"/>
          </p:nvPr>
        </p:nvSpPr>
        <p:spPr>
          <a:xfrm>
            <a:off x="9126655"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2E393F"/>
              </a:buClr>
              <a:buSzPts val="1200"/>
              <a:buFont typeface="Arial"/>
              <a:buNone/>
              <a:defRPr b="0" i="0" sz="1200" u="none" cap="none" strike="noStrike">
                <a:solidFill>
                  <a:srgbClr val="2E393F"/>
                </a:solidFill>
                <a:latin typeface="Arial"/>
                <a:ea typeface="Arial"/>
                <a:cs typeface="Arial"/>
                <a:sym typeface="Arial"/>
              </a:defRPr>
            </a:lvl1pPr>
            <a:lvl2pPr indent="0" lvl="1" marL="0" marR="0" rtl="0" algn="r">
              <a:lnSpc>
                <a:spcPct val="100000"/>
              </a:lnSpc>
              <a:spcBef>
                <a:spcPts val="0"/>
              </a:spcBef>
              <a:spcAft>
                <a:spcPts val="0"/>
              </a:spcAft>
              <a:buClr>
                <a:srgbClr val="2E393F"/>
              </a:buClr>
              <a:buSzPts val="1200"/>
              <a:buFont typeface="Arial"/>
              <a:buNone/>
              <a:defRPr b="0" i="0" sz="1200" u="none" cap="none" strike="noStrike">
                <a:solidFill>
                  <a:srgbClr val="2E393F"/>
                </a:solidFill>
                <a:latin typeface="Arial"/>
                <a:ea typeface="Arial"/>
                <a:cs typeface="Arial"/>
                <a:sym typeface="Arial"/>
              </a:defRPr>
            </a:lvl2pPr>
            <a:lvl3pPr indent="0" lvl="2" marL="0" marR="0" rtl="0" algn="r">
              <a:lnSpc>
                <a:spcPct val="100000"/>
              </a:lnSpc>
              <a:spcBef>
                <a:spcPts val="0"/>
              </a:spcBef>
              <a:spcAft>
                <a:spcPts val="0"/>
              </a:spcAft>
              <a:buClr>
                <a:srgbClr val="2E393F"/>
              </a:buClr>
              <a:buSzPts val="1200"/>
              <a:buFont typeface="Arial"/>
              <a:buNone/>
              <a:defRPr b="0" i="0" sz="1200" u="none" cap="none" strike="noStrike">
                <a:solidFill>
                  <a:srgbClr val="2E393F"/>
                </a:solidFill>
                <a:latin typeface="Arial"/>
                <a:ea typeface="Arial"/>
                <a:cs typeface="Arial"/>
                <a:sym typeface="Arial"/>
              </a:defRPr>
            </a:lvl3pPr>
            <a:lvl4pPr indent="0" lvl="3" marL="0" marR="0" rtl="0" algn="r">
              <a:lnSpc>
                <a:spcPct val="100000"/>
              </a:lnSpc>
              <a:spcBef>
                <a:spcPts val="0"/>
              </a:spcBef>
              <a:spcAft>
                <a:spcPts val="0"/>
              </a:spcAft>
              <a:buClr>
                <a:srgbClr val="2E393F"/>
              </a:buClr>
              <a:buSzPts val="1200"/>
              <a:buFont typeface="Arial"/>
              <a:buNone/>
              <a:defRPr b="0" i="0" sz="1200" u="none" cap="none" strike="noStrike">
                <a:solidFill>
                  <a:srgbClr val="2E393F"/>
                </a:solidFill>
                <a:latin typeface="Arial"/>
                <a:ea typeface="Arial"/>
                <a:cs typeface="Arial"/>
                <a:sym typeface="Arial"/>
              </a:defRPr>
            </a:lvl4pPr>
            <a:lvl5pPr indent="0" lvl="4" marL="0" marR="0" rtl="0" algn="r">
              <a:lnSpc>
                <a:spcPct val="100000"/>
              </a:lnSpc>
              <a:spcBef>
                <a:spcPts val="0"/>
              </a:spcBef>
              <a:spcAft>
                <a:spcPts val="0"/>
              </a:spcAft>
              <a:buClr>
                <a:srgbClr val="2E393F"/>
              </a:buClr>
              <a:buSzPts val="1200"/>
              <a:buFont typeface="Arial"/>
              <a:buNone/>
              <a:defRPr b="0" i="0" sz="1200" u="none" cap="none" strike="noStrike">
                <a:solidFill>
                  <a:srgbClr val="2E393F"/>
                </a:solidFill>
                <a:latin typeface="Arial"/>
                <a:ea typeface="Arial"/>
                <a:cs typeface="Arial"/>
                <a:sym typeface="Arial"/>
              </a:defRPr>
            </a:lvl5pPr>
            <a:lvl6pPr indent="0" lvl="5" marL="0" marR="0" rtl="0" algn="r">
              <a:lnSpc>
                <a:spcPct val="100000"/>
              </a:lnSpc>
              <a:spcBef>
                <a:spcPts val="0"/>
              </a:spcBef>
              <a:spcAft>
                <a:spcPts val="0"/>
              </a:spcAft>
              <a:buClr>
                <a:srgbClr val="2E393F"/>
              </a:buClr>
              <a:buSzPts val="1200"/>
              <a:buFont typeface="Arial"/>
              <a:buNone/>
              <a:defRPr b="0" i="0" sz="1200" u="none" cap="none" strike="noStrike">
                <a:solidFill>
                  <a:srgbClr val="2E393F"/>
                </a:solidFill>
                <a:latin typeface="Arial"/>
                <a:ea typeface="Arial"/>
                <a:cs typeface="Arial"/>
                <a:sym typeface="Arial"/>
              </a:defRPr>
            </a:lvl6pPr>
            <a:lvl7pPr indent="0" lvl="6" marL="0" marR="0" rtl="0" algn="r">
              <a:lnSpc>
                <a:spcPct val="100000"/>
              </a:lnSpc>
              <a:spcBef>
                <a:spcPts val="0"/>
              </a:spcBef>
              <a:spcAft>
                <a:spcPts val="0"/>
              </a:spcAft>
              <a:buClr>
                <a:srgbClr val="2E393F"/>
              </a:buClr>
              <a:buSzPts val="1200"/>
              <a:buFont typeface="Arial"/>
              <a:buNone/>
              <a:defRPr b="0" i="0" sz="1200" u="none" cap="none" strike="noStrike">
                <a:solidFill>
                  <a:srgbClr val="2E393F"/>
                </a:solidFill>
                <a:latin typeface="Arial"/>
                <a:ea typeface="Arial"/>
                <a:cs typeface="Arial"/>
                <a:sym typeface="Arial"/>
              </a:defRPr>
            </a:lvl7pPr>
            <a:lvl8pPr indent="0" lvl="7" marL="0" marR="0" rtl="0" algn="r">
              <a:lnSpc>
                <a:spcPct val="100000"/>
              </a:lnSpc>
              <a:spcBef>
                <a:spcPts val="0"/>
              </a:spcBef>
              <a:spcAft>
                <a:spcPts val="0"/>
              </a:spcAft>
              <a:buClr>
                <a:srgbClr val="2E393F"/>
              </a:buClr>
              <a:buSzPts val="1200"/>
              <a:buFont typeface="Arial"/>
              <a:buNone/>
              <a:defRPr b="0" i="0" sz="1200" u="none" cap="none" strike="noStrike">
                <a:solidFill>
                  <a:srgbClr val="2E393F"/>
                </a:solidFill>
                <a:latin typeface="Arial"/>
                <a:ea typeface="Arial"/>
                <a:cs typeface="Arial"/>
                <a:sym typeface="Arial"/>
              </a:defRPr>
            </a:lvl8pPr>
            <a:lvl9pPr indent="0" lvl="8" marL="0" marR="0" rtl="0" algn="r">
              <a:lnSpc>
                <a:spcPct val="100000"/>
              </a:lnSpc>
              <a:spcBef>
                <a:spcPts val="0"/>
              </a:spcBef>
              <a:spcAft>
                <a:spcPts val="0"/>
              </a:spcAft>
              <a:buClr>
                <a:srgbClr val="2E393F"/>
              </a:buClr>
              <a:buSzPts val="1200"/>
              <a:buFont typeface="Arial"/>
              <a:buNone/>
              <a:defRPr b="0" i="0" sz="1200" u="none" cap="none" strike="noStrike">
                <a:solidFill>
                  <a:srgbClr val="2E393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p153"/>
          <p:cNvSpPr txBox="1"/>
          <p:nvPr>
            <p:ph idx="1" type="body"/>
          </p:nvPr>
        </p:nvSpPr>
        <p:spPr>
          <a:xfrm>
            <a:off x="457200" y="1330911"/>
            <a:ext cx="10804525" cy="48773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153"/>
          <p:cNvSpPr txBox="1"/>
          <p:nvPr>
            <p:ph idx="11" type="ftr"/>
          </p:nvPr>
        </p:nvSpPr>
        <p:spPr>
          <a:xfrm>
            <a:off x="457200" y="6356350"/>
            <a:ext cx="745988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Arial"/>
              <a:buNone/>
              <a:defRPr sz="1200">
                <a:solidFill>
                  <a:srgbClr val="888888"/>
                </a:solidFill>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RC Sidebar (2)">
  <p:cSld name="1_RC Sidebar (2)">
    <p:spTree>
      <p:nvGrpSpPr>
        <p:cNvPr id="408" name="Shape 408"/>
        <p:cNvGrpSpPr/>
        <p:nvPr/>
      </p:nvGrpSpPr>
      <p:grpSpPr>
        <a:xfrm>
          <a:off x="0" y="0"/>
          <a:ext cx="0" cy="0"/>
          <a:chOff x="0" y="0"/>
          <a:chExt cx="0" cy="0"/>
        </a:xfrm>
      </p:grpSpPr>
      <p:sp>
        <p:nvSpPr>
          <p:cNvPr id="409" name="Google Shape;409;p207"/>
          <p:cNvSpPr/>
          <p:nvPr/>
        </p:nvSpPr>
        <p:spPr>
          <a:xfrm>
            <a:off x="0" y="0"/>
            <a:ext cx="12191999" cy="6858000"/>
          </a:xfrm>
          <a:prstGeom prst="rect">
            <a:avLst/>
          </a:prstGeom>
          <a:solidFill>
            <a:schemeClr val="dk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714" u="none" cap="none" strike="noStrike">
              <a:solidFill>
                <a:srgbClr val="000000"/>
              </a:solidFill>
              <a:latin typeface="Arial"/>
              <a:ea typeface="Arial"/>
              <a:cs typeface="Arial"/>
              <a:sym typeface="Arial"/>
            </a:endParaRPr>
          </a:p>
        </p:txBody>
      </p:sp>
      <p:sp>
        <p:nvSpPr>
          <p:cNvPr id="410" name="Google Shape;410;p207"/>
          <p:cNvSpPr/>
          <p:nvPr/>
        </p:nvSpPr>
        <p:spPr>
          <a:xfrm flipH="1">
            <a:off x="1934456" y="-9427"/>
            <a:ext cx="10257543" cy="6880225"/>
          </a:xfrm>
          <a:prstGeom prst="round1Rect">
            <a:avLst>
              <a:gd fmla="val 1024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11" name="Google Shape;411;p207"/>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412" name="Google Shape;412;p207"/>
          <p:cNvSpPr txBox="1"/>
          <p:nvPr>
            <p:ph idx="1" type="body"/>
          </p:nvPr>
        </p:nvSpPr>
        <p:spPr>
          <a:xfrm>
            <a:off x="2482985" y="2951445"/>
            <a:ext cx="1961482" cy="400110"/>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 name="Google Shape;413;p207"/>
          <p:cNvSpPr txBox="1"/>
          <p:nvPr>
            <p:ph idx="2" type="body"/>
          </p:nvPr>
        </p:nvSpPr>
        <p:spPr>
          <a:xfrm>
            <a:off x="2482985" y="3490540"/>
            <a:ext cx="1924493"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 name="Google Shape;414;p207"/>
          <p:cNvSpPr txBox="1"/>
          <p:nvPr>
            <p:ph idx="3" type="body"/>
          </p:nvPr>
        </p:nvSpPr>
        <p:spPr>
          <a:xfrm>
            <a:off x="4901065" y="2951445"/>
            <a:ext cx="1961482" cy="400110"/>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5" name="Google Shape;415;p207"/>
          <p:cNvSpPr txBox="1"/>
          <p:nvPr>
            <p:ph idx="4" type="body"/>
          </p:nvPr>
        </p:nvSpPr>
        <p:spPr>
          <a:xfrm>
            <a:off x="4901065" y="3490540"/>
            <a:ext cx="1924493"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6" name="Google Shape;416;p207"/>
          <p:cNvSpPr txBox="1"/>
          <p:nvPr>
            <p:ph idx="5" type="body"/>
          </p:nvPr>
        </p:nvSpPr>
        <p:spPr>
          <a:xfrm>
            <a:off x="7279294" y="2951445"/>
            <a:ext cx="1961482" cy="400110"/>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7" name="Google Shape;417;p207"/>
          <p:cNvSpPr txBox="1"/>
          <p:nvPr>
            <p:ph idx="6" type="body"/>
          </p:nvPr>
        </p:nvSpPr>
        <p:spPr>
          <a:xfrm>
            <a:off x="7279294" y="3490540"/>
            <a:ext cx="1924493"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8" name="Google Shape;418;p207"/>
          <p:cNvSpPr txBox="1"/>
          <p:nvPr>
            <p:ph idx="7" type="body"/>
          </p:nvPr>
        </p:nvSpPr>
        <p:spPr>
          <a:xfrm>
            <a:off x="9694512" y="2951445"/>
            <a:ext cx="1961482" cy="400110"/>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9" name="Google Shape;419;p207"/>
          <p:cNvSpPr txBox="1"/>
          <p:nvPr>
            <p:ph idx="8" type="body"/>
          </p:nvPr>
        </p:nvSpPr>
        <p:spPr>
          <a:xfrm>
            <a:off x="9694512" y="3490540"/>
            <a:ext cx="1924493"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 name="Google Shape;420;p207"/>
          <p:cNvSpPr txBox="1"/>
          <p:nvPr>
            <p:ph idx="9" type="body"/>
          </p:nvPr>
        </p:nvSpPr>
        <p:spPr>
          <a:xfrm>
            <a:off x="2482985" y="829467"/>
            <a:ext cx="8140770" cy="129266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000"/>
              </a:spcBef>
              <a:spcAft>
                <a:spcPts val="0"/>
              </a:spcAft>
              <a:buClr>
                <a:schemeClr val="dk1"/>
              </a:buClr>
              <a:buSzPts val="2800"/>
              <a:buFont typeface="Arial"/>
              <a:buNone/>
              <a:defRPr b="0" i="0" sz="28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 name="Google Shape;421;p207"/>
          <p:cNvSpPr txBox="1"/>
          <p:nvPr>
            <p:ph idx="13" type="body"/>
          </p:nvPr>
        </p:nvSpPr>
        <p:spPr>
          <a:xfrm>
            <a:off x="913424" y="685554"/>
            <a:ext cx="1204668" cy="1890590"/>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15000"/>
              <a:buNone/>
              <a:defRPr b="1" i="0" sz="15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 name="Google Shape;422;p207"/>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X Sidebar (2)">
  <p:cSld name="1_PX Sidebar (2)">
    <p:spTree>
      <p:nvGrpSpPr>
        <p:cNvPr id="423" name="Shape 423"/>
        <p:cNvGrpSpPr/>
        <p:nvPr/>
      </p:nvGrpSpPr>
      <p:grpSpPr>
        <a:xfrm>
          <a:off x="0" y="0"/>
          <a:ext cx="0" cy="0"/>
          <a:chOff x="0" y="0"/>
          <a:chExt cx="0" cy="0"/>
        </a:xfrm>
      </p:grpSpPr>
      <p:sp>
        <p:nvSpPr>
          <p:cNvPr id="424" name="Google Shape;424;p208"/>
          <p:cNvSpPr/>
          <p:nvPr/>
        </p:nvSpPr>
        <p:spPr>
          <a:xfrm>
            <a:off x="1" y="0"/>
            <a:ext cx="12192000" cy="6858000"/>
          </a:xfrm>
          <a:prstGeom prst="rect">
            <a:avLst/>
          </a:prstGeom>
          <a:solidFill>
            <a:schemeClr val="accent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714" u="none" cap="none" strike="noStrike">
              <a:solidFill>
                <a:srgbClr val="000000"/>
              </a:solidFill>
              <a:latin typeface="Arial"/>
              <a:ea typeface="Arial"/>
              <a:cs typeface="Arial"/>
              <a:sym typeface="Arial"/>
            </a:endParaRPr>
          </a:p>
        </p:txBody>
      </p:sp>
      <p:sp>
        <p:nvSpPr>
          <p:cNvPr id="425" name="Google Shape;425;p208"/>
          <p:cNvSpPr/>
          <p:nvPr/>
        </p:nvSpPr>
        <p:spPr>
          <a:xfrm flipH="1">
            <a:off x="1934456" y="-9427"/>
            <a:ext cx="10257543" cy="6880225"/>
          </a:xfrm>
          <a:prstGeom prst="round1Rect">
            <a:avLst>
              <a:gd fmla="val 1024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26" name="Google Shape;426;p208"/>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427" name="Google Shape;427;p208"/>
          <p:cNvSpPr txBox="1"/>
          <p:nvPr>
            <p:ph idx="1" type="body"/>
          </p:nvPr>
        </p:nvSpPr>
        <p:spPr>
          <a:xfrm>
            <a:off x="2482985" y="2951445"/>
            <a:ext cx="1961482" cy="400110"/>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 name="Google Shape;428;p208"/>
          <p:cNvSpPr txBox="1"/>
          <p:nvPr>
            <p:ph idx="2" type="body"/>
          </p:nvPr>
        </p:nvSpPr>
        <p:spPr>
          <a:xfrm>
            <a:off x="2482985" y="3490540"/>
            <a:ext cx="1924493"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 name="Google Shape;429;p208"/>
          <p:cNvSpPr txBox="1"/>
          <p:nvPr>
            <p:ph idx="3" type="body"/>
          </p:nvPr>
        </p:nvSpPr>
        <p:spPr>
          <a:xfrm>
            <a:off x="4901065" y="2951445"/>
            <a:ext cx="1961482" cy="400110"/>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 name="Google Shape;430;p208"/>
          <p:cNvSpPr txBox="1"/>
          <p:nvPr>
            <p:ph idx="4" type="body"/>
          </p:nvPr>
        </p:nvSpPr>
        <p:spPr>
          <a:xfrm>
            <a:off x="4901065" y="3490540"/>
            <a:ext cx="1924493"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1" name="Google Shape;431;p208"/>
          <p:cNvSpPr txBox="1"/>
          <p:nvPr>
            <p:ph idx="5" type="body"/>
          </p:nvPr>
        </p:nvSpPr>
        <p:spPr>
          <a:xfrm>
            <a:off x="7279294" y="2951445"/>
            <a:ext cx="1961482" cy="400110"/>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2" name="Google Shape;432;p208"/>
          <p:cNvSpPr txBox="1"/>
          <p:nvPr>
            <p:ph idx="6" type="body"/>
          </p:nvPr>
        </p:nvSpPr>
        <p:spPr>
          <a:xfrm>
            <a:off x="7279294" y="3490540"/>
            <a:ext cx="1924493"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3" name="Google Shape;433;p208"/>
          <p:cNvSpPr txBox="1"/>
          <p:nvPr>
            <p:ph idx="7" type="body"/>
          </p:nvPr>
        </p:nvSpPr>
        <p:spPr>
          <a:xfrm>
            <a:off x="9694512" y="2951445"/>
            <a:ext cx="1961482" cy="400110"/>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4" name="Google Shape;434;p208"/>
          <p:cNvSpPr txBox="1"/>
          <p:nvPr>
            <p:ph idx="8" type="body"/>
          </p:nvPr>
        </p:nvSpPr>
        <p:spPr>
          <a:xfrm>
            <a:off x="9694512" y="3490540"/>
            <a:ext cx="1924493"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5" name="Google Shape;435;p208"/>
          <p:cNvSpPr txBox="1"/>
          <p:nvPr>
            <p:ph idx="9" type="body"/>
          </p:nvPr>
        </p:nvSpPr>
        <p:spPr>
          <a:xfrm>
            <a:off x="2482985" y="829467"/>
            <a:ext cx="8140770" cy="129266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000"/>
              </a:spcBef>
              <a:spcAft>
                <a:spcPts val="0"/>
              </a:spcAft>
              <a:buClr>
                <a:schemeClr val="dk1"/>
              </a:buClr>
              <a:buSzPts val="2800"/>
              <a:buFont typeface="Arial"/>
              <a:buNone/>
              <a:defRPr b="0" i="0" sz="28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6" name="Google Shape;436;p208"/>
          <p:cNvSpPr txBox="1"/>
          <p:nvPr>
            <p:ph idx="13" type="body"/>
          </p:nvPr>
        </p:nvSpPr>
        <p:spPr>
          <a:xfrm>
            <a:off x="913424" y="685554"/>
            <a:ext cx="1204668" cy="1890590"/>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15000"/>
              <a:buNone/>
              <a:defRPr b="1" i="0" sz="15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7" name="Google Shape;437;p208"/>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XM Sidebar (2)">
  <p:cSld name="1_XM Sidebar (2)">
    <p:spTree>
      <p:nvGrpSpPr>
        <p:cNvPr id="438" name="Shape 438"/>
        <p:cNvGrpSpPr/>
        <p:nvPr/>
      </p:nvGrpSpPr>
      <p:grpSpPr>
        <a:xfrm>
          <a:off x="0" y="0"/>
          <a:ext cx="0" cy="0"/>
          <a:chOff x="0" y="0"/>
          <a:chExt cx="0" cy="0"/>
        </a:xfrm>
      </p:grpSpPr>
      <p:sp>
        <p:nvSpPr>
          <p:cNvPr id="439" name="Google Shape;439;p209"/>
          <p:cNvSpPr/>
          <p:nvPr/>
        </p:nvSpPr>
        <p:spPr>
          <a:xfrm>
            <a:off x="0" y="0"/>
            <a:ext cx="2964873" cy="6858000"/>
          </a:xfrm>
          <a:prstGeom prst="rect">
            <a:avLst/>
          </a:prstGeom>
          <a:gradFill>
            <a:gsLst>
              <a:gs pos="0">
                <a:srgbClr val="21DBAA"/>
              </a:gs>
              <a:gs pos="33000">
                <a:srgbClr val="03B4F0"/>
              </a:gs>
              <a:gs pos="70000">
                <a:schemeClr val="accent2"/>
              </a:gs>
              <a:gs pos="99000">
                <a:schemeClr val="accent3"/>
              </a:gs>
              <a:gs pos="100000">
                <a:schemeClr val="accent3"/>
              </a:gs>
            </a:gsLst>
            <a:lin ang="2700000" scaled="0"/>
          </a:gra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714" u="none" cap="none" strike="noStrike">
              <a:solidFill>
                <a:srgbClr val="000000"/>
              </a:solidFill>
              <a:latin typeface="Arial"/>
              <a:ea typeface="Arial"/>
              <a:cs typeface="Arial"/>
              <a:sym typeface="Arial"/>
            </a:endParaRPr>
          </a:p>
        </p:txBody>
      </p:sp>
      <p:sp>
        <p:nvSpPr>
          <p:cNvPr id="440" name="Google Shape;440;p209"/>
          <p:cNvSpPr/>
          <p:nvPr/>
        </p:nvSpPr>
        <p:spPr>
          <a:xfrm flipH="1">
            <a:off x="1934456" y="-9427"/>
            <a:ext cx="10257543" cy="6880225"/>
          </a:xfrm>
          <a:prstGeom prst="round1Rect">
            <a:avLst>
              <a:gd fmla="val 1024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41" name="Google Shape;441;p209"/>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442" name="Google Shape;442;p209"/>
          <p:cNvSpPr txBox="1"/>
          <p:nvPr>
            <p:ph idx="1" type="body"/>
          </p:nvPr>
        </p:nvSpPr>
        <p:spPr>
          <a:xfrm>
            <a:off x="2482985" y="2951445"/>
            <a:ext cx="1961482" cy="400110"/>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 name="Google Shape;443;p209"/>
          <p:cNvSpPr txBox="1"/>
          <p:nvPr>
            <p:ph idx="2" type="body"/>
          </p:nvPr>
        </p:nvSpPr>
        <p:spPr>
          <a:xfrm>
            <a:off x="2482985" y="3490540"/>
            <a:ext cx="1924493"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4" name="Google Shape;444;p209"/>
          <p:cNvSpPr txBox="1"/>
          <p:nvPr>
            <p:ph idx="3" type="body"/>
          </p:nvPr>
        </p:nvSpPr>
        <p:spPr>
          <a:xfrm>
            <a:off x="4901065" y="2951445"/>
            <a:ext cx="1961482" cy="400110"/>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5" name="Google Shape;445;p209"/>
          <p:cNvSpPr txBox="1"/>
          <p:nvPr>
            <p:ph idx="4" type="body"/>
          </p:nvPr>
        </p:nvSpPr>
        <p:spPr>
          <a:xfrm>
            <a:off x="4901065" y="3490540"/>
            <a:ext cx="1924493"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6" name="Google Shape;446;p209"/>
          <p:cNvSpPr txBox="1"/>
          <p:nvPr>
            <p:ph idx="5" type="body"/>
          </p:nvPr>
        </p:nvSpPr>
        <p:spPr>
          <a:xfrm>
            <a:off x="7279294" y="2951445"/>
            <a:ext cx="1961482" cy="400110"/>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209"/>
          <p:cNvSpPr txBox="1"/>
          <p:nvPr>
            <p:ph idx="6" type="body"/>
          </p:nvPr>
        </p:nvSpPr>
        <p:spPr>
          <a:xfrm>
            <a:off x="7279294" y="3490540"/>
            <a:ext cx="1924493"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8" name="Google Shape;448;p209"/>
          <p:cNvSpPr txBox="1"/>
          <p:nvPr>
            <p:ph idx="7" type="body"/>
          </p:nvPr>
        </p:nvSpPr>
        <p:spPr>
          <a:xfrm>
            <a:off x="9694512" y="2951445"/>
            <a:ext cx="1961482" cy="400110"/>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9" name="Google Shape;449;p209"/>
          <p:cNvSpPr txBox="1"/>
          <p:nvPr>
            <p:ph idx="8" type="body"/>
          </p:nvPr>
        </p:nvSpPr>
        <p:spPr>
          <a:xfrm>
            <a:off x="9694512" y="3490540"/>
            <a:ext cx="1924493"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 name="Google Shape;450;p209"/>
          <p:cNvSpPr txBox="1"/>
          <p:nvPr>
            <p:ph idx="9" type="body"/>
          </p:nvPr>
        </p:nvSpPr>
        <p:spPr>
          <a:xfrm>
            <a:off x="2482985" y="829467"/>
            <a:ext cx="8140770" cy="129266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000"/>
              </a:spcBef>
              <a:spcAft>
                <a:spcPts val="0"/>
              </a:spcAft>
              <a:buClr>
                <a:schemeClr val="dk1"/>
              </a:buClr>
              <a:buSzPts val="2800"/>
              <a:buFont typeface="Arial"/>
              <a:buNone/>
              <a:defRPr b="0" i="0" sz="28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 name="Google Shape;451;p209"/>
          <p:cNvSpPr txBox="1"/>
          <p:nvPr>
            <p:ph idx="13" type="body"/>
          </p:nvPr>
        </p:nvSpPr>
        <p:spPr>
          <a:xfrm>
            <a:off x="913424" y="685554"/>
            <a:ext cx="1204668" cy="1890590"/>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15000"/>
              <a:buNone/>
              <a:defRPr b="1" i="0" sz="15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 name="Google Shape;452;p209"/>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X Sidebar (3)">
  <p:cSld name="2_EX Sidebar (3)">
    <p:spTree>
      <p:nvGrpSpPr>
        <p:cNvPr id="453" name="Shape 453"/>
        <p:cNvGrpSpPr/>
        <p:nvPr/>
      </p:nvGrpSpPr>
      <p:grpSpPr>
        <a:xfrm>
          <a:off x="0" y="0"/>
          <a:ext cx="0" cy="0"/>
          <a:chOff x="0" y="0"/>
          <a:chExt cx="0" cy="0"/>
        </a:xfrm>
      </p:grpSpPr>
      <p:sp>
        <p:nvSpPr>
          <p:cNvPr id="454" name="Google Shape;454;p210"/>
          <p:cNvSpPr/>
          <p:nvPr/>
        </p:nvSpPr>
        <p:spPr>
          <a:xfrm>
            <a:off x="1" y="0"/>
            <a:ext cx="12192000" cy="6858000"/>
          </a:xfrm>
          <a:prstGeom prst="rect">
            <a:avLst/>
          </a:prstGeom>
          <a:solidFill>
            <a:srgbClr val="045ED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714" u="none" cap="none" strike="noStrike">
              <a:solidFill>
                <a:srgbClr val="000000"/>
              </a:solidFill>
              <a:latin typeface="Arial"/>
              <a:ea typeface="Arial"/>
              <a:cs typeface="Arial"/>
              <a:sym typeface="Arial"/>
            </a:endParaRPr>
          </a:p>
        </p:txBody>
      </p:sp>
      <p:sp>
        <p:nvSpPr>
          <p:cNvPr id="455" name="Google Shape;455;p210"/>
          <p:cNvSpPr/>
          <p:nvPr/>
        </p:nvSpPr>
        <p:spPr>
          <a:xfrm flipH="1">
            <a:off x="1934456" y="-9427"/>
            <a:ext cx="10257543" cy="6880225"/>
          </a:xfrm>
          <a:prstGeom prst="round1Rect">
            <a:avLst>
              <a:gd fmla="val 1024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56" name="Google Shape;456;p210"/>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457" name="Google Shape;457;p210"/>
          <p:cNvSpPr txBox="1"/>
          <p:nvPr>
            <p:ph idx="1" type="body"/>
          </p:nvPr>
        </p:nvSpPr>
        <p:spPr>
          <a:xfrm>
            <a:off x="2451031" y="824187"/>
            <a:ext cx="3815018"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000"/>
              </a:spcBef>
              <a:spcAft>
                <a:spcPts val="0"/>
              </a:spcAft>
              <a:buClr>
                <a:schemeClr val="dk1"/>
              </a:buClr>
              <a:buSzPts val="2800"/>
              <a:buFont typeface="Arial"/>
              <a:buNone/>
              <a:defRPr b="0" i="0" sz="28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8" name="Google Shape;458;p210"/>
          <p:cNvSpPr/>
          <p:nvPr>
            <p:ph idx="2" type="pic"/>
          </p:nvPr>
        </p:nvSpPr>
        <p:spPr>
          <a:xfrm>
            <a:off x="6782624" y="0"/>
            <a:ext cx="5409376" cy="6867427"/>
          </a:xfrm>
          <a:prstGeom prst="rect">
            <a:avLst/>
          </a:prstGeom>
          <a:solidFill>
            <a:schemeClr val="lt1"/>
          </a:solidFill>
          <a:ln>
            <a:noFill/>
          </a:ln>
        </p:spPr>
        <p:txBody>
          <a:bodyPr anchorCtr="0" anchor="ctr" bIns="0" lIns="0" spcFirstLastPara="1" rIns="0" wrap="square" tIns="0">
            <a:normAutofit/>
          </a:bodyPr>
          <a:lstStyle>
            <a:lvl1pPr lvl="0" marR="0" rtl="0" algn="ctr">
              <a:lnSpc>
                <a:spcPct val="9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9" name="Google Shape;459;p210"/>
          <p:cNvSpPr txBox="1"/>
          <p:nvPr>
            <p:ph idx="3" type="body"/>
          </p:nvPr>
        </p:nvSpPr>
        <p:spPr>
          <a:xfrm>
            <a:off x="913424" y="685554"/>
            <a:ext cx="1204668" cy="1890590"/>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15000"/>
              <a:buNone/>
              <a:defRPr b="1" i="0" sz="15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X Sidebar (3)">
  <p:cSld name="2_CX Sidebar (3)">
    <p:spTree>
      <p:nvGrpSpPr>
        <p:cNvPr id="460" name="Shape 460"/>
        <p:cNvGrpSpPr/>
        <p:nvPr/>
      </p:nvGrpSpPr>
      <p:grpSpPr>
        <a:xfrm>
          <a:off x="0" y="0"/>
          <a:ext cx="0" cy="0"/>
          <a:chOff x="0" y="0"/>
          <a:chExt cx="0" cy="0"/>
        </a:xfrm>
      </p:grpSpPr>
      <p:sp>
        <p:nvSpPr>
          <p:cNvPr id="461" name="Google Shape;461;p211"/>
          <p:cNvSpPr/>
          <p:nvPr/>
        </p:nvSpPr>
        <p:spPr>
          <a:xfrm>
            <a:off x="1" y="0"/>
            <a:ext cx="12192000" cy="6858000"/>
          </a:xfrm>
          <a:prstGeom prst="rect">
            <a:avLst/>
          </a:prstGeom>
          <a:solidFill>
            <a:srgbClr val="21DBA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714" u="none" cap="none" strike="noStrike">
              <a:solidFill>
                <a:srgbClr val="000000"/>
              </a:solidFill>
              <a:latin typeface="Arial"/>
              <a:ea typeface="Arial"/>
              <a:cs typeface="Arial"/>
              <a:sym typeface="Arial"/>
            </a:endParaRPr>
          </a:p>
        </p:txBody>
      </p:sp>
      <p:sp>
        <p:nvSpPr>
          <p:cNvPr id="462" name="Google Shape;462;p211"/>
          <p:cNvSpPr/>
          <p:nvPr/>
        </p:nvSpPr>
        <p:spPr>
          <a:xfrm flipH="1">
            <a:off x="1934456" y="-9427"/>
            <a:ext cx="10257543" cy="6880225"/>
          </a:xfrm>
          <a:prstGeom prst="round1Rect">
            <a:avLst>
              <a:gd fmla="val 1024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63" name="Google Shape;463;p211"/>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464" name="Google Shape;464;p211"/>
          <p:cNvSpPr/>
          <p:nvPr>
            <p:ph idx="2" type="pic"/>
          </p:nvPr>
        </p:nvSpPr>
        <p:spPr>
          <a:xfrm>
            <a:off x="6782624" y="0"/>
            <a:ext cx="5409376" cy="6867427"/>
          </a:xfrm>
          <a:prstGeom prst="rect">
            <a:avLst/>
          </a:prstGeom>
          <a:solidFill>
            <a:schemeClr val="lt1"/>
          </a:solidFill>
          <a:ln>
            <a:noFill/>
          </a:ln>
        </p:spPr>
        <p:txBody>
          <a:bodyPr anchorCtr="0" anchor="ctr" bIns="0" lIns="0" spcFirstLastPara="1" rIns="0" wrap="square" tIns="0">
            <a:normAutofit/>
          </a:bodyPr>
          <a:lstStyle>
            <a:lvl1pPr lvl="0" marR="0" rtl="0" algn="ctr">
              <a:lnSpc>
                <a:spcPct val="9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5" name="Google Shape;465;p211"/>
          <p:cNvSpPr txBox="1"/>
          <p:nvPr>
            <p:ph idx="1" type="body"/>
          </p:nvPr>
        </p:nvSpPr>
        <p:spPr>
          <a:xfrm>
            <a:off x="2451031" y="824187"/>
            <a:ext cx="3815018"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000"/>
              </a:spcBef>
              <a:spcAft>
                <a:spcPts val="0"/>
              </a:spcAft>
              <a:buClr>
                <a:schemeClr val="dk1"/>
              </a:buClr>
              <a:buSzPts val="2800"/>
              <a:buFont typeface="Arial"/>
              <a:buNone/>
              <a:defRPr b="0" i="0" sz="28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 name="Google Shape;466;p211"/>
          <p:cNvSpPr txBox="1"/>
          <p:nvPr>
            <p:ph idx="3" type="body"/>
          </p:nvPr>
        </p:nvSpPr>
        <p:spPr>
          <a:xfrm>
            <a:off x="913424" y="685554"/>
            <a:ext cx="1204668" cy="1890590"/>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15000"/>
              <a:buNone/>
              <a:defRPr b="1" i="0" sz="15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BX Sidebar (3)">
  <p:cSld name="2_BX Sidebar (3)">
    <p:spTree>
      <p:nvGrpSpPr>
        <p:cNvPr id="467" name="Shape 467"/>
        <p:cNvGrpSpPr/>
        <p:nvPr/>
      </p:nvGrpSpPr>
      <p:grpSpPr>
        <a:xfrm>
          <a:off x="0" y="0"/>
          <a:ext cx="0" cy="0"/>
          <a:chOff x="0" y="0"/>
          <a:chExt cx="0" cy="0"/>
        </a:xfrm>
      </p:grpSpPr>
      <p:sp>
        <p:nvSpPr>
          <p:cNvPr id="468" name="Google Shape;468;p212"/>
          <p:cNvSpPr/>
          <p:nvPr/>
        </p:nvSpPr>
        <p:spPr>
          <a:xfrm>
            <a:off x="1" y="0"/>
            <a:ext cx="12192000" cy="6858000"/>
          </a:xfrm>
          <a:prstGeom prst="rect">
            <a:avLst/>
          </a:prstGeom>
          <a:solidFill>
            <a:schemeClr val="accent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714" u="none" cap="none" strike="noStrike">
              <a:solidFill>
                <a:srgbClr val="000000"/>
              </a:solidFill>
              <a:latin typeface="Arial"/>
              <a:ea typeface="Arial"/>
              <a:cs typeface="Arial"/>
              <a:sym typeface="Arial"/>
            </a:endParaRPr>
          </a:p>
        </p:txBody>
      </p:sp>
      <p:sp>
        <p:nvSpPr>
          <p:cNvPr id="469" name="Google Shape;469;p212"/>
          <p:cNvSpPr/>
          <p:nvPr/>
        </p:nvSpPr>
        <p:spPr>
          <a:xfrm flipH="1">
            <a:off x="1934456" y="-9427"/>
            <a:ext cx="10257543" cy="6880225"/>
          </a:xfrm>
          <a:prstGeom prst="round1Rect">
            <a:avLst>
              <a:gd fmla="val 1024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70" name="Google Shape;470;p212"/>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471" name="Google Shape;471;p212"/>
          <p:cNvSpPr/>
          <p:nvPr>
            <p:ph idx="2" type="pic"/>
          </p:nvPr>
        </p:nvSpPr>
        <p:spPr>
          <a:xfrm>
            <a:off x="6782624" y="0"/>
            <a:ext cx="5409376" cy="6867427"/>
          </a:xfrm>
          <a:prstGeom prst="rect">
            <a:avLst/>
          </a:prstGeom>
          <a:solidFill>
            <a:schemeClr val="lt1"/>
          </a:solidFill>
          <a:ln>
            <a:noFill/>
          </a:ln>
        </p:spPr>
        <p:txBody>
          <a:bodyPr anchorCtr="0" anchor="ctr" bIns="0" lIns="0" spcFirstLastPara="1" rIns="0" wrap="square" tIns="0">
            <a:normAutofit/>
          </a:bodyPr>
          <a:lstStyle>
            <a:lvl1pPr lvl="0" marR="0" rtl="0" algn="ctr">
              <a:lnSpc>
                <a:spcPct val="9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2" name="Google Shape;472;p212"/>
          <p:cNvSpPr txBox="1"/>
          <p:nvPr>
            <p:ph idx="1" type="body"/>
          </p:nvPr>
        </p:nvSpPr>
        <p:spPr>
          <a:xfrm>
            <a:off x="2451031" y="824187"/>
            <a:ext cx="3815018"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000"/>
              </a:spcBef>
              <a:spcAft>
                <a:spcPts val="0"/>
              </a:spcAft>
              <a:buClr>
                <a:schemeClr val="dk1"/>
              </a:buClr>
              <a:buSzPts val="2800"/>
              <a:buFont typeface="Arial"/>
              <a:buNone/>
              <a:defRPr b="0" i="0" sz="28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3" name="Google Shape;473;p212"/>
          <p:cNvSpPr txBox="1"/>
          <p:nvPr>
            <p:ph idx="3" type="body"/>
          </p:nvPr>
        </p:nvSpPr>
        <p:spPr>
          <a:xfrm>
            <a:off x="913424" y="685554"/>
            <a:ext cx="1204668" cy="1890590"/>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15000"/>
              <a:buNone/>
              <a:defRPr b="1" i="0" sz="15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RC Sidebar (3)">
  <p:cSld name="2_RC Sidebar (3)">
    <p:spTree>
      <p:nvGrpSpPr>
        <p:cNvPr id="474" name="Shape 474"/>
        <p:cNvGrpSpPr/>
        <p:nvPr/>
      </p:nvGrpSpPr>
      <p:grpSpPr>
        <a:xfrm>
          <a:off x="0" y="0"/>
          <a:ext cx="0" cy="0"/>
          <a:chOff x="0" y="0"/>
          <a:chExt cx="0" cy="0"/>
        </a:xfrm>
      </p:grpSpPr>
      <p:sp>
        <p:nvSpPr>
          <p:cNvPr id="475" name="Google Shape;475;p213"/>
          <p:cNvSpPr/>
          <p:nvPr/>
        </p:nvSpPr>
        <p:spPr>
          <a:xfrm>
            <a:off x="1" y="0"/>
            <a:ext cx="12192000" cy="6858000"/>
          </a:xfrm>
          <a:prstGeom prst="rect">
            <a:avLst/>
          </a:prstGeom>
          <a:solidFill>
            <a:schemeClr val="dk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714" u="none" cap="none" strike="noStrike">
              <a:solidFill>
                <a:srgbClr val="000000"/>
              </a:solidFill>
              <a:latin typeface="Arial"/>
              <a:ea typeface="Arial"/>
              <a:cs typeface="Arial"/>
              <a:sym typeface="Arial"/>
            </a:endParaRPr>
          </a:p>
        </p:txBody>
      </p:sp>
      <p:sp>
        <p:nvSpPr>
          <p:cNvPr id="476" name="Google Shape;476;p213"/>
          <p:cNvSpPr/>
          <p:nvPr/>
        </p:nvSpPr>
        <p:spPr>
          <a:xfrm flipH="1">
            <a:off x="1934456" y="-9427"/>
            <a:ext cx="10257543" cy="6880225"/>
          </a:xfrm>
          <a:prstGeom prst="round1Rect">
            <a:avLst>
              <a:gd fmla="val 1024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77" name="Google Shape;477;p213"/>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478" name="Google Shape;478;p213"/>
          <p:cNvSpPr/>
          <p:nvPr>
            <p:ph idx="2" type="pic"/>
          </p:nvPr>
        </p:nvSpPr>
        <p:spPr>
          <a:xfrm>
            <a:off x="6782624" y="0"/>
            <a:ext cx="5409376" cy="6867427"/>
          </a:xfrm>
          <a:prstGeom prst="rect">
            <a:avLst/>
          </a:prstGeom>
          <a:solidFill>
            <a:schemeClr val="lt1"/>
          </a:solidFill>
          <a:ln>
            <a:noFill/>
          </a:ln>
        </p:spPr>
        <p:txBody>
          <a:bodyPr anchorCtr="0" anchor="ctr" bIns="0" lIns="0" spcFirstLastPara="1" rIns="0" wrap="square" tIns="0">
            <a:normAutofit/>
          </a:bodyPr>
          <a:lstStyle>
            <a:lvl1pPr lvl="0" marR="0" rtl="0" algn="ctr">
              <a:lnSpc>
                <a:spcPct val="9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9" name="Google Shape;479;p213"/>
          <p:cNvSpPr txBox="1"/>
          <p:nvPr>
            <p:ph idx="1" type="body"/>
          </p:nvPr>
        </p:nvSpPr>
        <p:spPr>
          <a:xfrm>
            <a:off x="2451031" y="824187"/>
            <a:ext cx="3815018"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000"/>
              </a:spcBef>
              <a:spcAft>
                <a:spcPts val="0"/>
              </a:spcAft>
              <a:buClr>
                <a:schemeClr val="dk1"/>
              </a:buClr>
              <a:buSzPts val="2800"/>
              <a:buFont typeface="Arial"/>
              <a:buNone/>
              <a:defRPr b="0" i="0" sz="28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 name="Google Shape;480;p213"/>
          <p:cNvSpPr txBox="1"/>
          <p:nvPr>
            <p:ph idx="3" type="body"/>
          </p:nvPr>
        </p:nvSpPr>
        <p:spPr>
          <a:xfrm>
            <a:off x="913424" y="685554"/>
            <a:ext cx="1204668" cy="1890590"/>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15000"/>
              <a:buNone/>
              <a:defRPr b="1" i="0" sz="15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PX Sidebar (3)">
  <p:cSld name="2_PX Sidebar (3)">
    <p:spTree>
      <p:nvGrpSpPr>
        <p:cNvPr id="481" name="Shape 481"/>
        <p:cNvGrpSpPr/>
        <p:nvPr/>
      </p:nvGrpSpPr>
      <p:grpSpPr>
        <a:xfrm>
          <a:off x="0" y="0"/>
          <a:ext cx="0" cy="0"/>
          <a:chOff x="0" y="0"/>
          <a:chExt cx="0" cy="0"/>
        </a:xfrm>
      </p:grpSpPr>
      <p:sp>
        <p:nvSpPr>
          <p:cNvPr id="482" name="Google Shape;482;p214"/>
          <p:cNvSpPr/>
          <p:nvPr/>
        </p:nvSpPr>
        <p:spPr>
          <a:xfrm>
            <a:off x="1" y="0"/>
            <a:ext cx="12192000" cy="6858000"/>
          </a:xfrm>
          <a:prstGeom prst="rect">
            <a:avLst/>
          </a:prstGeom>
          <a:solidFill>
            <a:schemeClr val="accent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714" u="none" cap="none" strike="noStrike">
              <a:solidFill>
                <a:srgbClr val="000000"/>
              </a:solidFill>
              <a:latin typeface="Arial"/>
              <a:ea typeface="Arial"/>
              <a:cs typeface="Arial"/>
              <a:sym typeface="Arial"/>
            </a:endParaRPr>
          </a:p>
        </p:txBody>
      </p:sp>
      <p:sp>
        <p:nvSpPr>
          <p:cNvPr id="483" name="Google Shape;483;p214"/>
          <p:cNvSpPr/>
          <p:nvPr/>
        </p:nvSpPr>
        <p:spPr>
          <a:xfrm flipH="1">
            <a:off x="1934456" y="-9427"/>
            <a:ext cx="10257543" cy="6880225"/>
          </a:xfrm>
          <a:prstGeom prst="round1Rect">
            <a:avLst>
              <a:gd fmla="val 1024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84" name="Google Shape;484;p214"/>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485" name="Google Shape;485;p214"/>
          <p:cNvSpPr/>
          <p:nvPr>
            <p:ph idx="2" type="pic"/>
          </p:nvPr>
        </p:nvSpPr>
        <p:spPr>
          <a:xfrm>
            <a:off x="6782624" y="0"/>
            <a:ext cx="5409376" cy="6867427"/>
          </a:xfrm>
          <a:prstGeom prst="rect">
            <a:avLst/>
          </a:prstGeom>
          <a:solidFill>
            <a:schemeClr val="lt1"/>
          </a:solidFill>
          <a:ln>
            <a:noFill/>
          </a:ln>
        </p:spPr>
        <p:txBody>
          <a:bodyPr anchorCtr="0" anchor="ctr" bIns="0" lIns="0" spcFirstLastPara="1" rIns="0" wrap="square" tIns="0">
            <a:normAutofit/>
          </a:bodyPr>
          <a:lstStyle>
            <a:lvl1pPr lvl="0" marR="0" rtl="0" algn="ctr">
              <a:lnSpc>
                <a:spcPct val="9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6" name="Google Shape;486;p214"/>
          <p:cNvSpPr txBox="1"/>
          <p:nvPr>
            <p:ph idx="1" type="body"/>
          </p:nvPr>
        </p:nvSpPr>
        <p:spPr>
          <a:xfrm>
            <a:off x="2451031" y="824187"/>
            <a:ext cx="3815018"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000"/>
              </a:spcBef>
              <a:spcAft>
                <a:spcPts val="0"/>
              </a:spcAft>
              <a:buClr>
                <a:schemeClr val="dk1"/>
              </a:buClr>
              <a:buSzPts val="2800"/>
              <a:buFont typeface="Arial"/>
              <a:buNone/>
              <a:defRPr b="0" i="0" sz="28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 name="Google Shape;487;p214"/>
          <p:cNvSpPr txBox="1"/>
          <p:nvPr>
            <p:ph idx="3" type="body"/>
          </p:nvPr>
        </p:nvSpPr>
        <p:spPr>
          <a:xfrm>
            <a:off x="913424" y="685554"/>
            <a:ext cx="1204668" cy="1890590"/>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15000"/>
              <a:buNone/>
              <a:defRPr b="1" i="0" sz="15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XM Sidebar (3)">
  <p:cSld name="2_XM Sidebar (3)">
    <p:spTree>
      <p:nvGrpSpPr>
        <p:cNvPr id="488" name="Shape 488"/>
        <p:cNvGrpSpPr/>
        <p:nvPr/>
      </p:nvGrpSpPr>
      <p:grpSpPr>
        <a:xfrm>
          <a:off x="0" y="0"/>
          <a:ext cx="0" cy="0"/>
          <a:chOff x="0" y="0"/>
          <a:chExt cx="0" cy="0"/>
        </a:xfrm>
      </p:grpSpPr>
      <p:sp>
        <p:nvSpPr>
          <p:cNvPr id="489" name="Google Shape;489;p215"/>
          <p:cNvSpPr/>
          <p:nvPr/>
        </p:nvSpPr>
        <p:spPr>
          <a:xfrm>
            <a:off x="0" y="0"/>
            <a:ext cx="2964873" cy="6858000"/>
          </a:xfrm>
          <a:prstGeom prst="rect">
            <a:avLst/>
          </a:prstGeom>
          <a:gradFill>
            <a:gsLst>
              <a:gs pos="0">
                <a:srgbClr val="21DBAA"/>
              </a:gs>
              <a:gs pos="33000">
                <a:srgbClr val="03B4F0"/>
              </a:gs>
              <a:gs pos="70000">
                <a:schemeClr val="accent2"/>
              </a:gs>
              <a:gs pos="99000">
                <a:schemeClr val="accent3"/>
              </a:gs>
              <a:gs pos="100000">
                <a:schemeClr val="accent3"/>
              </a:gs>
            </a:gsLst>
            <a:lin ang="2700000" scaled="0"/>
          </a:gra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714" u="none" cap="none" strike="noStrike">
              <a:solidFill>
                <a:srgbClr val="000000"/>
              </a:solidFill>
              <a:latin typeface="Arial"/>
              <a:ea typeface="Arial"/>
              <a:cs typeface="Arial"/>
              <a:sym typeface="Arial"/>
            </a:endParaRPr>
          </a:p>
        </p:txBody>
      </p:sp>
      <p:sp>
        <p:nvSpPr>
          <p:cNvPr id="490" name="Google Shape;490;p215"/>
          <p:cNvSpPr/>
          <p:nvPr/>
        </p:nvSpPr>
        <p:spPr>
          <a:xfrm flipH="1">
            <a:off x="1934456" y="-9427"/>
            <a:ext cx="10257543" cy="6880225"/>
          </a:xfrm>
          <a:prstGeom prst="round1Rect">
            <a:avLst>
              <a:gd fmla="val 10243"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91" name="Google Shape;491;p215"/>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492" name="Google Shape;492;p215"/>
          <p:cNvSpPr/>
          <p:nvPr>
            <p:ph idx="2" type="pic"/>
          </p:nvPr>
        </p:nvSpPr>
        <p:spPr>
          <a:xfrm>
            <a:off x="6782624" y="0"/>
            <a:ext cx="5409376" cy="6867427"/>
          </a:xfrm>
          <a:prstGeom prst="rect">
            <a:avLst/>
          </a:prstGeom>
          <a:solidFill>
            <a:schemeClr val="lt1"/>
          </a:solidFill>
          <a:ln>
            <a:noFill/>
          </a:ln>
        </p:spPr>
        <p:txBody>
          <a:bodyPr anchorCtr="0" anchor="ctr" bIns="0" lIns="0" spcFirstLastPara="1" rIns="0" wrap="square" tIns="0">
            <a:normAutofit/>
          </a:bodyPr>
          <a:lstStyle>
            <a:lvl1pPr lvl="0" marR="0" rtl="0" algn="ctr">
              <a:lnSpc>
                <a:spcPct val="9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3" name="Google Shape;493;p215"/>
          <p:cNvSpPr txBox="1"/>
          <p:nvPr>
            <p:ph idx="1" type="body"/>
          </p:nvPr>
        </p:nvSpPr>
        <p:spPr>
          <a:xfrm>
            <a:off x="2451031" y="824187"/>
            <a:ext cx="3815018" cy="215443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000"/>
              </a:spcBef>
              <a:spcAft>
                <a:spcPts val="0"/>
              </a:spcAft>
              <a:buClr>
                <a:schemeClr val="dk1"/>
              </a:buClr>
              <a:buSzPts val="2800"/>
              <a:buFont typeface="Arial"/>
              <a:buNone/>
              <a:defRPr b="0" i="0" sz="28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4" name="Google Shape;494;p215"/>
          <p:cNvSpPr txBox="1"/>
          <p:nvPr>
            <p:ph idx="3" type="body"/>
          </p:nvPr>
        </p:nvSpPr>
        <p:spPr>
          <a:xfrm>
            <a:off x="913424" y="685554"/>
            <a:ext cx="1204668" cy="1890590"/>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15000"/>
              <a:buNone/>
              <a:defRPr b="1" i="0" sz="15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 Divided">
  <p:cSld name="EX Divided">
    <p:spTree>
      <p:nvGrpSpPr>
        <p:cNvPr id="495" name="Shape 495"/>
        <p:cNvGrpSpPr/>
        <p:nvPr/>
      </p:nvGrpSpPr>
      <p:grpSpPr>
        <a:xfrm>
          <a:off x="0" y="0"/>
          <a:ext cx="0" cy="0"/>
          <a:chOff x="0" y="0"/>
          <a:chExt cx="0" cy="0"/>
        </a:xfrm>
      </p:grpSpPr>
      <p:sp>
        <p:nvSpPr>
          <p:cNvPr id="496" name="Google Shape;496;p216"/>
          <p:cNvSpPr/>
          <p:nvPr/>
        </p:nvSpPr>
        <p:spPr>
          <a:xfrm flipH="1">
            <a:off x="5469453" y="1"/>
            <a:ext cx="6722547" cy="6857999"/>
          </a:xfrm>
          <a:prstGeom prst="round1Rect">
            <a:avLst>
              <a:gd fmla="val 10243" name="adj"/>
            </a:avLst>
          </a:prstGeom>
          <a:solidFill>
            <a:srgbClr val="0768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97" name="Google Shape;497;p216"/>
          <p:cNvPicPr preferRelativeResize="0"/>
          <p:nvPr/>
        </p:nvPicPr>
        <p:blipFill rotWithShape="1">
          <a:blip r:embed="rId2">
            <a:alphaModFix/>
          </a:blip>
          <a:srcRect b="0" l="0" r="0" t="0"/>
          <a:stretch/>
        </p:blipFill>
        <p:spPr>
          <a:xfrm>
            <a:off x="354156" y="353834"/>
            <a:ext cx="457201" cy="457201"/>
          </a:xfrm>
          <a:prstGeom prst="rect">
            <a:avLst/>
          </a:prstGeom>
          <a:noFill/>
          <a:ln>
            <a:noFill/>
          </a:ln>
        </p:spPr>
      </p:pic>
      <p:sp>
        <p:nvSpPr>
          <p:cNvPr id="498" name="Google Shape;498;p216"/>
          <p:cNvSpPr txBox="1"/>
          <p:nvPr>
            <p:ph idx="1" type="body"/>
          </p:nvPr>
        </p:nvSpPr>
        <p:spPr>
          <a:xfrm>
            <a:off x="606970" y="1668770"/>
            <a:ext cx="3974862" cy="547687"/>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dk1"/>
              </a:buClr>
              <a:buSzPts val="3200"/>
              <a:buFont typeface="Arial"/>
              <a:buNone/>
              <a:defRPr b="1" i="0" sz="32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9" name="Google Shape;499;p216"/>
          <p:cNvSpPr txBox="1"/>
          <p:nvPr>
            <p:ph idx="2" type="body"/>
          </p:nvPr>
        </p:nvSpPr>
        <p:spPr>
          <a:xfrm>
            <a:off x="6340738" y="1668770"/>
            <a:ext cx="4989517" cy="547687"/>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lt1"/>
              </a:buClr>
              <a:buSzPts val="3200"/>
              <a:buFont typeface="Arial"/>
              <a:buNone/>
              <a:defRPr b="1" i="0" sz="32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 name="Google Shape;500;p216"/>
          <p:cNvSpPr txBox="1"/>
          <p:nvPr>
            <p:ph idx="3" type="body"/>
          </p:nvPr>
        </p:nvSpPr>
        <p:spPr>
          <a:xfrm>
            <a:off x="606970" y="2505659"/>
            <a:ext cx="3974862" cy="2516187"/>
          </a:xfrm>
          <a:prstGeom prst="rect">
            <a:avLst/>
          </a:prstGeom>
          <a:noFill/>
          <a:ln>
            <a:noFill/>
          </a:ln>
        </p:spPr>
        <p:txBody>
          <a:bodyPr anchorCtr="0" anchor="t" bIns="45700" lIns="91425" spcFirstLastPara="1" rIns="91425" wrap="square" tIns="45700">
            <a:normAutofit/>
          </a:bodyPr>
          <a:lstStyle>
            <a:lvl1pPr indent="-350520" lvl="0" marL="457200" marR="0" algn="l">
              <a:lnSpc>
                <a:spcPct val="100000"/>
              </a:lnSpc>
              <a:spcBef>
                <a:spcPts val="1000"/>
              </a:spcBef>
              <a:spcAft>
                <a:spcPts val="0"/>
              </a:spcAft>
              <a:buClr>
                <a:srgbClr val="045ED8"/>
              </a:buClr>
              <a:buSzPts val="1920"/>
              <a:buFont typeface="NTR"/>
              <a:buChar char="+"/>
              <a:defRPr b="0" i="0" sz="1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 name="Google Shape;501;p216"/>
          <p:cNvSpPr txBox="1"/>
          <p:nvPr>
            <p:ph idx="4" type="body"/>
          </p:nvPr>
        </p:nvSpPr>
        <p:spPr>
          <a:xfrm>
            <a:off x="6370235" y="2505659"/>
            <a:ext cx="4952943" cy="2516187"/>
          </a:xfrm>
          <a:prstGeom prst="rect">
            <a:avLst/>
          </a:prstGeom>
          <a:noFill/>
          <a:ln>
            <a:noFill/>
          </a:ln>
        </p:spPr>
        <p:txBody>
          <a:bodyPr anchorCtr="0" anchor="t" bIns="45700" lIns="91425" spcFirstLastPara="1" rIns="91425" wrap="square" tIns="45700">
            <a:normAutofit/>
          </a:bodyPr>
          <a:lstStyle>
            <a:lvl1pPr indent="-350520" lvl="0" marL="457200" marR="0" algn="l">
              <a:lnSpc>
                <a:spcPct val="100000"/>
              </a:lnSpc>
              <a:spcBef>
                <a:spcPts val="1000"/>
              </a:spcBef>
              <a:spcAft>
                <a:spcPts val="0"/>
              </a:spcAft>
              <a:buClr>
                <a:schemeClr val="lt1"/>
              </a:buClr>
              <a:buSzPts val="1920"/>
              <a:buFont typeface="NTR"/>
              <a:buChar char="+"/>
              <a:defRPr b="0" i="0"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cutive summary w/ icons">
  <p:cSld name="Executive summary w/ icons">
    <p:spTree>
      <p:nvGrpSpPr>
        <p:cNvPr id="60" name="Shape 60"/>
        <p:cNvGrpSpPr/>
        <p:nvPr/>
      </p:nvGrpSpPr>
      <p:grpSpPr>
        <a:xfrm>
          <a:off x="0" y="0"/>
          <a:ext cx="0" cy="0"/>
          <a:chOff x="0" y="0"/>
          <a:chExt cx="0" cy="0"/>
        </a:xfrm>
      </p:grpSpPr>
      <p:sp>
        <p:nvSpPr>
          <p:cNvPr id="61" name="Google Shape;61;p154"/>
          <p:cNvSpPr txBox="1"/>
          <p:nvPr>
            <p:ph type="title"/>
          </p:nvPr>
        </p:nvSpPr>
        <p:spPr>
          <a:xfrm>
            <a:off x="457200" y="152401"/>
            <a:ext cx="8385858" cy="99059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E393F"/>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54"/>
          <p:cNvSpPr txBox="1"/>
          <p:nvPr>
            <p:ph idx="12" type="sldNum"/>
          </p:nvPr>
        </p:nvSpPr>
        <p:spPr>
          <a:xfrm>
            <a:off x="9126655"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154"/>
          <p:cNvSpPr txBox="1"/>
          <p:nvPr>
            <p:ph idx="1" type="body"/>
          </p:nvPr>
        </p:nvSpPr>
        <p:spPr>
          <a:xfrm>
            <a:off x="1684421" y="1330911"/>
            <a:ext cx="9577304" cy="914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Font typeface="Arial"/>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154"/>
          <p:cNvSpPr/>
          <p:nvPr>
            <p:ph idx="2" type="pic"/>
          </p:nvPr>
        </p:nvSpPr>
        <p:spPr>
          <a:xfrm>
            <a:off x="457200" y="1330911"/>
            <a:ext cx="914400" cy="914400"/>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accent2"/>
              </a:buClr>
              <a:buSzPts val="1800"/>
              <a:buFont typeface="Arial"/>
              <a:buNone/>
              <a:defRPr b="0" i="0" sz="1800" u="none" cap="none" strike="noStrike">
                <a:solidFill>
                  <a:srgbClr val="2E393F"/>
                </a:solidFill>
                <a:latin typeface="Arial"/>
                <a:ea typeface="Arial"/>
                <a:cs typeface="Arial"/>
                <a:sym typeface="Arial"/>
              </a:defRPr>
            </a:lvl1pPr>
            <a:lvl2pPr lvl="1" marR="0" rtl="0" algn="l">
              <a:lnSpc>
                <a:spcPct val="90000"/>
              </a:lnSpc>
              <a:spcBef>
                <a:spcPts val="500"/>
              </a:spcBef>
              <a:spcAft>
                <a:spcPts val="0"/>
              </a:spcAft>
              <a:buClr>
                <a:schemeClr val="accent2"/>
              </a:buClr>
              <a:buSzPts val="1600"/>
              <a:buFont typeface="Arial"/>
              <a:buChar char="•"/>
              <a:defRPr b="0" i="0" sz="1600" u="none" cap="none" strike="noStrike">
                <a:solidFill>
                  <a:srgbClr val="2E393F"/>
                </a:solidFill>
                <a:latin typeface="Arial"/>
                <a:ea typeface="Arial"/>
                <a:cs typeface="Arial"/>
                <a:sym typeface="Arial"/>
              </a:defRPr>
            </a:lvl2pPr>
            <a:lvl3pPr lvl="2"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3pPr>
            <a:lvl4pPr lvl="3"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4pPr>
            <a:lvl5pPr lvl="4"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5" name="Google Shape;65;p154"/>
          <p:cNvSpPr/>
          <p:nvPr>
            <p:ph idx="3" type="pic"/>
          </p:nvPr>
        </p:nvSpPr>
        <p:spPr>
          <a:xfrm>
            <a:off x="457200" y="2550111"/>
            <a:ext cx="914400" cy="914400"/>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accent2"/>
              </a:buClr>
              <a:buSzPts val="1800"/>
              <a:buFont typeface="Arial"/>
              <a:buNone/>
              <a:defRPr b="0" i="0" sz="1800" u="none" cap="none" strike="noStrike">
                <a:solidFill>
                  <a:srgbClr val="2E393F"/>
                </a:solidFill>
                <a:latin typeface="Arial"/>
                <a:ea typeface="Arial"/>
                <a:cs typeface="Arial"/>
                <a:sym typeface="Arial"/>
              </a:defRPr>
            </a:lvl1pPr>
            <a:lvl2pPr lvl="1" marR="0" rtl="0" algn="l">
              <a:lnSpc>
                <a:spcPct val="90000"/>
              </a:lnSpc>
              <a:spcBef>
                <a:spcPts val="500"/>
              </a:spcBef>
              <a:spcAft>
                <a:spcPts val="0"/>
              </a:spcAft>
              <a:buClr>
                <a:schemeClr val="accent2"/>
              </a:buClr>
              <a:buSzPts val="1600"/>
              <a:buFont typeface="Arial"/>
              <a:buChar char="•"/>
              <a:defRPr b="0" i="0" sz="1600" u="none" cap="none" strike="noStrike">
                <a:solidFill>
                  <a:srgbClr val="2E393F"/>
                </a:solidFill>
                <a:latin typeface="Arial"/>
                <a:ea typeface="Arial"/>
                <a:cs typeface="Arial"/>
                <a:sym typeface="Arial"/>
              </a:defRPr>
            </a:lvl2pPr>
            <a:lvl3pPr lvl="2"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3pPr>
            <a:lvl4pPr lvl="3"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4pPr>
            <a:lvl5pPr lvl="4"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6" name="Google Shape;66;p154"/>
          <p:cNvSpPr txBox="1"/>
          <p:nvPr>
            <p:ph idx="4" type="body"/>
          </p:nvPr>
        </p:nvSpPr>
        <p:spPr>
          <a:xfrm>
            <a:off x="1684421" y="2550111"/>
            <a:ext cx="9577304" cy="914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Font typeface="Arial"/>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154"/>
          <p:cNvSpPr/>
          <p:nvPr>
            <p:ph idx="5" type="pic"/>
          </p:nvPr>
        </p:nvSpPr>
        <p:spPr>
          <a:xfrm>
            <a:off x="457200" y="3843630"/>
            <a:ext cx="914400" cy="914400"/>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accent2"/>
              </a:buClr>
              <a:buSzPts val="1800"/>
              <a:buFont typeface="Arial"/>
              <a:buNone/>
              <a:defRPr b="0" i="0" sz="1800" u="none" cap="none" strike="noStrike">
                <a:solidFill>
                  <a:srgbClr val="2E393F"/>
                </a:solidFill>
                <a:latin typeface="Arial"/>
                <a:ea typeface="Arial"/>
                <a:cs typeface="Arial"/>
                <a:sym typeface="Arial"/>
              </a:defRPr>
            </a:lvl1pPr>
            <a:lvl2pPr lvl="1" marR="0" rtl="0" algn="l">
              <a:lnSpc>
                <a:spcPct val="90000"/>
              </a:lnSpc>
              <a:spcBef>
                <a:spcPts val="500"/>
              </a:spcBef>
              <a:spcAft>
                <a:spcPts val="0"/>
              </a:spcAft>
              <a:buClr>
                <a:schemeClr val="accent2"/>
              </a:buClr>
              <a:buSzPts val="1600"/>
              <a:buFont typeface="Arial"/>
              <a:buChar char="•"/>
              <a:defRPr b="0" i="0" sz="1600" u="none" cap="none" strike="noStrike">
                <a:solidFill>
                  <a:srgbClr val="2E393F"/>
                </a:solidFill>
                <a:latin typeface="Arial"/>
                <a:ea typeface="Arial"/>
                <a:cs typeface="Arial"/>
                <a:sym typeface="Arial"/>
              </a:defRPr>
            </a:lvl2pPr>
            <a:lvl3pPr lvl="2"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3pPr>
            <a:lvl4pPr lvl="3"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4pPr>
            <a:lvl5pPr lvl="4"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 name="Google Shape;68;p154"/>
          <p:cNvSpPr txBox="1"/>
          <p:nvPr>
            <p:ph idx="6" type="body"/>
          </p:nvPr>
        </p:nvSpPr>
        <p:spPr>
          <a:xfrm>
            <a:off x="1684421" y="3843630"/>
            <a:ext cx="9577304" cy="914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Font typeface="Arial"/>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154"/>
          <p:cNvSpPr/>
          <p:nvPr>
            <p:ph idx="7" type="pic"/>
          </p:nvPr>
        </p:nvSpPr>
        <p:spPr>
          <a:xfrm>
            <a:off x="457200" y="5137150"/>
            <a:ext cx="914400" cy="914400"/>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accent2"/>
              </a:buClr>
              <a:buSzPts val="1800"/>
              <a:buFont typeface="Arial"/>
              <a:buNone/>
              <a:defRPr b="0" i="0" sz="1800" u="none" cap="none" strike="noStrike">
                <a:solidFill>
                  <a:srgbClr val="2E393F"/>
                </a:solidFill>
                <a:latin typeface="Arial"/>
                <a:ea typeface="Arial"/>
                <a:cs typeface="Arial"/>
                <a:sym typeface="Arial"/>
              </a:defRPr>
            </a:lvl1pPr>
            <a:lvl2pPr lvl="1" marR="0" rtl="0" algn="l">
              <a:lnSpc>
                <a:spcPct val="90000"/>
              </a:lnSpc>
              <a:spcBef>
                <a:spcPts val="500"/>
              </a:spcBef>
              <a:spcAft>
                <a:spcPts val="0"/>
              </a:spcAft>
              <a:buClr>
                <a:schemeClr val="accent2"/>
              </a:buClr>
              <a:buSzPts val="1600"/>
              <a:buFont typeface="Arial"/>
              <a:buChar char="•"/>
              <a:defRPr b="0" i="0" sz="1600" u="none" cap="none" strike="noStrike">
                <a:solidFill>
                  <a:srgbClr val="2E393F"/>
                </a:solidFill>
                <a:latin typeface="Arial"/>
                <a:ea typeface="Arial"/>
                <a:cs typeface="Arial"/>
                <a:sym typeface="Arial"/>
              </a:defRPr>
            </a:lvl2pPr>
            <a:lvl3pPr lvl="2"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3pPr>
            <a:lvl4pPr lvl="3"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4pPr>
            <a:lvl5pPr lvl="4" marR="0" rtl="0" algn="l">
              <a:lnSpc>
                <a:spcPct val="90000"/>
              </a:lnSpc>
              <a:spcBef>
                <a:spcPts val="500"/>
              </a:spcBef>
              <a:spcAft>
                <a:spcPts val="0"/>
              </a:spcAft>
              <a:buClr>
                <a:schemeClr val="accent2"/>
              </a:buClr>
              <a:buSzPts val="1400"/>
              <a:buFont typeface="Arial"/>
              <a:buChar char="•"/>
              <a:defRPr b="0" i="0" sz="1400" u="none" cap="none" strike="noStrike">
                <a:solidFill>
                  <a:srgbClr val="2E393F"/>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 name="Google Shape;70;p154"/>
          <p:cNvSpPr txBox="1"/>
          <p:nvPr>
            <p:ph idx="8" type="body"/>
          </p:nvPr>
        </p:nvSpPr>
        <p:spPr>
          <a:xfrm>
            <a:off x="1684421" y="5137150"/>
            <a:ext cx="9577304" cy="914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Font typeface="Arial"/>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54"/>
          <p:cNvSpPr txBox="1"/>
          <p:nvPr>
            <p:ph idx="11" type="ftr"/>
          </p:nvPr>
        </p:nvSpPr>
        <p:spPr>
          <a:xfrm>
            <a:off x="457200" y="6356350"/>
            <a:ext cx="745988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X Divided">
  <p:cSld name="CX Divided">
    <p:spTree>
      <p:nvGrpSpPr>
        <p:cNvPr id="502" name="Shape 502"/>
        <p:cNvGrpSpPr/>
        <p:nvPr/>
      </p:nvGrpSpPr>
      <p:grpSpPr>
        <a:xfrm>
          <a:off x="0" y="0"/>
          <a:ext cx="0" cy="0"/>
          <a:chOff x="0" y="0"/>
          <a:chExt cx="0" cy="0"/>
        </a:xfrm>
      </p:grpSpPr>
      <p:sp>
        <p:nvSpPr>
          <p:cNvPr id="503" name="Google Shape;503;p217"/>
          <p:cNvSpPr/>
          <p:nvPr/>
        </p:nvSpPr>
        <p:spPr>
          <a:xfrm flipH="1">
            <a:off x="5469453" y="1"/>
            <a:ext cx="6722547" cy="6857999"/>
          </a:xfrm>
          <a:prstGeom prst="round1Rect">
            <a:avLst>
              <a:gd fmla="val 10243"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04" name="Google Shape;504;p217"/>
          <p:cNvPicPr preferRelativeResize="0"/>
          <p:nvPr/>
        </p:nvPicPr>
        <p:blipFill rotWithShape="1">
          <a:blip r:embed="rId2">
            <a:alphaModFix/>
          </a:blip>
          <a:srcRect b="-3552" l="0" r="74510" t="1"/>
          <a:stretch/>
        </p:blipFill>
        <p:spPr>
          <a:xfrm>
            <a:off x="358348" y="358347"/>
            <a:ext cx="481912" cy="481912"/>
          </a:xfrm>
          <a:prstGeom prst="rect">
            <a:avLst/>
          </a:prstGeom>
          <a:noFill/>
          <a:ln>
            <a:noFill/>
          </a:ln>
        </p:spPr>
      </p:pic>
      <p:sp>
        <p:nvSpPr>
          <p:cNvPr id="505" name="Google Shape;505;p217"/>
          <p:cNvSpPr txBox="1"/>
          <p:nvPr>
            <p:ph idx="1" type="body"/>
          </p:nvPr>
        </p:nvSpPr>
        <p:spPr>
          <a:xfrm>
            <a:off x="606970" y="1668770"/>
            <a:ext cx="3974862" cy="547687"/>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dk1"/>
              </a:buClr>
              <a:buSzPts val="3200"/>
              <a:buFont typeface="Arial"/>
              <a:buNone/>
              <a:defRPr b="1" i="0" sz="32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6" name="Google Shape;506;p217"/>
          <p:cNvSpPr txBox="1"/>
          <p:nvPr>
            <p:ph idx="2" type="body"/>
          </p:nvPr>
        </p:nvSpPr>
        <p:spPr>
          <a:xfrm>
            <a:off x="6340738" y="1668770"/>
            <a:ext cx="4989517" cy="547687"/>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lt1"/>
              </a:buClr>
              <a:buSzPts val="3200"/>
              <a:buFont typeface="Arial"/>
              <a:buNone/>
              <a:defRPr b="1" i="0" sz="32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7" name="Google Shape;507;p217"/>
          <p:cNvSpPr txBox="1"/>
          <p:nvPr>
            <p:ph idx="3" type="body"/>
          </p:nvPr>
        </p:nvSpPr>
        <p:spPr>
          <a:xfrm>
            <a:off x="606970" y="2505659"/>
            <a:ext cx="3974862" cy="2516187"/>
          </a:xfrm>
          <a:prstGeom prst="rect">
            <a:avLst/>
          </a:prstGeom>
          <a:noFill/>
          <a:ln>
            <a:noFill/>
          </a:ln>
        </p:spPr>
        <p:txBody>
          <a:bodyPr anchorCtr="0" anchor="t" bIns="45700" lIns="91425" spcFirstLastPara="1" rIns="91425" wrap="square" tIns="45700">
            <a:normAutofit/>
          </a:bodyPr>
          <a:lstStyle>
            <a:lvl1pPr indent="-350520" lvl="0" marL="457200" marR="0" algn="l">
              <a:lnSpc>
                <a:spcPct val="100000"/>
              </a:lnSpc>
              <a:spcBef>
                <a:spcPts val="1000"/>
              </a:spcBef>
              <a:spcAft>
                <a:spcPts val="0"/>
              </a:spcAft>
              <a:buClr>
                <a:schemeClr val="accent1"/>
              </a:buClr>
              <a:buSzPts val="1920"/>
              <a:buFont typeface="NTR"/>
              <a:buChar char="+"/>
              <a:defRPr b="0" i="0" sz="1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8" name="Google Shape;508;p217"/>
          <p:cNvSpPr txBox="1"/>
          <p:nvPr>
            <p:ph idx="4" type="body"/>
          </p:nvPr>
        </p:nvSpPr>
        <p:spPr>
          <a:xfrm>
            <a:off x="6370235" y="2505659"/>
            <a:ext cx="4952943" cy="2516187"/>
          </a:xfrm>
          <a:prstGeom prst="rect">
            <a:avLst/>
          </a:prstGeom>
          <a:noFill/>
          <a:ln>
            <a:noFill/>
          </a:ln>
        </p:spPr>
        <p:txBody>
          <a:bodyPr anchorCtr="0" anchor="t" bIns="45700" lIns="91425" spcFirstLastPara="1" rIns="91425" wrap="square" tIns="45700">
            <a:normAutofit/>
          </a:bodyPr>
          <a:lstStyle>
            <a:lvl1pPr indent="-350520" lvl="0" marL="457200" marR="0" algn="l">
              <a:lnSpc>
                <a:spcPct val="100000"/>
              </a:lnSpc>
              <a:spcBef>
                <a:spcPts val="1000"/>
              </a:spcBef>
              <a:spcAft>
                <a:spcPts val="0"/>
              </a:spcAft>
              <a:buClr>
                <a:schemeClr val="lt1"/>
              </a:buClr>
              <a:buSzPts val="1920"/>
              <a:buFont typeface="NTR"/>
              <a:buChar char="+"/>
              <a:defRPr b="0" i="0"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X Divided">
  <p:cSld name="BX Divided">
    <p:spTree>
      <p:nvGrpSpPr>
        <p:cNvPr id="509" name="Shape 509"/>
        <p:cNvGrpSpPr/>
        <p:nvPr/>
      </p:nvGrpSpPr>
      <p:grpSpPr>
        <a:xfrm>
          <a:off x="0" y="0"/>
          <a:ext cx="0" cy="0"/>
          <a:chOff x="0" y="0"/>
          <a:chExt cx="0" cy="0"/>
        </a:xfrm>
      </p:grpSpPr>
      <p:sp>
        <p:nvSpPr>
          <p:cNvPr id="510" name="Google Shape;510;p218"/>
          <p:cNvSpPr/>
          <p:nvPr/>
        </p:nvSpPr>
        <p:spPr>
          <a:xfrm flipH="1">
            <a:off x="5469453" y="1"/>
            <a:ext cx="6722547" cy="6857999"/>
          </a:xfrm>
          <a:prstGeom prst="round1Rect">
            <a:avLst>
              <a:gd fmla="val 10243" name="adj"/>
            </a:avLst>
          </a:prstGeom>
          <a:solidFill>
            <a:srgbClr val="5F19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11" name="Google Shape;511;p218"/>
          <p:cNvPicPr preferRelativeResize="0"/>
          <p:nvPr/>
        </p:nvPicPr>
        <p:blipFill rotWithShape="1">
          <a:blip r:embed="rId2">
            <a:alphaModFix/>
          </a:blip>
          <a:srcRect b="0" l="0" r="0" t="0"/>
          <a:stretch/>
        </p:blipFill>
        <p:spPr>
          <a:xfrm>
            <a:off x="351924" y="365665"/>
            <a:ext cx="462108" cy="462108"/>
          </a:xfrm>
          <a:prstGeom prst="rect">
            <a:avLst/>
          </a:prstGeom>
          <a:noFill/>
          <a:ln>
            <a:noFill/>
          </a:ln>
        </p:spPr>
      </p:pic>
      <p:sp>
        <p:nvSpPr>
          <p:cNvPr id="512" name="Google Shape;512;p218"/>
          <p:cNvSpPr txBox="1"/>
          <p:nvPr>
            <p:ph idx="1" type="body"/>
          </p:nvPr>
        </p:nvSpPr>
        <p:spPr>
          <a:xfrm>
            <a:off x="606970" y="1668770"/>
            <a:ext cx="3974862" cy="547687"/>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dk1"/>
              </a:buClr>
              <a:buSzPts val="3200"/>
              <a:buFont typeface="Arial"/>
              <a:buNone/>
              <a:defRPr b="1" i="0" sz="32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 name="Google Shape;513;p218"/>
          <p:cNvSpPr txBox="1"/>
          <p:nvPr>
            <p:ph idx="2" type="body"/>
          </p:nvPr>
        </p:nvSpPr>
        <p:spPr>
          <a:xfrm>
            <a:off x="6340738" y="1668770"/>
            <a:ext cx="4989517" cy="547687"/>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lt1"/>
              </a:buClr>
              <a:buSzPts val="3200"/>
              <a:buFont typeface="Arial"/>
              <a:buNone/>
              <a:defRPr b="1" i="0" sz="32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4" name="Google Shape;514;p218"/>
          <p:cNvSpPr txBox="1"/>
          <p:nvPr>
            <p:ph idx="3" type="body"/>
          </p:nvPr>
        </p:nvSpPr>
        <p:spPr>
          <a:xfrm>
            <a:off x="606970" y="2505659"/>
            <a:ext cx="3974862" cy="2516187"/>
          </a:xfrm>
          <a:prstGeom prst="rect">
            <a:avLst/>
          </a:prstGeom>
          <a:noFill/>
          <a:ln>
            <a:noFill/>
          </a:ln>
        </p:spPr>
        <p:txBody>
          <a:bodyPr anchorCtr="0" anchor="t" bIns="45700" lIns="91425" spcFirstLastPara="1" rIns="91425" wrap="square" tIns="45700">
            <a:normAutofit/>
          </a:bodyPr>
          <a:lstStyle>
            <a:lvl1pPr indent="-350520" lvl="0" marL="457200" marR="0" algn="l">
              <a:lnSpc>
                <a:spcPct val="100000"/>
              </a:lnSpc>
              <a:spcBef>
                <a:spcPts val="1000"/>
              </a:spcBef>
              <a:spcAft>
                <a:spcPts val="0"/>
              </a:spcAft>
              <a:buClr>
                <a:schemeClr val="accent3"/>
              </a:buClr>
              <a:buSzPts val="1920"/>
              <a:buFont typeface="NTR"/>
              <a:buChar char="+"/>
              <a:defRPr b="0" i="0" sz="1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 name="Google Shape;515;p218"/>
          <p:cNvSpPr txBox="1"/>
          <p:nvPr>
            <p:ph idx="4" type="body"/>
          </p:nvPr>
        </p:nvSpPr>
        <p:spPr>
          <a:xfrm>
            <a:off x="6370235" y="2505659"/>
            <a:ext cx="4952943" cy="2516187"/>
          </a:xfrm>
          <a:prstGeom prst="rect">
            <a:avLst/>
          </a:prstGeom>
          <a:noFill/>
          <a:ln>
            <a:noFill/>
          </a:ln>
        </p:spPr>
        <p:txBody>
          <a:bodyPr anchorCtr="0" anchor="t" bIns="45700" lIns="91425" spcFirstLastPara="1" rIns="91425" wrap="square" tIns="45700">
            <a:normAutofit/>
          </a:bodyPr>
          <a:lstStyle>
            <a:lvl1pPr indent="-350520" lvl="0" marL="457200" marR="0" algn="l">
              <a:lnSpc>
                <a:spcPct val="100000"/>
              </a:lnSpc>
              <a:spcBef>
                <a:spcPts val="1000"/>
              </a:spcBef>
              <a:spcAft>
                <a:spcPts val="0"/>
              </a:spcAft>
              <a:buClr>
                <a:schemeClr val="lt1"/>
              </a:buClr>
              <a:buSzPts val="1920"/>
              <a:buFont typeface="NTR"/>
              <a:buChar char="+"/>
              <a:defRPr b="0" i="0"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C Divided">
  <p:cSld name="RC Divided">
    <p:spTree>
      <p:nvGrpSpPr>
        <p:cNvPr id="516" name="Shape 516"/>
        <p:cNvGrpSpPr/>
        <p:nvPr/>
      </p:nvGrpSpPr>
      <p:grpSpPr>
        <a:xfrm>
          <a:off x="0" y="0"/>
          <a:ext cx="0" cy="0"/>
          <a:chOff x="0" y="0"/>
          <a:chExt cx="0" cy="0"/>
        </a:xfrm>
      </p:grpSpPr>
      <p:sp>
        <p:nvSpPr>
          <p:cNvPr id="517" name="Google Shape;517;p219"/>
          <p:cNvSpPr/>
          <p:nvPr/>
        </p:nvSpPr>
        <p:spPr>
          <a:xfrm flipH="1">
            <a:off x="5469453" y="1"/>
            <a:ext cx="6722547" cy="6857999"/>
          </a:xfrm>
          <a:prstGeom prst="round1Rect">
            <a:avLst>
              <a:gd fmla="val 10243" name="adj"/>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18" name="Google Shape;518;p219"/>
          <p:cNvPicPr preferRelativeResize="0"/>
          <p:nvPr/>
        </p:nvPicPr>
        <p:blipFill rotWithShape="1">
          <a:blip r:embed="rId2">
            <a:alphaModFix/>
          </a:blip>
          <a:srcRect b="-3580" l="0" r="73473" t="1"/>
          <a:stretch/>
        </p:blipFill>
        <p:spPr>
          <a:xfrm>
            <a:off x="351924" y="359887"/>
            <a:ext cx="495099" cy="467886"/>
          </a:xfrm>
          <a:prstGeom prst="rect">
            <a:avLst/>
          </a:prstGeom>
          <a:noFill/>
          <a:ln>
            <a:noFill/>
          </a:ln>
        </p:spPr>
      </p:pic>
      <p:sp>
        <p:nvSpPr>
          <p:cNvPr id="519" name="Google Shape;519;p219"/>
          <p:cNvSpPr txBox="1"/>
          <p:nvPr>
            <p:ph idx="1" type="body"/>
          </p:nvPr>
        </p:nvSpPr>
        <p:spPr>
          <a:xfrm>
            <a:off x="606970" y="1668770"/>
            <a:ext cx="3974862" cy="547687"/>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dk1"/>
              </a:buClr>
              <a:buSzPts val="3200"/>
              <a:buFont typeface="Arial"/>
              <a:buNone/>
              <a:defRPr b="1" i="0" sz="32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0" name="Google Shape;520;p219"/>
          <p:cNvSpPr txBox="1"/>
          <p:nvPr>
            <p:ph idx="2" type="body"/>
          </p:nvPr>
        </p:nvSpPr>
        <p:spPr>
          <a:xfrm>
            <a:off x="6340738" y="1668770"/>
            <a:ext cx="4989517" cy="547687"/>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lt1"/>
              </a:buClr>
              <a:buSzPts val="3200"/>
              <a:buFont typeface="Arial"/>
              <a:buNone/>
              <a:defRPr b="1" i="0" sz="32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1" name="Google Shape;521;p219"/>
          <p:cNvSpPr txBox="1"/>
          <p:nvPr>
            <p:ph idx="3" type="body"/>
          </p:nvPr>
        </p:nvSpPr>
        <p:spPr>
          <a:xfrm>
            <a:off x="606970" y="2505659"/>
            <a:ext cx="3974862" cy="2516187"/>
          </a:xfrm>
          <a:prstGeom prst="rect">
            <a:avLst/>
          </a:prstGeom>
          <a:noFill/>
          <a:ln>
            <a:noFill/>
          </a:ln>
        </p:spPr>
        <p:txBody>
          <a:bodyPr anchorCtr="0" anchor="t" bIns="45700" lIns="91425" spcFirstLastPara="1" rIns="91425" wrap="square" tIns="45700">
            <a:normAutofit/>
          </a:bodyPr>
          <a:lstStyle>
            <a:lvl1pPr indent="-350520" lvl="0" marL="457200" marR="0" algn="l">
              <a:lnSpc>
                <a:spcPct val="100000"/>
              </a:lnSpc>
              <a:spcBef>
                <a:spcPts val="1000"/>
              </a:spcBef>
              <a:spcAft>
                <a:spcPts val="0"/>
              </a:spcAft>
              <a:buClr>
                <a:schemeClr val="dk1"/>
              </a:buClr>
              <a:buSzPts val="1920"/>
              <a:buFont typeface="NTR"/>
              <a:buChar char="+"/>
              <a:defRPr b="0" i="0" sz="1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2" name="Google Shape;522;p219"/>
          <p:cNvSpPr txBox="1"/>
          <p:nvPr>
            <p:ph idx="4" type="body"/>
          </p:nvPr>
        </p:nvSpPr>
        <p:spPr>
          <a:xfrm>
            <a:off x="6370235" y="2505659"/>
            <a:ext cx="4952943" cy="2516187"/>
          </a:xfrm>
          <a:prstGeom prst="rect">
            <a:avLst/>
          </a:prstGeom>
          <a:noFill/>
          <a:ln>
            <a:noFill/>
          </a:ln>
        </p:spPr>
        <p:txBody>
          <a:bodyPr anchorCtr="0" anchor="t" bIns="45700" lIns="91425" spcFirstLastPara="1" rIns="91425" wrap="square" tIns="45700">
            <a:normAutofit/>
          </a:bodyPr>
          <a:lstStyle>
            <a:lvl1pPr indent="-350520" lvl="0" marL="457200" marR="0" algn="l">
              <a:lnSpc>
                <a:spcPct val="100000"/>
              </a:lnSpc>
              <a:spcBef>
                <a:spcPts val="1000"/>
              </a:spcBef>
              <a:spcAft>
                <a:spcPts val="0"/>
              </a:spcAft>
              <a:buClr>
                <a:schemeClr val="lt1"/>
              </a:buClr>
              <a:buSzPts val="1920"/>
              <a:buFont typeface="NTR"/>
              <a:buChar char="+"/>
              <a:defRPr b="0" i="0"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X Divided">
  <p:cSld name="PX Divided">
    <p:spTree>
      <p:nvGrpSpPr>
        <p:cNvPr id="523" name="Shape 523"/>
        <p:cNvGrpSpPr/>
        <p:nvPr/>
      </p:nvGrpSpPr>
      <p:grpSpPr>
        <a:xfrm>
          <a:off x="0" y="0"/>
          <a:ext cx="0" cy="0"/>
          <a:chOff x="0" y="0"/>
          <a:chExt cx="0" cy="0"/>
        </a:xfrm>
      </p:grpSpPr>
      <p:sp>
        <p:nvSpPr>
          <p:cNvPr id="524" name="Google Shape;524;p220"/>
          <p:cNvSpPr/>
          <p:nvPr/>
        </p:nvSpPr>
        <p:spPr>
          <a:xfrm flipH="1">
            <a:off x="5469453" y="1"/>
            <a:ext cx="6722547" cy="6857999"/>
          </a:xfrm>
          <a:prstGeom prst="round1Rect">
            <a:avLst>
              <a:gd fmla="val 10243" name="adj"/>
            </a:avLst>
          </a:prstGeom>
          <a:solidFill>
            <a:srgbClr val="00B4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25" name="Google Shape;525;p220"/>
          <p:cNvPicPr preferRelativeResize="0"/>
          <p:nvPr/>
        </p:nvPicPr>
        <p:blipFill rotWithShape="1">
          <a:blip r:embed="rId2">
            <a:alphaModFix/>
          </a:blip>
          <a:srcRect b="0" l="0" r="0" t="0"/>
          <a:stretch/>
        </p:blipFill>
        <p:spPr>
          <a:xfrm>
            <a:off x="351924" y="359489"/>
            <a:ext cx="474460" cy="474460"/>
          </a:xfrm>
          <a:prstGeom prst="rect">
            <a:avLst/>
          </a:prstGeom>
          <a:noFill/>
          <a:ln>
            <a:noFill/>
          </a:ln>
        </p:spPr>
      </p:pic>
      <p:sp>
        <p:nvSpPr>
          <p:cNvPr id="526" name="Google Shape;526;p220"/>
          <p:cNvSpPr txBox="1"/>
          <p:nvPr>
            <p:ph idx="1" type="body"/>
          </p:nvPr>
        </p:nvSpPr>
        <p:spPr>
          <a:xfrm>
            <a:off x="606970" y="1668770"/>
            <a:ext cx="3974862" cy="547687"/>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dk1"/>
              </a:buClr>
              <a:buSzPts val="3200"/>
              <a:buFont typeface="Arial"/>
              <a:buNone/>
              <a:defRPr b="1" i="0" sz="32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7" name="Google Shape;527;p220"/>
          <p:cNvSpPr txBox="1"/>
          <p:nvPr>
            <p:ph idx="2" type="body"/>
          </p:nvPr>
        </p:nvSpPr>
        <p:spPr>
          <a:xfrm>
            <a:off x="6340738" y="1668770"/>
            <a:ext cx="4989517" cy="547687"/>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lt1"/>
              </a:buClr>
              <a:buSzPts val="3200"/>
              <a:buFont typeface="Arial"/>
              <a:buNone/>
              <a:defRPr b="1" i="0" sz="32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8" name="Google Shape;528;p220"/>
          <p:cNvSpPr txBox="1"/>
          <p:nvPr>
            <p:ph idx="3" type="body"/>
          </p:nvPr>
        </p:nvSpPr>
        <p:spPr>
          <a:xfrm>
            <a:off x="606970" y="2505659"/>
            <a:ext cx="3974862" cy="2516187"/>
          </a:xfrm>
          <a:prstGeom prst="rect">
            <a:avLst/>
          </a:prstGeom>
          <a:noFill/>
          <a:ln>
            <a:noFill/>
          </a:ln>
        </p:spPr>
        <p:txBody>
          <a:bodyPr anchorCtr="0" anchor="t" bIns="45700" lIns="91425" spcFirstLastPara="1" rIns="91425" wrap="square" tIns="45700">
            <a:normAutofit/>
          </a:bodyPr>
          <a:lstStyle>
            <a:lvl1pPr indent="-350520" lvl="0" marL="457200" marR="0" algn="l">
              <a:lnSpc>
                <a:spcPct val="100000"/>
              </a:lnSpc>
              <a:spcBef>
                <a:spcPts val="1000"/>
              </a:spcBef>
              <a:spcAft>
                <a:spcPts val="0"/>
              </a:spcAft>
              <a:buClr>
                <a:schemeClr val="accent4"/>
              </a:buClr>
              <a:buSzPts val="1920"/>
              <a:buFont typeface="NTR"/>
              <a:buChar char="+"/>
              <a:defRPr b="0" i="0" sz="1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 name="Google Shape;529;p220"/>
          <p:cNvSpPr txBox="1"/>
          <p:nvPr>
            <p:ph idx="4" type="body"/>
          </p:nvPr>
        </p:nvSpPr>
        <p:spPr>
          <a:xfrm>
            <a:off x="6370235" y="2505659"/>
            <a:ext cx="4952943" cy="2516187"/>
          </a:xfrm>
          <a:prstGeom prst="rect">
            <a:avLst/>
          </a:prstGeom>
          <a:noFill/>
          <a:ln>
            <a:noFill/>
          </a:ln>
        </p:spPr>
        <p:txBody>
          <a:bodyPr anchorCtr="0" anchor="t" bIns="45700" lIns="91425" spcFirstLastPara="1" rIns="91425" wrap="square" tIns="45700">
            <a:normAutofit/>
          </a:bodyPr>
          <a:lstStyle>
            <a:lvl1pPr indent="-350520" lvl="0" marL="457200" marR="0" algn="l">
              <a:lnSpc>
                <a:spcPct val="100000"/>
              </a:lnSpc>
              <a:spcBef>
                <a:spcPts val="1000"/>
              </a:spcBef>
              <a:spcAft>
                <a:spcPts val="0"/>
              </a:spcAft>
              <a:buClr>
                <a:schemeClr val="lt1"/>
              </a:buClr>
              <a:buSzPts val="1920"/>
              <a:buFont typeface="NTR"/>
              <a:buChar char="+"/>
              <a:defRPr b="0" i="0"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XM Divided">
  <p:cSld name="XM Divided">
    <p:spTree>
      <p:nvGrpSpPr>
        <p:cNvPr id="530" name="Shape 530"/>
        <p:cNvGrpSpPr/>
        <p:nvPr/>
      </p:nvGrpSpPr>
      <p:grpSpPr>
        <a:xfrm>
          <a:off x="0" y="0"/>
          <a:ext cx="0" cy="0"/>
          <a:chOff x="0" y="0"/>
          <a:chExt cx="0" cy="0"/>
        </a:xfrm>
      </p:grpSpPr>
      <p:sp>
        <p:nvSpPr>
          <p:cNvPr id="531" name="Google Shape;531;p221"/>
          <p:cNvSpPr/>
          <p:nvPr/>
        </p:nvSpPr>
        <p:spPr>
          <a:xfrm flipH="1">
            <a:off x="5469453" y="1"/>
            <a:ext cx="6722547" cy="6858000"/>
          </a:xfrm>
          <a:prstGeom prst="round1Rect">
            <a:avLst>
              <a:gd fmla="val 10243" name="adj"/>
            </a:avLst>
          </a:prstGeom>
          <a:gradFill>
            <a:gsLst>
              <a:gs pos="0">
                <a:srgbClr val="21DBAA"/>
              </a:gs>
              <a:gs pos="34000">
                <a:srgbClr val="03B4F0"/>
              </a:gs>
              <a:gs pos="70000">
                <a:schemeClr val="accent2"/>
              </a:gs>
              <a:gs pos="99000">
                <a:schemeClr val="accent3"/>
              </a:gs>
              <a:gs pos="100000">
                <a:schemeClr val="accent3"/>
              </a:gs>
            </a:gsLst>
            <a:lin ang="7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2" name="Google Shape;532;p221"/>
          <p:cNvSpPr txBox="1"/>
          <p:nvPr>
            <p:ph idx="1" type="body"/>
          </p:nvPr>
        </p:nvSpPr>
        <p:spPr>
          <a:xfrm>
            <a:off x="606970" y="1668770"/>
            <a:ext cx="3974862" cy="547687"/>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dk1"/>
              </a:buClr>
              <a:buSzPts val="3200"/>
              <a:buFont typeface="Arial"/>
              <a:buNone/>
              <a:defRPr b="1" i="0" sz="32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3" name="Google Shape;533;p221"/>
          <p:cNvSpPr txBox="1"/>
          <p:nvPr>
            <p:ph idx="2" type="body"/>
          </p:nvPr>
        </p:nvSpPr>
        <p:spPr>
          <a:xfrm>
            <a:off x="6340738" y="1668770"/>
            <a:ext cx="4989517" cy="547687"/>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lt1"/>
              </a:buClr>
              <a:buSzPts val="3200"/>
              <a:buFont typeface="Arial"/>
              <a:buNone/>
              <a:defRPr b="1" i="0" sz="32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4" name="Google Shape;534;p221"/>
          <p:cNvSpPr txBox="1"/>
          <p:nvPr>
            <p:ph idx="3" type="body"/>
          </p:nvPr>
        </p:nvSpPr>
        <p:spPr>
          <a:xfrm>
            <a:off x="606970" y="2505659"/>
            <a:ext cx="3974862" cy="2516187"/>
          </a:xfrm>
          <a:prstGeom prst="rect">
            <a:avLst/>
          </a:prstGeom>
          <a:noFill/>
          <a:ln>
            <a:noFill/>
          </a:ln>
        </p:spPr>
        <p:txBody>
          <a:bodyPr anchorCtr="0" anchor="t" bIns="45700" lIns="91425" spcFirstLastPara="1" rIns="91425" wrap="square" tIns="45700">
            <a:normAutofit/>
          </a:bodyPr>
          <a:lstStyle>
            <a:lvl1pPr indent="-350520" lvl="0" marL="457200" marR="0" algn="l">
              <a:lnSpc>
                <a:spcPct val="100000"/>
              </a:lnSpc>
              <a:spcBef>
                <a:spcPts val="1000"/>
              </a:spcBef>
              <a:spcAft>
                <a:spcPts val="0"/>
              </a:spcAft>
              <a:buClr>
                <a:schemeClr val="dk1"/>
              </a:buClr>
              <a:buSzPts val="1920"/>
              <a:buFont typeface="NTR"/>
              <a:buChar char="+"/>
              <a:defRPr b="0" i="0" sz="1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5" name="Google Shape;535;p221"/>
          <p:cNvSpPr txBox="1"/>
          <p:nvPr>
            <p:ph idx="4" type="body"/>
          </p:nvPr>
        </p:nvSpPr>
        <p:spPr>
          <a:xfrm>
            <a:off x="6370235" y="2505659"/>
            <a:ext cx="4952943" cy="2516187"/>
          </a:xfrm>
          <a:prstGeom prst="rect">
            <a:avLst/>
          </a:prstGeom>
          <a:noFill/>
          <a:ln>
            <a:noFill/>
          </a:ln>
        </p:spPr>
        <p:txBody>
          <a:bodyPr anchorCtr="0" anchor="t" bIns="45700" lIns="91425" spcFirstLastPara="1" rIns="91425" wrap="square" tIns="45700">
            <a:normAutofit/>
          </a:bodyPr>
          <a:lstStyle>
            <a:lvl1pPr indent="-350520" lvl="0" marL="457200" marR="0" algn="l">
              <a:lnSpc>
                <a:spcPct val="100000"/>
              </a:lnSpc>
              <a:spcBef>
                <a:spcPts val="1000"/>
              </a:spcBef>
              <a:spcAft>
                <a:spcPts val="0"/>
              </a:spcAft>
              <a:buClr>
                <a:schemeClr val="lt1"/>
              </a:buClr>
              <a:buSzPts val="1920"/>
              <a:buFont typeface="NTR"/>
              <a:buChar char="+"/>
              <a:defRPr b="0" i="0"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 Top Bar">
  <p:cSld name="EX Top Bar">
    <p:spTree>
      <p:nvGrpSpPr>
        <p:cNvPr id="536" name="Shape 536"/>
        <p:cNvGrpSpPr/>
        <p:nvPr/>
      </p:nvGrpSpPr>
      <p:grpSpPr>
        <a:xfrm>
          <a:off x="0" y="0"/>
          <a:ext cx="0" cy="0"/>
          <a:chOff x="0" y="0"/>
          <a:chExt cx="0" cy="0"/>
        </a:xfrm>
      </p:grpSpPr>
      <p:sp>
        <p:nvSpPr>
          <p:cNvPr id="537" name="Google Shape;537;p222"/>
          <p:cNvSpPr/>
          <p:nvPr/>
        </p:nvSpPr>
        <p:spPr>
          <a:xfrm>
            <a:off x="0" y="0"/>
            <a:ext cx="12192000" cy="1946366"/>
          </a:xfrm>
          <a:prstGeom prst="rect">
            <a:avLst/>
          </a:prstGeom>
          <a:solidFill>
            <a:srgbClr val="0768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8" name="Google Shape;538;p222"/>
          <p:cNvSpPr txBox="1"/>
          <p:nvPr>
            <p:ph idx="1" type="body"/>
          </p:nvPr>
        </p:nvSpPr>
        <p:spPr>
          <a:xfrm>
            <a:off x="777875" y="1171707"/>
            <a:ext cx="10012045" cy="914400"/>
          </a:xfrm>
          <a:prstGeom prst="rect">
            <a:avLst/>
          </a:prstGeom>
          <a:noFill/>
          <a:ln>
            <a:noFill/>
          </a:ln>
        </p:spPr>
        <p:txBody>
          <a:bodyPr anchorCtr="0" anchor="b" bIns="0" lIns="0" spcFirstLastPara="1" rIns="0" wrap="square" tIns="0">
            <a:normAutofit/>
          </a:bodyPr>
          <a:lstStyle>
            <a:lvl1pPr indent="-228600" lvl="0" marL="457200" algn="l">
              <a:lnSpc>
                <a:spcPct val="90000"/>
              </a:lnSpc>
              <a:spcBef>
                <a:spcPts val="1000"/>
              </a:spcBef>
              <a:spcAft>
                <a:spcPts val="0"/>
              </a:spcAft>
              <a:buClr>
                <a:schemeClr val="lt1"/>
              </a:buClr>
              <a:buSzPts val="4000"/>
              <a:buNone/>
              <a:defRPr b="1" i="0" sz="4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222"/>
          <p:cNvSpPr txBox="1"/>
          <p:nvPr>
            <p:ph idx="2" type="body"/>
          </p:nvPr>
        </p:nvSpPr>
        <p:spPr>
          <a:xfrm>
            <a:off x="792608" y="4293878"/>
            <a:ext cx="2509871" cy="1329595"/>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9600"/>
              <a:buNone/>
              <a:defRPr b="1" i="0" sz="9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0" name="Google Shape;540;p222"/>
          <p:cNvSpPr txBox="1"/>
          <p:nvPr>
            <p:ph idx="3" type="body"/>
          </p:nvPr>
        </p:nvSpPr>
        <p:spPr>
          <a:xfrm>
            <a:off x="2346792" y="4391325"/>
            <a:ext cx="851778" cy="637097"/>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4600"/>
              <a:buNone/>
              <a:defRPr b="1" i="0" sz="4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1" name="Google Shape;541;p222"/>
          <p:cNvSpPr txBox="1"/>
          <p:nvPr>
            <p:ph idx="4" type="body"/>
          </p:nvPr>
        </p:nvSpPr>
        <p:spPr>
          <a:xfrm>
            <a:off x="811858" y="5491452"/>
            <a:ext cx="2509871" cy="492443"/>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1000"/>
              </a:spcBef>
              <a:spcAft>
                <a:spcPts val="0"/>
              </a:spcAft>
              <a:buClr>
                <a:schemeClr val="dk1"/>
              </a:buClr>
              <a:buSzPts val="1600"/>
              <a:buNone/>
              <a:defRPr b="0" i="0" sz="1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2" name="Google Shape;542;p222"/>
          <p:cNvSpPr txBox="1"/>
          <p:nvPr>
            <p:ph idx="5" type="body"/>
          </p:nvPr>
        </p:nvSpPr>
        <p:spPr>
          <a:xfrm>
            <a:off x="4469459" y="4293878"/>
            <a:ext cx="2509871" cy="1329595"/>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9600"/>
              <a:buNone/>
              <a:defRPr b="1" i="0" sz="9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3" name="Google Shape;543;p222"/>
          <p:cNvSpPr txBox="1"/>
          <p:nvPr>
            <p:ph idx="6" type="body"/>
          </p:nvPr>
        </p:nvSpPr>
        <p:spPr>
          <a:xfrm>
            <a:off x="7992305" y="4293878"/>
            <a:ext cx="2509871" cy="1329595"/>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9600"/>
              <a:buNone/>
              <a:defRPr b="1" i="0" sz="9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4" name="Google Shape;544;p222"/>
          <p:cNvSpPr txBox="1"/>
          <p:nvPr>
            <p:ph idx="7" type="body"/>
          </p:nvPr>
        </p:nvSpPr>
        <p:spPr>
          <a:xfrm>
            <a:off x="4469458" y="5491452"/>
            <a:ext cx="2509871" cy="492443"/>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1000"/>
              </a:spcBef>
              <a:spcAft>
                <a:spcPts val="0"/>
              </a:spcAft>
              <a:buClr>
                <a:schemeClr val="dk1"/>
              </a:buClr>
              <a:buSzPts val="1600"/>
              <a:buNone/>
              <a:defRPr b="0" i="0" sz="1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 name="Google Shape;545;p222"/>
          <p:cNvSpPr txBox="1"/>
          <p:nvPr>
            <p:ph idx="8" type="body"/>
          </p:nvPr>
        </p:nvSpPr>
        <p:spPr>
          <a:xfrm>
            <a:off x="7991976" y="5491452"/>
            <a:ext cx="2509871" cy="492443"/>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1000"/>
              </a:spcBef>
              <a:spcAft>
                <a:spcPts val="0"/>
              </a:spcAft>
              <a:buClr>
                <a:schemeClr val="dk1"/>
              </a:buClr>
              <a:buSzPts val="1600"/>
              <a:buNone/>
              <a:defRPr b="0" i="0" sz="1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X Top Bar">
  <p:cSld name="CX Top Bar">
    <p:spTree>
      <p:nvGrpSpPr>
        <p:cNvPr id="546" name="Shape 546"/>
        <p:cNvGrpSpPr/>
        <p:nvPr/>
      </p:nvGrpSpPr>
      <p:grpSpPr>
        <a:xfrm>
          <a:off x="0" y="0"/>
          <a:ext cx="0" cy="0"/>
          <a:chOff x="0" y="0"/>
          <a:chExt cx="0" cy="0"/>
        </a:xfrm>
      </p:grpSpPr>
      <p:sp>
        <p:nvSpPr>
          <p:cNvPr id="547" name="Google Shape;547;p223"/>
          <p:cNvSpPr/>
          <p:nvPr/>
        </p:nvSpPr>
        <p:spPr>
          <a:xfrm>
            <a:off x="0" y="0"/>
            <a:ext cx="12192000" cy="194636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8" name="Google Shape;548;p223"/>
          <p:cNvSpPr txBox="1"/>
          <p:nvPr>
            <p:ph idx="1" type="body"/>
          </p:nvPr>
        </p:nvSpPr>
        <p:spPr>
          <a:xfrm>
            <a:off x="777875" y="1171707"/>
            <a:ext cx="10012045" cy="914400"/>
          </a:xfrm>
          <a:prstGeom prst="rect">
            <a:avLst/>
          </a:prstGeom>
          <a:noFill/>
          <a:ln>
            <a:noFill/>
          </a:ln>
        </p:spPr>
        <p:txBody>
          <a:bodyPr anchorCtr="0" anchor="b" bIns="0" lIns="0" spcFirstLastPara="1" rIns="0" wrap="square" tIns="0">
            <a:normAutofit/>
          </a:bodyPr>
          <a:lstStyle>
            <a:lvl1pPr indent="-228600" lvl="0" marL="457200" algn="l">
              <a:lnSpc>
                <a:spcPct val="90000"/>
              </a:lnSpc>
              <a:spcBef>
                <a:spcPts val="1000"/>
              </a:spcBef>
              <a:spcAft>
                <a:spcPts val="0"/>
              </a:spcAft>
              <a:buClr>
                <a:schemeClr val="lt1"/>
              </a:buClr>
              <a:buSzPts val="4000"/>
              <a:buNone/>
              <a:defRPr b="1" i="0" sz="4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9" name="Google Shape;549;p223"/>
          <p:cNvSpPr txBox="1"/>
          <p:nvPr>
            <p:ph idx="2" type="body"/>
          </p:nvPr>
        </p:nvSpPr>
        <p:spPr>
          <a:xfrm>
            <a:off x="792608" y="4293878"/>
            <a:ext cx="2509871" cy="1329595"/>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9600"/>
              <a:buNone/>
              <a:defRPr b="1" i="0" sz="9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0" name="Google Shape;550;p223"/>
          <p:cNvSpPr txBox="1"/>
          <p:nvPr>
            <p:ph idx="3" type="body"/>
          </p:nvPr>
        </p:nvSpPr>
        <p:spPr>
          <a:xfrm>
            <a:off x="2346792" y="4391325"/>
            <a:ext cx="851778" cy="637097"/>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4600"/>
              <a:buNone/>
              <a:defRPr b="1" i="0" sz="4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1" name="Google Shape;551;p223"/>
          <p:cNvSpPr txBox="1"/>
          <p:nvPr>
            <p:ph idx="4" type="body"/>
          </p:nvPr>
        </p:nvSpPr>
        <p:spPr>
          <a:xfrm>
            <a:off x="811858" y="5491452"/>
            <a:ext cx="2509871" cy="492443"/>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1000"/>
              </a:spcBef>
              <a:spcAft>
                <a:spcPts val="0"/>
              </a:spcAft>
              <a:buClr>
                <a:schemeClr val="dk1"/>
              </a:buClr>
              <a:buSzPts val="1600"/>
              <a:buNone/>
              <a:defRPr b="0" i="0" sz="1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2" name="Google Shape;552;p223"/>
          <p:cNvSpPr txBox="1"/>
          <p:nvPr>
            <p:ph idx="5" type="body"/>
          </p:nvPr>
        </p:nvSpPr>
        <p:spPr>
          <a:xfrm>
            <a:off x="4469459" y="4293878"/>
            <a:ext cx="2509871" cy="1329595"/>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9600"/>
              <a:buNone/>
              <a:defRPr b="1" i="0" sz="9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3" name="Google Shape;553;p223"/>
          <p:cNvSpPr txBox="1"/>
          <p:nvPr>
            <p:ph idx="6" type="body"/>
          </p:nvPr>
        </p:nvSpPr>
        <p:spPr>
          <a:xfrm>
            <a:off x="7992305" y="4293878"/>
            <a:ext cx="2509871" cy="1329595"/>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9600"/>
              <a:buNone/>
              <a:defRPr b="1" i="0" sz="9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4" name="Google Shape;554;p223"/>
          <p:cNvSpPr txBox="1"/>
          <p:nvPr>
            <p:ph idx="7" type="body"/>
          </p:nvPr>
        </p:nvSpPr>
        <p:spPr>
          <a:xfrm>
            <a:off x="4469458" y="5491452"/>
            <a:ext cx="2509871" cy="492443"/>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1000"/>
              </a:spcBef>
              <a:spcAft>
                <a:spcPts val="0"/>
              </a:spcAft>
              <a:buClr>
                <a:schemeClr val="dk1"/>
              </a:buClr>
              <a:buSzPts val="1600"/>
              <a:buNone/>
              <a:defRPr b="0" i="0" sz="1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5" name="Google Shape;555;p223"/>
          <p:cNvSpPr txBox="1"/>
          <p:nvPr>
            <p:ph idx="8" type="body"/>
          </p:nvPr>
        </p:nvSpPr>
        <p:spPr>
          <a:xfrm>
            <a:off x="7991976" y="5491452"/>
            <a:ext cx="2509871" cy="492443"/>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1000"/>
              </a:spcBef>
              <a:spcAft>
                <a:spcPts val="0"/>
              </a:spcAft>
              <a:buClr>
                <a:schemeClr val="dk1"/>
              </a:buClr>
              <a:buSzPts val="1600"/>
              <a:buNone/>
              <a:defRPr b="0" i="0" sz="1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X Top Bar">
  <p:cSld name="BX Top Bar">
    <p:spTree>
      <p:nvGrpSpPr>
        <p:cNvPr id="556" name="Shape 556"/>
        <p:cNvGrpSpPr/>
        <p:nvPr/>
      </p:nvGrpSpPr>
      <p:grpSpPr>
        <a:xfrm>
          <a:off x="0" y="0"/>
          <a:ext cx="0" cy="0"/>
          <a:chOff x="0" y="0"/>
          <a:chExt cx="0" cy="0"/>
        </a:xfrm>
      </p:grpSpPr>
      <p:sp>
        <p:nvSpPr>
          <p:cNvPr id="557" name="Google Shape;557;p224"/>
          <p:cNvSpPr/>
          <p:nvPr/>
        </p:nvSpPr>
        <p:spPr>
          <a:xfrm>
            <a:off x="0" y="0"/>
            <a:ext cx="12192000" cy="1946366"/>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8" name="Google Shape;558;p224"/>
          <p:cNvSpPr txBox="1"/>
          <p:nvPr>
            <p:ph idx="1" type="body"/>
          </p:nvPr>
        </p:nvSpPr>
        <p:spPr>
          <a:xfrm>
            <a:off x="777875" y="1171707"/>
            <a:ext cx="10012045" cy="914400"/>
          </a:xfrm>
          <a:prstGeom prst="rect">
            <a:avLst/>
          </a:prstGeom>
          <a:noFill/>
          <a:ln>
            <a:noFill/>
          </a:ln>
        </p:spPr>
        <p:txBody>
          <a:bodyPr anchorCtr="0" anchor="b" bIns="0" lIns="0" spcFirstLastPara="1" rIns="0" wrap="square" tIns="0">
            <a:normAutofit/>
          </a:bodyPr>
          <a:lstStyle>
            <a:lvl1pPr indent="-228600" lvl="0" marL="457200" algn="l">
              <a:lnSpc>
                <a:spcPct val="90000"/>
              </a:lnSpc>
              <a:spcBef>
                <a:spcPts val="1000"/>
              </a:spcBef>
              <a:spcAft>
                <a:spcPts val="0"/>
              </a:spcAft>
              <a:buClr>
                <a:schemeClr val="lt1"/>
              </a:buClr>
              <a:buSzPts val="4000"/>
              <a:buNone/>
              <a:defRPr b="1" i="0" sz="4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9" name="Google Shape;559;p224"/>
          <p:cNvSpPr txBox="1"/>
          <p:nvPr>
            <p:ph idx="2" type="body"/>
          </p:nvPr>
        </p:nvSpPr>
        <p:spPr>
          <a:xfrm>
            <a:off x="792608" y="4293878"/>
            <a:ext cx="2509871" cy="1329595"/>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9600"/>
              <a:buNone/>
              <a:defRPr b="1" i="0" sz="9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0" name="Google Shape;560;p224"/>
          <p:cNvSpPr txBox="1"/>
          <p:nvPr>
            <p:ph idx="3" type="body"/>
          </p:nvPr>
        </p:nvSpPr>
        <p:spPr>
          <a:xfrm>
            <a:off x="2346792" y="4391325"/>
            <a:ext cx="851778" cy="637097"/>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4600"/>
              <a:buNone/>
              <a:defRPr b="1" i="0" sz="4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1" name="Google Shape;561;p224"/>
          <p:cNvSpPr txBox="1"/>
          <p:nvPr>
            <p:ph idx="4" type="body"/>
          </p:nvPr>
        </p:nvSpPr>
        <p:spPr>
          <a:xfrm>
            <a:off x="811858" y="5491452"/>
            <a:ext cx="2509871" cy="492443"/>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1000"/>
              </a:spcBef>
              <a:spcAft>
                <a:spcPts val="0"/>
              </a:spcAft>
              <a:buClr>
                <a:schemeClr val="dk1"/>
              </a:buClr>
              <a:buSzPts val="1600"/>
              <a:buNone/>
              <a:defRPr b="0" i="0" sz="1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2" name="Google Shape;562;p224"/>
          <p:cNvSpPr txBox="1"/>
          <p:nvPr>
            <p:ph idx="5" type="body"/>
          </p:nvPr>
        </p:nvSpPr>
        <p:spPr>
          <a:xfrm>
            <a:off x="4469459" y="4293878"/>
            <a:ext cx="2509871" cy="1329595"/>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9600"/>
              <a:buNone/>
              <a:defRPr b="1" i="0" sz="9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3" name="Google Shape;563;p224"/>
          <p:cNvSpPr txBox="1"/>
          <p:nvPr>
            <p:ph idx="6" type="body"/>
          </p:nvPr>
        </p:nvSpPr>
        <p:spPr>
          <a:xfrm>
            <a:off x="7992305" y="4293878"/>
            <a:ext cx="2509871" cy="1329595"/>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9600"/>
              <a:buNone/>
              <a:defRPr b="1" i="0" sz="9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4" name="Google Shape;564;p224"/>
          <p:cNvSpPr txBox="1"/>
          <p:nvPr>
            <p:ph idx="7" type="body"/>
          </p:nvPr>
        </p:nvSpPr>
        <p:spPr>
          <a:xfrm>
            <a:off x="4469458" y="5491452"/>
            <a:ext cx="2509871" cy="492443"/>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1000"/>
              </a:spcBef>
              <a:spcAft>
                <a:spcPts val="0"/>
              </a:spcAft>
              <a:buClr>
                <a:schemeClr val="dk1"/>
              </a:buClr>
              <a:buSzPts val="1600"/>
              <a:buNone/>
              <a:defRPr b="0" i="0" sz="1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 name="Google Shape;565;p224"/>
          <p:cNvSpPr txBox="1"/>
          <p:nvPr>
            <p:ph idx="8" type="body"/>
          </p:nvPr>
        </p:nvSpPr>
        <p:spPr>
          <a:xfrm>
            <a:off x="7991976" y="5491452"/>
            <a:ext cx="2509871" cy="492443"/>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1000"/>
              </a:spcBef>
              <a:spcAft>
                <a:spcPts val="0"/>
              </a:spcAft>
              <a:buClr>
                <a:schemeClr val="dk1"/>
              </a:buClr>
              <a:buSzPts val="1600"/>
              <a:buNone/>
              <a:defRPr b="0" i="0" sz="1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C Top Bar">
  <p:cSld name="RC Top Bar">
    <p:spTree>
      <p:nvGrpSpPr>
        <p:cNvPr id="566" name="Shape 566"/>
        <p:cNvGrpSpPr/>
        <p:nvPr/>
      </p:nvGrpSpPr>
      <p:grpSpPr>
        <a:xfrm>
          <a:off x="0" y="0"/>
          <a:ext cx="0" cy="0"/>
          <a:chOff x="0" y="0"/>
          <a:chExt cx="0" cy="0"/>
        </a:xfrm>
      </p:grpSpPr>
      <p:sp>
        <p:nvSpPr>
          <p:cNvPr id="567" name="Google Shape;567;p225"/>
          <p:cNvSpPr/>
          <p:nvPr/>
        </p:nvSpPr>
        <p:spPr>
          <a:xfrm>
            <a:off x="0" y="0"/>
            <a:ext cx="12192000" cy="194636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8" name="Google Shape;568;p225"/>
          <p:cNvSpPr txBox="1"/>
          <p:nvPr>
            <p:ph idx="1" type="body"/>
          </p:nvPr>
        </p:nvSpPr>
        <p:spPr>
          <a:xfrm>
            <a:off x="777875" y="1171707"/>
            <a:ext cx="10012045" cy="914400"/>
          </a:xfrm>
          <a:prstGeom prst="rect">
            <a:avLst/>
          </a:prstGeom>
          <a:noFill/>
          <a:ln>
            <a:noFill/>
          </a:ln>
        </p:spPr>
        <p:txBody>
          <a:bodyPr anchorCtr="0" anchor="b" bIns="0" lIns="0" spcFirstLastPara="1" rIns="0" wrap="square" tIns="0">
            <a:normAutofit/>
          </a:bodyPr>
          <a:lstStyle>
            <a:lvl1pPr indent="-228600" lvl="0" marL="457200" algn="l">
              <a:lnSpc>
                <a:spcPct val="90000"/>
              </a:lnSpc>
              <a:spcBef>
                <a:spcPts val="1000"/>
              </a:spcBef>
              <a:spcAft>
                <a:spcPts val="0"/>
              </a:spcAft>
              <a:buClr>
                <a:schemeClr val="lt1"/>
              </a:buClr>
              <a:buSzPts val="4000"/>
              <a:buNone/>
              <a:defRPr b="1" i="0" sz="4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9" name="Google Shape;569;p225"/>
          <p:cNvSpPr txBox="1"/>
          <p:nvPr>
            <p:ph idx="2" type="body"/>
          </p:nvPr>
        </p:nvSpPr>
        <p:spPr>
          <a:xfrm>
            <a:off x="792608" y="4293878"/>
            <a:ext cx="2509871" cy="1329595"/>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9600"/>
              <a:buNone/>
              <a:defRPr b="1" i="0" sz="9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0" name="Google Shape;570;p225"/>
          <p:cNvSpPr txBox="1"/>
          <p:nvPr>
            <p:ph idx="3" type="body"/>
          </p:nvPr>
        </p:nvSpPr>
        <p:spPr>
          <a:xfrm>
            <a:off x="2346792" y="4391325"/>
            <a:ext cx="851778" cy="637097"/>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4600"/>
              <a:buNone/>
              <a:defRPr b="1" i="0" sz="4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 name="Google Shape;571;p225"/>
          <p:cNvSpPr txBox="1"/>
          <p:nvPr>
            <p:ph idx="4" type="body"/>
          </p:nvPr>
        </p:nvSpPr>
        <p:spPr>
          <a:xfrm>
            <a:off x="811858" y="5491452"/>
            <a:ext cx="2509871" cy="492443"/>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1000"/>
              </a:spcBef>
              <a:spcAft>
                <a:spcPts val="0"/>
              </a:spcAft>
              <a:buClr>
                <a:schemeClr val="dk1"/>
              </a:buClr>
              <a:buSzPts val="1600"/>
              <a:buNone/>
              <a:defRPr b="0" i="0" sz="1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2" name="Google Shape;572;p225"/>
          <p:cNvSpPr txBox="1"/>
          <p:nvPr>
            <p:ph idx="5" type="body"/>
          </p:nvPr>
        </p:nvSpPr>
        <p:spPr>
          <a:xfrm>
            <a:off x="4469459" y="4293878"/>
            <a:ext cx="2509871" cy="1329595"/>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9600"/>
              <a:buNone/>
              <a:defRPr b="1" i="0" sz="9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3" name="Google Shape;573;p225"/>
          <p:cNvSpPr txBox="1"/>
          <p:nvPr>
            <p:ph idx="6" type="body"/>
          </p:nvPr>
        </p:nvSpPr>
        <p:spPr>
          <a:xfrm>
            <a:off x="7992305" y="4293878"/>
            <a:ext cx="2509871" cy="1329595"/>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9600"/>
              <a:buNone/>
              <a:defRPr b="1" i="0" sz="9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4" name="Google Shape;574;p225"/>
          <p:cNvSpPr txBox="1"/>
          <p:nvPr>
            <p:ph idx="7" type="body"/>
          </p:nvPr>
        </p:nvSpPr>
        <p:spPr>
          <a:xfrm>
            <a:off x="4469458" y="5491452"/>
            <a:ext cx="2509871" cy="492443"/>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1000"/>
              </a:spcBef>
              <a:spcAft>
                <a:spcPts val="0"/>
              </a:spcAft>
              <a:buClr>
                <a:schemeClr val="dk1"/>
              </a:buClr>
              <a:buSzPts val="1600"/>
              <a:buNone/>
              <a:defRPr b="0" i="0" sz="1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5" name="Google Shape;575;p225"/>
          <p:cNvSpPr txBox="1"/>
          <p:nvPr>
            <p:ph idx="8" type="body"/>
          </p:nvPr>
        </p:nvSpPr>
        <p:spPr>
          <a:xfrm>
            <a:off x="7991976" y="5491452"/>
            <a:ext cx="2509871" cy="492443"/>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1000"/>
              </a:spcBef>
              <a:spcAft>
                <a:spcPts val="0"/>
              </a:spcAft>
              <a:buClr>
                <a:schemeClr val="dk1"/>
              </a:buClr>
              <a:buSzPts val="1600"/>
              <a:buNone/>
              <a:defRPr b="0" i="0" sz="1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X Top Bar">
  <p:cSld name="PX Top Bar">
    <p:spTree>
      <p:nvGrpSpPr>
        <p:cNvPr id="576" name="Shape 576"/>
        <p:cNvGrpSpPr/>
        <p:nvPr/>
      </p:nvGrpSpPr>
      <p:grpSpPr>
        <a:xfrm>
          <a:off x="0" y="0"/>
          <a:ext cx="0" cy="0"/>
          <a:chOff x="0" y="0"/>
          <a:chExt cx="0" cy="0"/>
        </a:xfrm>
      </p:grpSpPr>
      <p:sp>
        <p:nvSpPr>
          <p:cNvPr id="577" name="Google Shape;577;p226"/>
          <p:cNvSpPr/>
          <p:nvPr/>
        </p:nvSpPr>
        <p:spPr>
          <a:xfrm>
            <a:off x="0" y="0"/>
            <a:ext cx="12192000" cy="1946366"/>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8" name="Google Shape;578;p226"/>
          <p:cNvSpPr txBox="1"/>
          <p:nvPr>
            <p:ph idx="1" type="body"/>
          </p:nvPr>
        </p:nvSpPr>
        <p:spPr>
          <a:xfrm>
            <a:off x="777875" y="1171707"/>
            <a:ext cx="10012045" cy="914400"/>
          </a:xfrm>
          <a:prstGeom prst="rect">
            <a:avLst/>
          </a:prstGeom>
          <a:noFill/>
          <a:ln>
            <a:noFill/>
          </a:ln>
        </p:spPr>
        <p:txBody>
          <a:bodyPr anchorCtr="0" anchor="b" bIns="0" lIns="0" spcFirstLastPara="1" rIns="0" wrap="square" tIns="0">
            <a:normAutofit/>
          </a:bodyPr>
          <a:lstStyle>
            <a:lvl1pPr indent="-228600" lvl="0" marL="457200" algn="l">
              <a:lnSpc>
                <a:spcPct val="90000"/>
              </a:lnSpc>
              <a:spcBef>
                <a:spcPts val="1000"/>
              </a:spcBef>
              <a:spcAft>
                <a:spcPts val="0"/>
              </a:spcAft>
              <a:buClr>
                <a:schemeClr val="lt1"/>
              </a:buClr>
              <a:buSzPts val="4000"/>
              <a:buNone/>
              <a:defRPr b="1" i="0" sz="4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9" name="Google Shape;579;p226"/>
          <p:cNvSpPr txBox="1"/>
          <p:nvPr>
            <p:ph idx="2" type="body"/>
          </p:nvPr>
        </p:nvSpPr>
        <p:spPr>
          <a:xfrm>
            <a:off x="792608" y="4293878"/>
            <a:ext cx="2509871" cy="1329595"/>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9600"/>
              <a:buNone/>
              <a:defRPr b="1" i="0" sz="9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0" name="Google Shape;580;p226"/>
          <p:cNvSpPr txBox="1"/>
          <p:nvPr>
            <p:ph idx="3" type="body"/>
          </p:nvPr>
        </p:nvSpPr>
        <p:spPr>
          <a:xfrm>
            <a:off x="2346792" y="4391325"/>
            <a:ext cx="851778" cy="637097"/>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4600"/>
              <a:buNone/>
              <a:defRPr b="1" i="0" sz="4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1" name="Google Shape;581;p226"/>
          <p:cNvSpPr txBox="1"/>
          <p:nvPr>
            <p:ph idx="4" type="body"/>
          </p:nvPr>
        </p:nvSpPr>
        <p:spPr>
          <a:xfrm>
            <a:off x="811858" y="5491452"/>
            <a:ext cx="2509871" cy="492443"/>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1000"/>
              </a:spcBef>
              <a:spcAft>
                <a:spcPts val="0"/>
              </a:spcAft>
              <a:buClr>
                <a:schemeClr val="dk1"/>
              </a:buClr>
              <a:buSzPts val="1600"/>
              <a:buNone/>
              <a:defRPr b="0" i="0" sz="1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2" name="Google Shape;582;p226"/>
          <p:cNvSpPr txBox="1"/>
          <p:nvPr>
            <p:ph idx="5" type="body"/>
          </p:nvPr>
        </p:nvSpPr>
        <p:spPr>
          <a:xfrm>
            <a:off x="4469459" y="4293878"/>
            <a:ext cx="2509871" cy="1329595"/>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9600"/>
              <a:buNone/>
              <a:defRPr b="1" i="0" sz="9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226"/>
          <p:cNvSpPr txBox="1"/>
          <p:nvPr>
            <p:ph idx="6" type="body"/>
          </p:nvPr>
        </p:nvSpPr>
        <p:spPr>
          <a:xfrm>
            <a:off x="7992305" y="4293878"/>
            <a:ext cx="2509871" cy="1329595"/>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9600"/>
              <a:buNone/>
              <a:defRPr b="1" i="0" sz="9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4" name="Google Shape;584;p226"/>
          <p:cNvSpPr txBox="1"/>
          <p:nvPr>
            <p:ph idx="7" type="body"/>
          </p:nvPr>
        </p:nvSpPr>
        <p:spPr>
          <a:xfrm>
            <a:off x="4469458" y="5491452"/>
            <a:ext cx="2509871" cy="492443"/>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1000"/>
              </a:spcBef>
              <a:spcAft>
                <a:spcPts val="0"/>
              </a:spcAft>
              <a:buClr>
                <a:schemeClr val="dk1"/>
              </a:buClr>
              <a:buSzPts val="1600"/>
              <a:buNone/>
              <a:defRPr b="0" i="0" sz="1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 name="Google Shape;585;p226"/>
          <p:cNvSpPr txBox="1"/>
          <p:nvPr>
            <p:ph idx="8" type="body"/>
          </p:nvPr>
        </p:nvSpPr>
        <p:spPr>
          <a:xfrm>
            <a:off x="7991976" y="5491452"/>
            <a:ext cx="2509871" cy="492443"/>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1000"/>
              </a:spcBef>
              <a:spcAft>
                <a:spcPts val="0"/>
              </a:spcAft>
              <a:buClr>
                <a:schemeClr val="dk1"/>
              </a:buClr>
              <a:buSzPts val="1600"/>
              <a:buNone/>
              <a:defRPr b="0" i="0" sz="1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xecutive summary w/o icons">
  <p:cSld name="1_Executive summary w/o icons">
    <p:spTree>
      <p:nvGrpSpPr>
        <p:cNvPr id="72" name="Shape 72"/>
        <p:cNvGrpSpPr/>
        <p:nvPr/>
      </p:nvGrpSpPr>
      <p:grpSpPr>
        <a:xfrm>
          <a:off x="0" y="0"/>
          <a:ext cx="0" cy="0"/>
          <a:chOff x="0" y="0"/>
          <a:chExt cx="0" cy="0"/>
        </a:xfrm>
      </p:grpSpPr>
      <p:sp>
        <p:nvSpPr>
          <p:cNvPr id="73" name="Google Shape;73;p155"/>
          <p:cNvSpPr txBox="1"/>
          <p:nvPr>
            <p:ph type="title"/>
          </p:nvPr>
        </p:nvSpPr>
        <p:spPr>
          <a:xfrm>
            <a:off x="457200" y="152401"/>
            <a:ext cx="8385858" cy="99059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5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75" name="Google Shape;75;p155"/>
          <p:cNvSpPr txBox="1"/>
          <p:nvPr>
            <p:ph idx="1" type="body"/>
          </p:nvPr>
        </p:nvSpPr>
        <p:spPr>
          <a:xfrm>
            <a:off x="457200" y="1330911"/>
            <a:ext cx="10804525" cy="48773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55"/>
          <p:cNvSpPr txBox="1"/>
          <p:nvPr>
            <p:ph idx="11" type="ftr"/>
          </p:nvPr>
        </p:nvSpPr>
        <p:spPr>
          <a:xfrm>
            <a:off x="457200" y="6356350"/>
            <a:ext cx="745988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XM Top Bar">
  <p:cSld name="XM Top Bar">
    <p:spTree>
      <p:nvGrpSpPr>
        <p:cNvPr id="586" name="Shape 586"/>
        <p:cNvGrpSpPr/>
        <p:nvPr/>
      </p:nvGrpSpPr>
      <p:grpSpPr>
        <a:xfrm>
          <a:off x="0" y="0"/>
          <a:ext cx="0" cy="0"/>
          <a:chOff x="0" y="0"/>
          <a:chExt cx="0" cy="0"/>
        </a:xfrm>
      </p:grpSpPr>
      <p:sp>
        <p:nvSpPr>
          <p:cNvPr id="587" name="Google Shape;587;p227"/>
          <p:cNvSpPr/>
          <p:nvPr/>
        </p:nvSpPr>
        <p:spPr>
          <a:xfrm>
            <a:off x="0" y="0"/>
            <a:ext cx="12192000" cy="1946366"/>
          </a:xfrm>
          <a:prstGeom prst="rect">
            <a:avLst/>
          </a:prstGeom>
          <a:gradFill>
            <a:gsLst>
              <a:gs pos="0">
                <a:srgbClr val="21DBAA"/>
              </a:gs>
              <a:gs pos="33000">
                <a:srgbClr val="03B4F0"/>
              </a:gs>
              <a:gs pos="70000">
                <a:schemeClr val="accent2"/>
              </a:gs>
              <a:gs pos="99000">
                <a:schemeClr val="accent3"/>
              </a:gs>
              <a:gs pos="100000">
                <a:schemeClr val="accent3"/>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8" name="Google Shape;588;p227"/>
          <p:cNvSpPr txBox="1"/>
          <p:nvPr>
            <p:ph idx="1" type="body"/>
          </p:nvPr>
        </p:nvSpPr>
        <p:spPr>
          <a:xfrm>
            <a:off x="777875" y="1171707"/>
            <a:ext cx="10012045" cy="914400"/>
          </a:xfrm>
          <a:prstGeom prst="rect">
            <a:avLst/>
          </a:prstGeom>
          <a:noFill/>
          <a:ln>
            <a:noFill/>
          </a:ln>
        </p:spPr>
        <p:txBody>
          <a:bodyPr anchorCtr="0" anchor="b" bIns="0" lIns="0" spcFirstLastPara="1" rIns="0" wrap="square" tIns="0">
            <a:normAutofit/>
          </a:bodyPr>
          <a:lstStyle>
            <a:lvl1pPr indent="-228600" lvl="0" marL="457200" algn="l">
              <a:lnSpc>
                <a:spcPct val="90000"/>
              </a:lnSpc>
              <a:spcBef>
                <a:spcPts val="1000"/>
              </a:spcBef>
              <a:spcAft>
                <a:spcPts val="0"/>
              </a:spcAft>
              <a:buClr>
                <a:schemeClr val="lt1"/>
              </a:buClr>
              <a:buSzPts val="4000"/>
              <a:buNone/>
              <a:defRPr b="1" i="0" sz="4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227"/>
          <p:cNvSpPr txBox="1"/>
          <p:nvPr>
            <p:ph idx="2" type="body"/>
          </p:nvPr>
        </p:nvSpPr>
        <p:spPr>
          <a:xfrm>
            <a:off x="792608" y="4293878"/>
            <a:ext cx="2509871" cy="1329595"/>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9600"/>
              <a:buNone/>
              <a:defRPr b="1" i="0" sz="9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227"/>
          <p:cNvSpPr txBox="1"/>
          <p:nvPr>
            <p:ph idx="3" type="body"/>
          </p:nvPr>
        </p:nvSpPr>
        <p:spPr>
          <a:xfrm>
            <a:off x="2346792" y="4391325"/>
            <a:ext cx="851778" cy="637097"/>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4600"/>
              <a:buNone/>
              <a:defRPr b="1" i="0" sz="4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1" name="Google Shape;591;p227"/>
          <p:cNvSpPr txBox="1"/>
          <p:nvPr>
            <p:ph idx="4" type="body"/>
          </p:nvPr>
        </p:nvSpPr>
        <p:spPr>
          <a:xfrm>
            <a:off x="811858" y="5491452"/>
            <a:ext cx="2509871" cy="492443"/>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1000"/>
              </a:spcBef>
              <a:spcAft>
                <a:spcPts val="0"/>
              </a:spcAft>
              <a:buClr>
                <a:schemeClr val="dk1"/>
              </a:buClr>
              <a:buSzPts val="1600"/>
              <a:buNone/>
              <a:defRPr b="0" i="0" sz="1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2" name="Google Shape;592;p227"/>
          <p:cNvSpPr txBox="1"/>
          <p:nvPr>
            <p:ph idx="5" type="body"/>
          </p:nvPr>
        </p:nvSpPr>
        <p:spPr>
          <a:xfrm>
            <a:off x="4469459" y="4293878"/>
            <a:ext cx="2509871" cy="1329595"/>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9600"/>
              <a:buNone/>
              <a:defRPr b="1" i="0" sz="9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3" name="Google Shape;593;p227"/>
          <p:cNvSpPr txBox="1"/>
          <p:nvPr>
            <p:ph idx="6" type="body"/>
          </p:nvPr>
        </p:nvSpPr>
        <p:spPr>
          <a:xfrm>
            <a:off x="7992305" y="4293878"/>
            <a:ext cx="2509871" cy="1329595"/>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9600"/>
              <a:buNone/>
              <a:defRPr b="1" i="0" sz="9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4" name="Google Shape;594;p227"/>
          <p:cNvSpPr txBox="1"/>
          <p:nvPr>
            <p:ph idx="7" type="body"/>
          </p:nvPr>
        </p:nvSpPr>
        <p:spPr>
          <a:xfrm>
            <a:off x="4469458" y="5491452"/>
            <a:ext cx="2509871" cy="492443"/>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1000"/>
              </a:spcBef>
              <a:spcAft>
                <a:spcPts val="0"/>
              </a:spcAft>
              <a:buClr>
                <a:schemeClr val="dk1"/>
              </a:buClr>
              <a:buSzPts val="1600"/>
              <a:buNone/>
              <a:defRPr b="0" i="0" sz="1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5" name="Google Shape;595;p227"/>
          <p:cNvSpPr txBox="1"/>
          <p:nvPr>
            <p:ph idx="8" type="body"/>
          </p:nvPr>
        </p:nvSpPr>
        <p:spPr>
          <a:xfrm>
            <a:off x="7991976" y="5491452"/>
            <a:ext cx="2509871" cy="492443"/>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1000"/>
              </a:spcBef>
              <a:spcAft>
                <a:spcPts val="0"/>
              </a:spcAft>
              <a:buClr>
                <a:schemeClr val="dk1"/>
              </a:buClr>
              <a:buSzPts val="1600"/>
              <a:buNone/>
              <a:defRPr b="0" i="0" sz="1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Page">
  <p:cSld name="Logo Page">
    <p:spTree>
      <p:nvGrpSpPr>
        <p:cNvPr id="596" name="Shape 596"/>
        <p:cNvGrpSpPr/>
        <p:nvPr/>
      </p:nvGrpSpPr>
      <p:grpSpPr>
        <a:xfrm>
          <a:off x="0" y="0"/>
          <a:ext cx="0" cy="0"/>
          <a:chOff x="0" y="0"/>
          <a:chExt cx="0" cy="0"/>
        </a:xfrm>
      </p:grpSpPr>
      <p:sp>
        <p:nvSpPr>
          <p:cNvPr id="597" name="Google Shape;597;p228"/>
          <p:cNvSpPr/>
          <p:nvPr/>
        </p:nvSpPr>
        <p:spPr>
          <a:xfrm>
            <a:off x="6522720" y="-2682"/>
            <a:ext cx="5669281" cy="6860682"/>
          </a:xfrm>
          <a:prstGeom prst="rect">
            <a:avLst/>
          </a:prstGeom>
          <a:solidFill>
            <a:srgbClr val="EDF2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98" name="Google Shape;598;p228"/>
          <p:cNvPicPr preferRelativeResize="0"/>
          <p:nvPr/>
        </p:nvPicPr>
        <p:blipFill rotWithShape="1">
          <a:blip r:embed="rId2">
            <a:alphaModFix/>
          </a:blip>
          <a:srcRect b="0" l="0" r="0" t="0"/>
          <a:stretch/>
        </p:blipFill>
        <p:spPr>
          <a:xfrm>
            <a:off x="6522720" y="-2682"/>
            <a:ext cx="698500" cy="698500"/>
          </a:xfrm>
          <a:prstGeom prst="rect">
            <a:avLst/>
          </a:prstGeom>
          <a:noFill/>
          <a:ln>
            <a:noFill/>
          </a:ln>
        </p:spPr>
      </p:pic>
      <p:sp>
        <p:nvSpPr>
          <p:cNvPr id="599" name="Google Shape;599;p228"/>
          <p:cNvSpPr txBox="1"/>
          <p:nvPr>
            <p:ph idx="1" type="body"/>
          </p:nvPr>
        </p:nvSpPr>
        <p:spPr>
          <a:xfrm>
            <a:off x="565200" y="662062"/>
            <a:ext cx="4187553" cy="1329595"/>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3200"/>
              <a:buNone/>
              <a:defRPr b="1" i="0" sz="32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0" name="Google Shape;600;p228"/>
          <p:cNvSpPr/>
          <p:nvPr>
            <p:ph idx="2" type="pic"/>
          </p:nvPr>
        </p:nvSpPr>
        <p:spPr>
          <a:xfrm>
            <a:off x="7484776" y="2223629"/>
            <a:ext cx="1614488" cy="1000125"/>
          </a:xfrm>
          <a:prstGeom prst="rect">
            <a:avLst/>
          </a:prstGeom>
          <a:solidFill>
            <a:srgbClr val="D8D8D8"/>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1" name="Google Shape;601;p228"/>
          <p:cNvSpPr/>
          <p:nvPr>
            <p:ph idx="3" type="pic"/>
          </p:nvPr>
        </p:nvSpPr>
        <p:spPr>
          <a:xfrm>
            <a:off x="7484776" y="3785196"/>
            <a:ext cx="1614488" cy="1000125"/>
          </a:xfrm>
          <a:prstGeom prst="rect">
            <a:avLst/>
          </a:prstGeom>
          <a:solidFill>
            <a:srgbClr val="D8D8D8"/>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2" name="Google Shape;602;p228"/>
          <p:cNvSpPr/>
          <p:nvPr>
            <p:ph idx="4" type="pic"/>
          </p:nvPr>
        </p:nvSpPr>
        <p:spPr>
          <a:xfrm>
            <a:off x="7484776" y="5337201"/>
            <a:ext cx="1614488" cy="1000125"/>
          </a:xfrm>
          <a:prstGeom prst="rect">
            <a:avLst/>
          </a:prstGeom>
          <a:solidFill>
            <a:srgbClr val="D8D8D8"/>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3" name="Google Shape;603;p228"/>
          <p:cNvSpPr/>
          <p:nvPr>
            <p:ph idx="5" type="pic"/>
          </p:nvPr>
        </p:nvSpPr>
        <p:spPr>
          <a:xfrm>
            <a:off x="7484776" y="662062"/>
            <a:ext cx="1614488" cy="1000125"/>
          </a:xfrm>
          <a:prstGeom prst="rect">
            <a:avLst/>
          </a:prstGeom>
          <a:solidFill>
            <a:srgbClr val="D8D8D8"/>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4" name="Google Shape;604;p228"/>
          <p:cNvSpPr/>
          <p:nvPr>
            <p:ph idx="6" type="pic"/>
          </p:nvPr>
        </p:nvSpPr>
        <p:spPr>
          <a:xfrm>
            <a:off x="9740865" y="2223629"/>
            <a:ext cx="1614488" cy="1000125"/>
          </a:xfrm>
          <a:prstGeom prst="rect">
            <a:avLst/>
          </a:prstGeom>
          <a:solidFill>
            <a:srgbClr val="D8D8D8"/>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5" name="Google Shape;605;p228"/>
          <p:cNvSpPr/>
          <p:nvPr>
            <p:ph idx="7" type="pic"/>
          </p:nvPr>
        </p:nvSpPr>
        <p:spPr>
          <a:xfrm>
            <a:off x="9740865" y="3785196"/>
            <a:ext cx="1614488" cy="1000125"/>
          </a:xfrm>
          <a:prstGeom prst="rect">
            <a:avLst/>
          </a:prstGeom>
          <a:solidFill>
            <a:srgbClr val="D8D8D8"/>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6" name="Google Shape;606;p228"/>
          <p:cNvSpPr/>
          <p:nvPr>
            <p:ph idx="8" type="pic"/>
          </p:nvPr>
        </p:nvSpPr>
        <p:spPr>
          <a:xfrm>
            <a:off x="9740865" y="5337201"/>
            <a:ext cx="1614488" cy="1000125"/>
          </a:xfrm>
          <a:prstGeom prst="rect">
            <a:avLst/>
          </a:prstGeom>
          <a:solidFill>
            <a:srgbClr val="D8D8D8"/>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7" name="Google Shape;607;p228"/>
          <p:cNvSpPr/>
          <p:nvPr>
            <p:ph idx="9" type="pic"/>
          </p:nvPr>
        </p:nvSpPr>
        <p:spPr>
          <a:xfrm>
            <a:off x="9740865" y="662062"/>
            <a:ext cx="1614488" cy="1000125"/>
          </a:xfrm>
          <a:prstGeom prst="rect">
            <a:avLst/>
          </a:prstGeom>
          <a:solidFill>
            <a:srgbClr val="D8D8D8"/>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8" name="Google Shape;608;p228"/>
          <p:cNvSpPr txBox="1"/>
          <p:nvPr>
            <p:ph idx="13" type="body"/>
          </p:nvPr>
        </p:nvSpPr>
        <p:spPr>
          <a:xfrm>
            <a:off x="561422" y="2627812"/>
            <a:ext cx="1644076" cy="474312"/>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accent2"/>
              </a:buClr>
              <a:buSzPts val="4000"/>
              <a:buNone/>
              <a:defRPr b="1" i="0" sz="4000">
                <a:solidFill>
                  <a:schemeClr val="accent2"/>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9" name="Google Shape;609;p228"/>
          <p:cNvSpPr txBox="1"/>
          <p:nvPr>
            <p:ph idx="14" type="body"/>
          </p:nvPr>
        </p:nvSpPr>
        <p:spPr>
          <a:xfrm>
            <a:off x="561422" y="3223754"/>
            <a:ext cx="2509871" cy="443198"/>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1600"/>
              <a:buNone/>
              <a:defRPr b="0" i="0" sz="1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0" name="Google Shape;610;p228"/>
          <p:cNvSpPr txBox="1"/>
          <p:nvPr>
            <p:ph idx="15" type="body"/>
          </p:nvPr>
        </p:nvSpPr>
        <p:spPr>
          <a:xfrm>
            <a:off x="561422" y="3961225"/>
            <a:ext cx="1644076" cy="474312"/>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accent2"/>
              </a:buClr>
              <a:buSzPts val="4000"/>
              <a:buNone/>
              <a:defRPr b="1" i="0" sz="4000">
                <a:solidFill>
                  <a:schemeClr val="accent2"/>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1" name="Google Shape;611;p228"/>
          <p:cNvSpPr txBox="1"/>
          <p:nvPr>
            <p:ph idx="16" type="body"/>
          </p:nvPr>
        </p:nvSpPr>
        <p:spPr>
          <a:xfrm>
            <a:off x="561422" y="4557167"/>
            <a:ext cx="2509871" cy="443198"/>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1600"/>
              <a:buNone/>
              <a:defRPr b="0" i="0" sz="1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2" name="Google Shape;612;p228"/>
          <p:cNvSpPr txBox="1"/>
          <p:nvPr>
            <p:ph idx="17" type="body"/>
          </p:nvPr>
        </p:nvSpPr>
        <p:spPr>
          <a:xfrm>
            <a:off x="561422" y="5280587"/>
            <a:ext cx="1644076" cy="474312"/>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accent2"/>
              </a:buClr>
              <a:buSzPts val="4000"/>
              <a:buNone/>
              <a:defRPr b="1" i="0" sz="4000">
                <a:solidFill>
                  <a:schemeClr val="accent2"/>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3" name="Google Shape;613;p228"/>
          <p:cNvSpPr txBox="1"/>
          <p:nvPr>
            <p:ph idx="18" type="body"/>
          </p:nvPr>
        </p:nvSpPr>
        <p:spPr>
          <a:xfrm>
            <a:off x="561422" y="5876529"/>
            <a:ext cx="2509871" cy="443198"/>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1600"/>
              <a:buNone/>
              <a:defRPr b="0" i="0" sz="1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4" name="Google Shape;614;p228"/>
          <p:cNvSpPr txBox="1"/>
          <p:nvPr>
            <p:ph idx="19" type="body"/>
          </p:nvPr>
        </p:nvSpPr>
        <p:spPr>
          <a:xfrm>
            <a:off x="3542071" y="2627812"/>
            <a:ext cx="1644076" cy="474312"/>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accent2"/>
              </a:buClr>
              <a:buSzPts val="4000"/>
              <a:buNone/>
              <a:defRPr b="1" i="0" sz="4000">
                <a:solidFill>
                  <a:schemeClr val="accent2"/>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5" name="Google Shape;615;p228"/>
          <p:cNvSpPr txBox="1"/>
          <p:nvPr>
            <p:ph idx="20" type="body"/>
          </p:nvPr>
        </p:nvSpPr>
        <p:spPr>
          <a:xfrm>
            <a:off x="3542071" y="3223754"/>
            <a:ext cx="2509871" cy="443198"/>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1600"/>
              <a:buNone/>
              <a:defRPr b="0" i="0" sz="1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6" name="Google Shape;616;p228"/>
          <p:cNvSpPr txBox="1"/>
          <p:nvPr>
            <p:ph idx="21" type="body"/>
          </p:nvPr>
        </p:nvSpPr>
        <p:spPr>
          <a:xfrm>
            <a:off x="3542071" y="3961225"/>
            <a:ext cx="1644076" cy="474312"/>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accent2"/>
              </a:buClr>
              <a:buSzPts val="4000"/>
              <a:buNone/>
              <a:defRPr b="1" i="0" sz="4000">
                <a:solidFill>
                  <a:schemeClr val="accent2"/>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7" name="Google Shape;617;p228"/>
          <p:cNvSpPr txBox="1"/>
          <p:nvPr>
            <p:ph idx="22" type="body"/>
          </p:nvPr>
        </p:nvSpPr>
        <p:spPr>
          <a:xfrm>
            <a:off x="3542071" y="4557167"/>
            <a:ext cx="2509871" cy="443198"/>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1600"/>
              <a:buNone/>
              <a:defRPr b="0" i="0" sz="1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8" name="Google Shape;618;p228"/>
          <p:cNvSpPr txBox="1"/>
          <p:nvPr>
            <p:ph idx="23" type="body"/>
          </p:nvPr>
        </p:nvSpPr>
        <p:spPr>
          <a:xfrm>
            <a:off x="3542071" y="5280587"/>
            <a:ext cx="1644076" cy="474312"/>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accent2"/>
              </a:buClr>
              <a:buSzPts val="4000"/>
              <a:buNone/>
              <a:defRPr b="1" i="0" sz="4000">
                <a:solidFill>
                  <a:schemeClr val="accent2"/>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9" name="Google Shape;619;p228"/>
          <p:cNvSpPr txBox="1"/>
          <p:nvPr>
            <p:ph idx="24" type="body"/>
          </p:nvPr>
        </p:nvSpPr>
        <p:spPr>
          <a:xfrm>
            <a:off x="3542071" y="5876529"/>
            <a:ext cx="2509871" cy="443198"/>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1600"/>
              <a:buNone/>
              <a:defRPr b="0" i="0" sz="16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20" name="Google Shape;620;p228"/>
          <p:cNvPicPr preferRelativeResize="0"/>
          <p:nvPr/>
        </p:nvPicPr>
        <p:blipFill rotWithShape="1">
          <a:blip r:embed="rId3">
            <a:alphaModFix/>
          </a:blip>
          <a:srcRect b="0" l="0" r="0" t="0"/>
          <a:stretch/>
        </p:blipFill>
        <p:spPr>
          <a:xfrm>
            <a:off x="10993301" y="299958"/>
            <a:ext cx="872189" cy="248682"/>
          </a:xfrm>
          <a:prstGeom prst="rect">
            <a:avLst/>
          </a:prstGeom>
          <a:noFill/>
          <a:ln>
            <a:noFill/>
          </a:ln>
        </p:spPr>
      </p:pic>
      <p:sp>
        <p:nvSpPr>
          <p:cNvPr id="621" name="Google Shape;621;p228"/>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p:cSld name="Text Left">
    <p:spTree>
      <p:nvGrpSpPr>
        <p:cNvPr id="622" name="Shape 622"/>
        <p:cNvGrpSpPr/>
        <p:nvPr/>
      </p:nvGrpSpPr>
      <p:grpSpPr>
        <a:xfrm>
          <a:off x="0" y="0"/>
          <a:ext cx="0" cy="0"/>
          <a:chOff x="0" y="0"/>
          <a:chExt cx="0" cy="0"/>
        </a:xfrm>
      </p:grpSpPr>
      <p:sp>
        <p:nvSpPr>
          <p:cNvPr id="623" name="Google Shape;623;p229"/>
          <p:cNvSpPr txBox="1"/>
          <p:nvPr>
            <p:ph idx="1" type="body"/>
          </p:nvPr>
        </p:nvSpPr>
        <p:spPr>
          <a:xfrm>
            <a:off x="565200" y="662062"/>
            <a:ext cx="4187553" cy="1329595"/>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3200"/>
              <a:buNone/>
              <a:defRPr b="1" i="0" sz="32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4" name="Google Shape;624;p229"/>
          <p:cNvSpPr txBox="1"/>
          <p:nvPr>
            <p:ph idx="2" type="body"/>
          </p:nvPr>
        </p:nvSpPr>
        <p:spPr>
          <a:xfrm>
            <a:off x="565200" y="2404415"/>
            <a:ext cx="1992313" cy="180049"/>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1300"/>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5" name="Google Shape;625;p229"/>
          <p:cNvSpPr txBox="1"/>
          <p:nvPr>
            <p:ph idx="3" type="body"/>
          </p:nvPr>
        </p:nvSpPr>
        <p:spPr>
          <a:xfrm>
            <a:off x="565200" y="2722337"/>
            <a:ext cx="3946623" cy="1851789"/>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1000"/>
              </a:spcBef>
              <a:spcAft>
                <a:spcPts val="0"/>
              </a:spcAft>
              <a:buClr>
                <a:schemeClr val="dk1"/>
              </a:buClr>
              <a:buSzPts val="1400"/>
              <a:buFont typeface="Arial"/>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26" name="Google Shape;626;p229"/>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627" name="Google Shape;627;p229"/>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eed Right">
  <p:cSld name="Full Bleed Right">
    <p:spTree>
      <p:nvGrpSpPr>
        <p:cNvPr id="628" name="Shape 628"/>
        <p:cNvGrpSpPr/>
        <p:nvPr/>
      </p:nvGrpSpPr>
      <p:grpSpPr>
        <a:xfrm>
          <a:off x="0" y="0"/>
          <a:ext cx="0" cy="0"/>
          <a:chOff x="0" y="0"/>
          <a:chExt cx="0" cy="0"/>
        </a:xfrm>
      </p:grpSpPr>
      <p:sp>
        <p:nvSpPr>
          <p:cNvPr id="629" name="Google Shape;629;p230"/>
          <p:cNvSpPr/>
          <p:nvPr>
            <p:ph idx="2" type="pic"/>
          </p:nvPr>
        </p:nvSpPr>
        <p:spPr>
          <a:xfrm>
            <a:off x="5729168" y="0"/>
            <a:ext cx="7307563" cy="6858000"/>
          </a:xfrm>
          <a:prstGeom prst="round2SameRect">
            <a:avLst>
              <a:gd fmla="val 8477" name="adj1"/>
              <a:gd fmla="val 0" name="adj2"/>
            </a:avLst>
          </a:prstGeom>
          <a:no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30" name="Google Shape;630;p230"/>
          <p:cNvSpPr txBox="1"/>
          <p:nvPr>
            <p:ph idx="1" type="body"/>
          </p:nvPr>
        </p:nvSpPr>
        <p:spPr>
          <a:xfrm>
            <a:off x="565200" y="662062"/>
            <a:ext cx="4683125" cy="886397"/>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3200"/>
              <a:buNone/>
              <a:defRPr b="1" i="0" sz="32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1" name="Google Shape;631;p230"/>
          <p:cNvSpPr txBox="1"/>
          <p:nvPr>
            <p:ph idx="3" type="body"/>
          </p:nvPr>
        </p:nvSpPr>
        <p:spPr>
          <a:xfrm>
            <a:off x="561471" y="3473880"/>
            <a:ext cx="2946400" cy="200055"/>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 name="Google Shape;632;p230"/>
          <p:cNvSpPr txBox="1"/>
          <p:nvPr>
            <p:ph idx="4" type="body"/>
          </p:nvPr>
        </p:nvSpPr>
        <p:spPr>
          <a:xfrm>
            <a:off x="561470" y="3808937"/>
            <a:ext cx="4523277" cy="2616101"/>
          </a:xfrm>
          <a:prstGeom prst="rect">
            <a:avLst/>
          </a:prstGeom>
          <a:noFill/>
          <a:ln>
            <a:noFill/>
          </a:ln>
        </p:spPr>
        <p:txBody>
          <a:bodyPr anchorCtr="0" anchor="t" bIns="0" lIns="0" spcFirstLastPara="1" rIns="0" wrap="square" tIns="0">
            <a:spAutoFit/>
          </a:bodyPr>
          <a:lstStyle>
            <a:lvl1pPr indent="-308610" lvl="0" marL="457200" marR="0" algn="l">
              <a:lnSpc>
                <a:spcPct val="100000"/>
              </a:lnSpc>
              <a:spcBef>
                <a:spcPts val="800"/>
              </a:spcBef>
              <a:spcAft>
                <a:spcPts val="0"/>
              </a:spcAft>
              <a:buClr>
                <a:schemeClr val="dk1"/>
              </a:buClr>
              <a:buSzPts val="1260"/>
              <a:buFont typeface="Arial"/>
              <a:buChar char="•"/>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 name="Google Shape;633;p230"/>
          <p:cNvSpPr txBox="1"/>
          <p:nvPr>
            <p:ph idx="5" type="body"/>
          </p:nvPr>
        </p:nvSpPr>
        <p:spPr>
          <a:xfrm>
            <a:off x="561471" y="1683461"/>
            <a:ext cx="4686854" cy="86177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reenshot slide">
  <p:cSld name="Screenshot slide">
    <p:bg>
      <p:bgPr>
        <a:solidFill>
          <a:schemeClr val="lt1"/>
        </a:solidFill>
      </p:bgPr>
    </p:bg>
    <p:spTree>
      <p:nvGrpSpPr>
        <p:cNvPr id="634" name="Shape 634"/>
        <p:cNvGrpSpPr/>
        <p:nvPr/>
      </p:nvGrpSpPr>
      <p:grpSpPr>
        <a:xfrm>
          <a:off x="0" y="0"/>
          <a:ext cx="0" cy="0"/>
          <a:chOff x="0" y="0"/>
          <a:chExt cx="0" cy="0"/>
        </a:xfrm>
      </p:grpSpPr>
      <p:sp>
        <p:nvSpPr>
          <p:cNvPr id="635" name="Google Shape;635;p231"/>
          <p:cNvSpPr/>
          <p:nvPr>
            <p:ph idx="2" type="pic"/>
          </p:nvPr>
        </p:nvSpPr>
        <p:spPr>
          <a:xfrm>
            <a:off x="5729168" y="0"/>
            <a:ext cx="7307563" cy="6858000"/>
          </a:xfrm>
          <a:prstGeom prst="round2SameRect">
            <a:avLst>
              <a:gd fmla="val 8477" name="adj1"/>
              <a:gd fmla="val 0" name="adj2"/>
            </a:avLst>
          </a:prstGeom>
          <a:no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36" name="Google Shape;636;p231"/>
          <p:cNvSpPr txBox="1"/>
          <p:nvPr>
            <p:ph idx="1" type="body"/>
          </p:nvPr>
        </p:nvSpPr>
        <p:spPr>
          <a:xfrm>
            <a:off x="578405" y="2234683"/>
            <a:ext cx="3871676" cy="1903085"/>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 name="Google Shape;637;p231"/>
          <p:cNvSpPr txBox="1"/>
          <p:nvPr>
            <p:ph idx="3" type="body"/>
          </p:nvPr>
        </p:nvSpPr>
        <p:spPr>
          <a:xfrm>
            <a:off x="565201" y="662062"/>
            <a:ext cx="3884880" cy="1329595"/>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3200"/>
              <a:buNone/>
              <a:defRPr b="1" i="0" sz="32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ext wide left">
  <p:cSld name="1_Text wide left">
    <p:spTree>
      <p:nvGrpSpPr>
        <p:cNvPr id="638" name="Shape 638"/>
        <p:cNvGrpSpPr/>
        <p:nvPr/>
      </p:nvGrpSpPr>
      <p:grpSpPr>
        <a:xfrm>
          <a:off x="0" y="0"/>
          <a:ext cx="0" cy="0"/>
          <a:chOff x="0" y="0"/>
          <a:chExt cx="0" cy="0"/>
        </a:xfrm>
      </p:grpSpPr>
      <p:sp>
        <p:nvSpPr>
          <p:cNvPr id="639" name="Google Shape;639;p232"/>
          <p:cNvSpPr txBox="1"/>
          <p:nvPr>
            <p:ph idx="1" type="body"/>
          </p:nvPr>
        </p:nvSpPr>
        <p:spPr>
          <a:xfrm>
            <a:off x="578405" y="2234683"/>
            <a:ext cx="2877176" cy="233397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0" name="Google Shape;640;p232"/>
          <p:cNvSpPr txBox="1"/>
          <p:nvPr>
            <p:ph idx="2" type="body"/>
          </p:nvPr>
        </p:nvSpPr>
        <p:spPr>
          <a:xfrm>
            <a:off x="565201" y="1105261"/>
            <a:ext cx="2890380" cy="886397"/>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3200"/>
              <a:buNone/>
              <a:defRPr b="1" i="0" sz="32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1" name="Google Shape;641;p232"/>
          <p:cNvSpPr/>
          <p:nvPr>
            <p:ph idx="3" type="pic"/>
          </p:nvPr>
        </p:nvSpPr>
        <p:spPr>
          <a:xfrm>
            <a:off x="4062729" y="0"/>
            <a:ext cx="9026253" cy="6858000"/>
          </a:xfrm>
          <a:prstGeom prst="round2SameRect">
            <a:avLst>
              <a:gd fmla="val 8477" name="adj1"/>
              <a:gd fmla="val 0" name="adj2"/>
            </a:avLst>
          </a:prstGeom>
          <a:no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Slide EX">
  <p:cSld name="Quote Slide EX">
    <p:spTree>
      <p:nvGrpSpPr>
        <p:cNvPr id="642" name="Shape 642"/>
        <p:cNvGrpSpPr/>
        <p:nvPr/>
      </p:nvGrpSpPr>
      <p:grpSpPr>
        <a:xfrm>
          <a:off x="0" y="0"/>
          <a:ext cx="0" cy="0"/>
          <a:chOff x="0" y="0"/>
          <a:chExt cx="0" cy="0"/>
        </a:xfrm>
      </p:grpSpPr>
      <p:sp>
        <p:nvSpPr>
          <p:cNvPr id="643" name="Google Shape;643;p233"/>
          <p:cNvSpPr txBox="1"/>
          <p:nvPr>
            <p:ph idx="1" type="body"/>
          </p:nvPr>
        </p:nvSpPr>
        <p:spPr>
          <a:xfrm>
            <a:off x="671890" y="2313677"/>
            <a:ext cx="2946400" cy="200055"/>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4" name="Google Shape;644;p233"/>
          <p:cNvSpPr txBox="1"/>
          <p:nvPr>
            <p:ph idx="2" type="body"/>
          </p:nvPr>
        </p:nvSpPr>
        <p:spPr>
          <a:xfrm>
            <a:off x="6578706" y="1160119"/>
            <a:ext cx="4942733" cy="4190891"/>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000"/>
              </a:spcBef>
              <a:spcAft>
                <a:spcPts val="0"/>
              </a:spcAft>
              <a:buClr>
                <a:schemeClr val="dk1"/>
              </a:buClr>
              <a:buSzPts val="2400"/>
              <a:buFont typeface="Arial"/>
              <a:buNone/>
              <a:defRPr b="0" i="0" sz="2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5" name="Google Shape;645;p233"/>
          <p:cNvSpPr txBox="1"/>
          <p:nvPr>
            <p:ph idx="3" type="body"/>
          </p:nvPr>
        </p:nvSpPr>
        <p:spPr>
          <a:xfrm>
            <a:off x="6578706" y="5560767"/>
            <a:ext cx="2946400" cy="153888"/>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1000"/>
              </a:spcBef>
              <a:spcAft>
                <a:spcPts val="0"/>
              </a:spcAft>
              <a:buClr>
                <a:schemeClr val="dk1"/>
              </a:buClr>
              <a:buSzPts val="1000"/>
              <a:buFont typeface="Arial"/>
              <a:buNone/>
              <a:defRPr b="1" i="0" sz="10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6" name="Google Shape;646;p233"/>
          <p:cNvSpPr txBox="1"/>
          <p:nvPr>
            <p:ph idx="4" type="body"/>
          </p:nvPr>
        </p:nvSpPr>
        <p:spPr>
          <a:xfrm>
            <a:off x="671889" y="1160119"/>
            <a:ext cx="4796581" cy="886397"/>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3200"/>
              <a:buNone/>
              <a:defRPr b="1" i="0" sz="32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7" name="Google Shape;647;p233"/>
          <p:cNvSpPr txBox="1"/>
          <p:nvPr>
            <p:ph idx="5" type="body"/>
          </p:nvPr>
        </p:nvSpPr>
        <p:spPr>
          <a:xfrm>
            <a:off x="671889" y="2656216"/>
            <a:ext cx="3180783" cy="3262432"/>
          </a:xfrm>
          <a:prstGeom prst="rect">
            <a:avLst/>
          </a:prstGeom>
          <a:noFill/>
          <a:ln>
            <a:noFill/>
          </a:ln>
        </p:spPr>
        <p:txBody>
          <a:bodyPr anchorCtr="0" anchor="t" bIns="0" lIns="0" spcFirstLastPara="1" rIns="0" wrap="square" tIns="0">
            <a:spAutoFit/>
          </a:bodyPr>
          <a:lstStyle>
            <a:lvl1pPr indent="-308610" lvl="0" marL="457200" marR="0" algn="l">
              <a:lnSpc>
                <a:spcPct val="100000"/>
              </a:lnSpc>
              <a:spcBef>
                <a:spcPts val="800"/>
              </a:spcBef>
              <a:spcAft>
                <a:spcPts val="0"/>
              </a:spcAft>
              <a:buClr>
                <a:schemeClr val="dk1"/>
              </a:buClr>
              <a:buSzPts val="1260"/>
              <a:buFont typeface="Arial"/>
              <a:buChar char="•"/>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8" name="Google Shape;648;p233"/>
          <p:cNvSpPr txBox="1"/>
          <p:nvPr/>
        </p:nvSpPr>
        <p:spPr>
          <a:xfrm>
            <a:off x="4582391" y="6858001"/>
            <a:ext cx="2493818" cy="61555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40000" u="none" cap="none" strike="noStrike">
                <a:solidFill>
                  <a:srgbClr val="000000"/>
                </a:solidFill>
                <a:latin typeface="Arial"/>
                <a:ea typeface="Arial"/>
                <a:cs typeface="Arial"/>
                <a:sym typeface="Arial"/>
              </a:rPr>
              <a:t>”</a:t>
            </a:r>
            <a:endParaRPr/>
          </a:p>
        </p:txBody>
      </p:sp>
      <p:pic>
        <p:nvPicPr>
          <p:cNvPr id="649" name="Google Shape;649;p233"/>
          <p:cNvPicPr preferRelativeResize="0"/>
          <p:nvPr/>
        </p:nvPicPr>
        <p:blipFill rotWithShape="1">
          <a:blip r:embed="rId2">
            <a:alphaModFix/>
          </a:blip>
          <a:srcRect b="0" l="0" r="0" t="0"/>
          <a:stretch/>
        </p:blipFill>
        <p:spPr>
          <a:xfrm>
            <a:off x="6578706" y="0"/>
            <a:ext cx="1359155" cy="1024152"/>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Slide CX">
  <p:cSld name="Quote Slide CX">
    <p:spTree>
      <p:nvGrpSpPr>
        <p:cNvPr id="650" name="Shape 650"/>
        <p:cNvGrpSpPr/>
        <p:nvPr/>
      </p:nvGrpSpPr>
      <p:grpSpPr>
        <a:xfrm>
          <a:off x="0" y="0"/>
          <a:ext cx="0" cy="0"/>
          <a:chOff x="0" y="0"/>
          <a:chExt cx="0" cy="0"/>
        </a:xfrm>
      </p:grpSpPr>
      <p:sp>
        <p:nvSpPr>
          <p:cNvPr id="651" name="Google Shape;651;p234"/>
          <p:cNvSpPr txBox="1"/>
          <p:nvPr>
            <p:ph idx="1" type="body"/>
          </p:nvPr>
        </p:nvSpPr>
        <p:spPr>
          <a:xfrm>
            <a:off x="671890" y="2313677"/>
            <a:ext cx="2946400" cy="200055"/>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2" name="Google Shape;652;p234"/>
          <p:cNvSpPr txBox="1"/>
          <p:nvPr>
            <p:ph idx="2" type="body"/>
          </p:nvPr>
        </p:nvSpPr>
        <p:spPr>
          <a:xfrm>
            <a:off x="6578706" y="1160119"/>
            <a:ext cx="4942733" cy="4190891"/>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000"/>
              </a:spcBef>
              <a:spcAft>
                <a:spcPts val="0"/>
              </a:spcAft>
              <a:buClr>
                <a:schemeClr val="dk1"/>
              </a:buClr>
              <a:buSzPts val="2400"/>
              <a:buFont typeface="Arial"/>
              <a:buNone/>
              <a:defRPr b="0" i="0" sz="2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3" name="Google Shape;653;p234"/>
          <p:cNvSpPr txBox="1"/>
          <p:nvPr>
            <p:ph idx="3" type="body"/>
          </p:nvPr>
        </p:nvSpPr>
        <p:spPr>
          <a:xfrm>
            <a:off x="6578706" y="5560767"/>
            <a:ext cx="2946400" cy="153888"/>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1000"/>
              </a:spcBef>
              <a:spcAft>
                <a:spcPts val="0"/>
              </a:spcAft>
              <a:buClr>
                <a:schemeClr val="dk1"/>
              </a:buClr>
              <a:buSzPts val="1000"/>
              <a:buFont typeface="Arial"/>
              <a:buNone/>
              <a:defRPr b="1" i="0" sz="10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4" name="Google Shape;654;p234"/>
          <p:cNvSpPr txBox="1"/>
          <p:nvPr>
            <p:ph idx="4" type="body"/>
          </p:nvPr>
        </p:nvSpPr>
        <p:spPr>
          <a:xfrm>
            <a:off x="671889" y="1160119"/>
            <a:ext cx="4796581" cy="886397"/>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3200"/>
              <a:buNone/>
              <a:defRPr b="1" i="0" sz="32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5" name="Google Shape;655;p234"/>
          <p:cNvSpPr txBox="1"/>
          <p:nvPr>
            <p:ph idx="5" type="body"/>
          </p:nvPr>
        </p:nvSpPr>
        <p:spPr>
          <a:xfrm>
            <a:off x="671889" y="2656216"/>
            <a:ext cx="3180783" cy="3262432"/>
          </a:xfrm>
          <a:prstGeom prst="rect">
            <a:avLst/>
          </a:prstGeom>
          <a:noFill/>
          <a:ln>
            <a:noFill/>
          </a:ln>
        </p:spPr>
        <p:txBody>
          <a:bodyPr anchorCtr="0" anchor="t" bIns="0" lIns="0" spcFirstLastPara="1" rIns="0" wrap="square" tIns="0">
            <a:spAutoFit/>
          </a:bodyPr>
          <a:lstStyle>
            <a:lvl1pPr indent="-308610" lvl="0" marL="457200" marR="0" algn="l">
              <a:lnSpc>
                <a:spcPct val="100000"/>
              </a:lnSpc>
              <a:spcBef>
                <a:spcPts val="800"/>
              </a:spcBef>
              <a:spcAft>
                <a:spcPts val="0"/>
              </a:spcAft>
              <a:buClr>
                <a:schemeClr val="dk1"/>
              </a:buClr>
              <a:buSzPts val="1260"/>
              <a:buFont typeface="Arial"/>
              <a:buChar char="•"/>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234"/>
          <p:cNvSpPr txBox="1"/>
          <p:nvPr/>
        </p:nvSpPr>
        <p:spPr>
          <a:xfrm>
            <a:off x="4582391" y="6858001"/>
            <a:ext cx="2493818" cy="61555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40000" u="none" cap="none" strike="noStrike">
                <a:solidFill>
                  <a:srgbClr val="000000"/>
                </a:solidFill>
                <a:latin typeface="Arial"/>
                <a:ea typeface="Arial"/>
                <a:cs typeface="Arial"/>
                <a:sym typeface="Arial"/>
              </a:rPr>
              <a:t>”</a:t>
            </a:r>
            <a:endParaRPr/>
          </a:p>
        </p:txBody>
      </p:sp>
      <p:pic>
        <p:nvPicPr>
          <p:cNvPr id="657" name="Google Shape;657;p234"/>
          <p:cNvPicPr preferRelativeResize="0"/>
          <p:nvPr/>
        </p:nvPicPr>
        <p:blipFill rotWithShape="1">
          <a:blip r:embed="rId2">
            <a:alphaModFix/>
          </a:blip>
          <a:srcRect b="0" l="0" r="0" t="0"/>
          <a:stretch/>
        </p:blipFill>
        <p:spPr>
          <a:xfrm>
            <a:off x="6578706" y="0"/>
            <a:ext cx="1359155" cy="1024152"/>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Slide BX">
  <p:cSld name="Quote Slide BX">
    <p:spTree>
      <p:nvGrpSpPr>
        <p:cNvPr id="658" name="Shape 658"/>
        <p:cNvGrpSpPr/>
        <p:nvPr/>
      </p:nvGrpSpPr>
      <p:grpSpPr>
        <a:xfrm>
          <a:off x="0" y="0"/>
          <a:ext cx="0" cy="0"/>
          <a:chOff x="0" y="0"/>
          <a:chExt cx="0" cy="0"/>
        </a:xfrm>
      </p:grpSpPr>
      <p:sp>
        <p:nvSpPr>
          <p:cNvPr id="659" name="Google Shape;659;p235"/>
          <p:cNvSpPr txBox="1"/>
          <p:nvPr>
            <p:ph idx="1" type="body"/>
          </p:nvPr>
        </p:nvSpPr>
        <p:spPr>
          <a:xfrm>
            <a:off x="671890" y="2313677"/>
            <a:ext cx="2946400" cy="200055"/>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 name="Google Shape;660;p235"/>
          <p:cNvSpPr txBox="1"/>
          <p:nvPr>
            <p:ph idx="2" type="body"/>
          </p:nvPr>
        </p:nvSpPr>
        <p:spPr>
          <a:xfrm>
            <a:off x="6578706" y="1160119"/>
            <a:ext cx="4942733" cy="4190891"/>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000"/>
              </a:spcBef>
              <a:spcAft>
                <a:spcPts val="0"/>
              </a:spcAft>
              <a:buClr>
                <a:schemeClr val="dk1"/>
              </a:buClr>
              <a:buSzPts val="2400"/>
              <a:buFont typeface="Arial"/>
              <a:buNone/>
              <a:defRPr b="0" i="0" sz="2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 name="Google Shape;661;p235"/>
          <p:cNvSpPr txBox="1"/>
          <p:nvPr>
            <p:ph idx="3" type="body"/>
          </p:nvPr>
        </p:nvSpPr>
        <p:spPr>
          <a:xfrm>
            <a:off x="6578706" y="5560767"/>
            <a:ext cx="2946400" cy="153888"/>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1000"/>
              </a:spcBef>
              <a:spcAft>
                <a:spcPts val="0"/>
              </a:spcAft>
              <a:buClr>
                <a:schemeClr val="dk1"/>
              </a:buClr>
              <a:buSzPts val="1000"/>
              <a:buFont typeface="Arial"/>
              <a:buNone/>
              <a:defRPr b="1" i="0" sz="10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2" name="Google Shape;662;p235"/>
          <p:cNvSpPr txBox="1"/>
          <p:nvPr>
            <p:ph idx="4" type="body"/>
          </p:nvPr>
        </p:nvSpPr>
        <p:spPr>
          <a:xfrm>
            <a:off x="671889" y="1160119"/>
            <a:ext cx="4796581" cy="886397"/>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3200"/>
              <a:buNone/>
              <a:defRPr b="1" i="0" sz="32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 name="Google Shape;663;p235"/>
          <p:cNvSpPr txBox="1"/>
          <p:nvPr>
            <p:ph idx="5" type="body"/>
          </p:nvPr>
        </p:nvSpPr>
        <p:spPr>
          <a:xfrm>
            <a:off x="671889" y="2656216"/>
            <a:ext cx="3180783" cy="3262432"/>
          </a:xfrm>
          <a:prstGeom prst="rect">
            <a:avLst/>
          </a:prstGeom>
          <a:noFill/>
          <a:ln>
            <a:noFill/>
          </a:ln>
        </p:spPr>
        <p:txBody>
          <a:bodyPr anchorCtr="0" anchor="t" bIns="0" lIns="0" spcFirstLastPara="1" rIns="0" wrap="square" tIns="0">
            <a:spAutoFit/>
          </a:bodyPr>
          <a:lstStyle>
            <a:lvl1pPr indent="-308610" lvl="0" marL="457200" marR="0" algn="l">
              <a:lnSpc>
                <a:spcPct val="100000"/>
              </a:lnSpc>
              <a:spcBef>
                <a:spcPts val="800"/>
              </a:spcBef>
              <a:spcAft>
                <a:spcPts val="0"/>
              </a:spcAft>
              <a:buClr>
                <a:schemeClr val="dk1"/>
              </a:buClr>
              <a:buSzPts val="1260"/>
              <a:buFont typeface="Arial"/>
              <a:buChar char="•"/>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 name="Google Shape;664;p235"/>
          <p:cNvSpPr txBox="1"/>
          <p:nvPr/>
        </p:nvSpPr>
        <p:spPr>
          <a:xfrm>
            <a:off x="4582391" y="6858001"/>
            <a:ext cx="2493818" cy="61555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40000" u="none" cap="none" strike="noStrike">
                <a:solidFill>
                  <a:srgbClr val="000000"/>
                </a:solidFill>
                <a:latin typeface="Arial"/>
                <a:ea typeface="Arial"/>
                <a:cs typeface="Arial"/>
                <a:sym typeface="Arial"/>
              </a:rPr>
              <a:t>”</a:t>
            </a:r>
            <a:endParaRPr/>
          </a:p>
        </p:txBody>
      </p:sp>
      <p:pic>
        <p:nvPicPr>
          <p:cNvPr id="665" name="Google Shape;665;p235"/>
          <p:cNvPicPr preferRelativeResize="0"/>
          <p:nvPr/>
        </p:nvPicPr>
        <p:blipFill rotWithShape="1">
          <a:blip r:embed="rId2">
            <a:alphaModFix/>
          </a:blip>
          <a:srcRect b="0" l="0" r="0" t="0"/>
          <a:stretch/>
        </p:blipFill>
        <p:spPr>
          <a:xfrm>
            <a:off x="6578706" y="0"/>
            <a:ext cx="1359155" cy="1024152"/>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Slide RC">
  <p:cSld name="Quote Slide RC">
    <p:spTree>
      <p:nvGrpSpPr>
        <p:cNvPr id="666" name="Shape 666"/>
        <p:cNvGrpSpPr/>
        <p:nvPr/>
      </p:nvGrpSpPr>
      <p:grpSpPr>
        <a:xfrm>
          <a:off x="0" y="0"/>
          <a:ext cx="0" cy="0"/>
          <a:chOff x="0" y="0"/>
          <a:chExt cx="0" cy="0"/>
        </a:xfrm>
      </p:grpSpPr>
      <p:sp>
        <p:nvSpPr>
          <p:cNvPr id="667" name="Google Shape;667;p236"/>
          <p:cNvSpPr txBox="1"/>
          <p:nvPr>
            <p:ph idx="1" type="body"/>
          </p:nvPr>
        </p:nvSpPr>
        <p:spPr>
          <a:xfrm>
            <a:off x="671890" y="2313677"/>
            <a:ext cx="2946400" cy="200055"/>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 name="Google Shape;668;p236"/>
          <p:cNvSpPr txBox="1"/>
          <p:nvPr>
            <p:ph idx="2" type="body"/>
          </p:nvPr>
        </p:nvSpPr>
        <p:spPr>
          <a:xfrm>
            <a:off x="6578706" y="1160119"/>
            <a:ext cx="4942733" cy="4190891"/>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000"/>
              </a:spcBef>
              <a:spcAft>
                <a:spcPts val="0"/>
              </a:spcAft>
              <a:buClr>
                <a:schemeClr val="dk1"/>
              </a:buClr>
              <a:buSzPts val="2400"/>
              <a:buFont typeface="Arial"/>
              <a:buNone/>
              <a:defRPr b="0" i="0" sz="2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9" name="Google Shape;669;p236"/>
          <p:cNvSpPr txBox="1"/>
          <p:nvPr>
            <p:ph idx="3" type="body"/>
          </p:nvPr>
        </p:nvSpPr>
        <p:spPr>
          <a:xfrm>
            <a:off x="6578706" y="5560767"/>
            <a:ext cx="2946400" cy="153888"/>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1000"/>
              </a:spcBef>
              <a:spcAft>
                <a:spcPts val="0"/>
              </a:spcAft>
              <a:buClr>
                <a:schemeClr val="dk1"/>
              </a:buClr>
              <a:buSzPts val="1000"/>
              <a:buFont typeface="Arial"/>
              <a:buNone/>
              <a:defRPr b="1" i="0" sz="10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0" name="Google Shape;670;p236"/>
          <p:cNvSpPr txBox="1"/>
          <p:nvPr>
            <p:ph idx="4" type="body"/>
          </p:nvPr>
        </p:nvSpPr>
        <p:spPr>
          <a:xfrm>
            <a:off x="671889" y="1160119"/>
            <a:ext cx="4796581" cy="886397"/>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3200"/>
              <a:buNone/>
              <a:defRPr b="1" i="0" sz="32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 name="Google Shape;671;p236"/>
          <p:cNvSpPr txBox="1"/>
          <p:nvPr>
            <p:ph idx="5" type="body"/>
          </p:nvPr>
        </p:nvSpPr>
        <p:spPr>
          <a:xfrm>
            <a:off x="671889" y="2656216"/>
            <a:ext cx="3180783" cy="3262432"/>
          </a:xfrm>
          <a:prstGeom prst="rect">
            <a:avLst/>
          </a:prstGeom>
          <a:noFill/>
          <a:ln>
            <a:noFill/>
          </a:ln>
        </p:spPr>
        <p:txBody>
          <a:bodyPr anchorCtr="0" anchor="t" bIns="0" lIns="0" spcFirstLastPara="1" rIns="0" wrap="square" tIns="0">
            <a:spAutoFit/>
          </a:bodyPr>
          <a:lstStyle>
            <a:lvl1pPr indent="-308610" lvl="0" marL="457200" marR="0" algn="l">
              <a:lnSpc>
                <a:spcPct val="100000"/>
              </a:lnSpc>
              <a:spcBef>
                <a:spcPts val="800"/>
              </a:spcBef>
              <a:spcAft>
                <a:spcPts val="0"/>
              </a:spcAft>
              <a:buClr>
                <a:schemeClr val="dk1"/>
              </a:buClr>
              <a:buSzPts val="1260"/>
              <a:buFont typeface="Arial"/>
              <a:buChar char="•"/>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2" name="Google Shape;672;p236"/>
          <p:cNvSpPr txBox="1"/>
          <p:nvPr/>
        </p:nvSpPr>
        <p:spPr>
          <a:xfrm>
            <a:off x="4582391" y="6858001"/>
            <a:ext cx="2493818" cy="61555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40000" u="none" cap="none" strike="noStrike">
                <a:solidFill>
                  <a:srgbClr val="000000"/>
                </a:solidFill>
                <a:latin typeface="Arial"/>
                <a:ea typeface="Arial"/>
                <a:cs typeface="Arial"/>
                <a:sym typeface="Arial"/>
              </a:rPr>
              <a:t>”</a:t>
            </a:r>
            <a:endParaRPr/>
          </a:p>
        </p:txBody>
      </p:sp>
      <p:pic>
        <p:nvPicPr>
          <p:cNvPr id="673" name="Google Shape;673;p236"/>
          <p:cNvPicPr preferRelativeResize="0"/>
          <p:nvPr/>
        </p:nvPicPr>
        <p:blipFill rotWithShape="1">
          <a:blip r:embed="rId2">
            <a:alphaModFix/>
          </a:blip>
          <a:srcRect b="0" l="0" r="0" t="0"/>
          <a:stretch/>
        </p:blipFill>
        <p:spPr>
          <a:xfrm>
            <a:off x="6578706" y="0"/>
            <a:ext cx="1359155" cy="102415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7" name="Shape 77"/>
        <p:cNvGrpSpPr/>
        <p:nvPr/>
      </p:nvGrpSpPr>
      <p:grpSpPr>
        <a:xfrm>
          <a:off x="0" y="0"/>
          <a:ext cx="0" cy="0"/>
          <a:chOff x="0" y="0"/>
          <a:chExt cx="0" cy="0"/>
        </a:xfrm>
      </p:grpSpPr>
      <p:sp>
        <p:nvSpPr>
          <p:cNvPr id="78" name="Google Shape;78;p156"/>
          <p:cNvSpPr txBox="1"/>
          <p:nvPr>
            <p:ph type="title"/>
          </p:nvPr>
        </p:nvSpPr>
        <p:spPr>
          <a:xfrm>
            <a:off x="457200" y="152401"/>
            <a:ext cx="8385858" cy="99059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E393F"/>
              </a:buClr>
              <a:buSzPts val="1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56"/>
          <p:cNvSpPr txBox="1"/>
          <p:nvPr>
            <p:ph idx="12" type="sldNum"/>
          </p:nvPr>
        </p:nvSpPr>
        <p:spPr>
          <a:xfrm>
            <a:off x="9126655"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0" name="Google Shape;80;p156"/>
          <p:cNvSpPr txBox="1"/>
          <p:nvPr>
            <p:ph idx="11" type="ftr"/>
          </p:nvPr>
        </p:nvSpPr>
        <p:spPr>
          <a:xfrm>
            <a:off x="457200" y="6356350"/>
            <a:ext cx="745988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Slide PX">
  <p:cSld name="Quote Slide PX">
    <p:spTree>
      <p:nvGrpSpPr>
        <p:cNvPr id="674" name="Shape 674"/>
        <p:cNvGrpSpPr/>
        <p:nvPr/>
      </p:nvGrpSpPr>
      <p:grpSpPr>
        <a:xfrm>
          <a:off x="0" y="0"/>
          <a:ext cx="0" cy="0"/>
          <a:chOff x="0" y="0"/>
          <a:chExt cx="0" cy="0"/>
        </a:xfrm>
      </p:grpSpPr>
      <p:sp>
        <p:nvSpPr>
          <p:cNvPr id="675" name="Google Shape;675;p237"/>
          <p:cNvSpPr txBox="1"/>
          <p:nvPr>
            <p:ph idx="1" type="body"/>
          </p:nvPr>
        </p:nvSpPr>
        <p:spPr>
          <a:xfrm>
            <a:off x="671890" y="2313677"/>
            <a:ext cx="2946400" cy="200055"/>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6" name="Google Shape;676;p237"/>
          <p:cNvSpPr txBox="1"/>
          <p:nvPr>
            <p:ph idx="2" type="body"/>
          </p:nvPr>
        </p:nvSpPr>
        <p:spPr>
          <a:xfrm>
            <a:off x="6578706" y="1160119"/>
            <a:ext cx="4942733" cy="4190891"/>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000"/>
              </a:spcBef>
              <a:spcAft>
                <a:spcPts val="0"/>
              </a:spcAft>
              <a:buClr>
                <a:schemeClr val="dk1"/>
              </a:buClr>
              <a:buSzPts val="2400"/>
              <a:buFont typeface="Arial"/>
              <a:buNone/>
              <a:defRPr b="0" i="0" sz="2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7" name="Google Shape;677;p237"/>
          <p:cNvSpPr txBox="1"/>
          <p:nvPr>
            <p:ph idx="3" type="body"/>
          </p:nvPr>
        </p:nvSpPr>
        <p:spPr>
          <a:xfrm>
            <a:off x="6578706" y="5560767"/>
            <a:ext cx="2946400" cy="153888"/>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1000"/>
              </a:spcBef>
              <a:spcAft>
                <a:spcPts val="0"/>
              </a:spcAft>
              <a:buClr>
                <a:schemeClr val="dk1"/>
              </a:buClr>
              <a:buSzPts val="1000"/>
              <a:buFont typeface="Arial"/>
              <a:buNone/>
              <a:defRPr b="1" i="0" sz="10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237"/>
          <p:cNvSpPr txBox="1"/>
          <p:nvPr>
            <p:ph idx="4" type="body"/>
          </p:nvPr>
        </p:nvSpPr>
        <p:spPr>
          <a:xfrm>
            <a:off x="671889" y="1160119"/>
            <a:ext cx="4796581" cy="886397"/>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3200"/>
              <a:buNone/>
              <a:defRPr b="1" i="0" sz="32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9" name="Google Shape;679;p237"/>
          <p:cNvSpPr txBox="1"/>
          <p:nvPr>
            <p:ph idx="5" type="body"/>
          </p:nvPr>
        </p:nvSpPr>
        <p:spPr>
          <a:xfrm>
            <a:off x="671889" y="2656216"/>
            <a:ext cx="3180783" cy="3262432"/>
          </a:xfrm>
          <a:prstGeom prst="rect">
            <a:avLst/>
          </a:prstGeom>
          <a:noFill/>
          <a:ln>
            <a:noFill/>
          </a:ln>
        </p:spPr>
        <p:txBody>
          <a:bodyPr anchorCtr="0" anchor="t" bIns="0" lIns="0" spcFirstLastPara="1" rIns="0" wrap="square" tIns="0">
            <a:spAutoFit/>
          </a:bodyPr>
          <a:lstStyle>
            <a:lvl1pPr indent="-308610" lvl="0" marL="457200" marR="0" algn="l">
              <a:lnSpc>
                <a:spcPct val="100000"/>
              </a:lnSpc>
              <a:spcBef>
                <a:spcPts val="800"/>
              </a:spcBef>
              <a:spcAft>
                <a:spcPts val="0"/>
              </a:spcAft>
              <a:buClr>
                <a:schemeClr val="dk1"/>
              </a:buClr>
              <a:buSzPts val="1260"/>
              <a:buFont typeface="Arial"/>
              <a:buChar char="•"/>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0" name="Google Shape;680;p237"/>
          <p:cNvSpPr txBox="1"/>
          <p:nvPr/>
        </p:nvSpPr>
        <p:spPr>
          <a:xfrm>
            <a:off x="4582391" y="6858001"/>
            <a:ext cx="2493818" cy="61555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40000" u="none" cap="none" strike="noStrike">
                <a:solidFill>
                  <a:srgbClr val="000000"/>
                </a:solidFill>
                <a:latin typeface="Arial"/>
                <a:ea typeface="Arial"/>
                <a:cs typeface="Arial"/>
                <a:sym typeface="Arial"/>
              </a:rPr>
              <a:t>”</a:t>
            </a:r>
            <a:endParaRPr/>
          </a:p>
        </p:txBody>
      </p:sp>
      <p:pic>
        <p:nvPicPr>
          <p:cNvPr id="681" name="Google Shape;681;p237"/>
          <p:cNvPicPr preferRelativeResize="0"/>
          <p:nvPr/>
        </p:nvPicPr>
        <p:blipFill rotWithShape="1">
          <a:blip r:embed="rId2">
            <a:alphaModFix/>
          </a:blip>
          <a:srcRect b="0" l="0" r="0" t="0"/>
          <a:stretch/>
        </p:blipFill>
        <p:spPr>
          <a:xfrm>
            <a:off x="6578706" y="0"/>
            <a:ext cx="1359155" cy="1024152"/>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Slide XM">
  <p:cSld name="Quote Slide XM">
    <p:spTree>
      <p:nvGrpSpPr>
        <p:cNvPr id="682" name="Shape 682"/>
        <p:cNvGrpSpPr/>
        <p:nvPr/>
      </p:nvGrpSpPr>
      <p:grpSpPr>
        <a:xfrm>
          <a:off x="0" y="0"/>
          <a:ext cx="0" cy="0"/>
          <a:chOff x="0" y="0"/>
          <a:chExt cx="0" cy="0"/>
        </a:xfrm>
      </p:grpSpPr>
      <p:sp>
        <p:nvSpPr>
          <p:cNvPr id="683" name="Google Shape;683;p238"/>
          <p:cNvSpPr txBox="1"/>
          <p:nvPr>
            <p:ph idx="1" type="body"/>
          </p:nvPr>
        </p:nvSpPr>
        <p:spPr>
          <a:xfrm>
            <a:off x="671890" y="2313677"/>
            <a:ext cx="2946400" cy="200055"/>
          </a:xfrm>
          <a:prstGeom prst="rect">
            <a:avLst/>
          </a:prstGeom>
          <a:noFill/>
          <a:ln>
            <a:noFill/>
          </a:ln>
        </p:spPr>
        <p:txBody>
          <a:bodyPr anchorCtr="0" anchor="b" bIns="0" lIns="0" spcFirstLastPara="1" rIns="0" wrap="square" tIns="0">
            <a:spAutoFit/>
          </a:bodyPr>
          <a:lstStyle>
            <a:lvl1pPr indent="-228600" lvl="0" marL="457200" marR="0" algn="l">
              <a:lnSpc>
                <a:spcPct val="100000"/>
              </a:lnSpc>
              <a:spcBef>
                <a:spcPts val="1000"/>
              </a:spcBef>
              <a:spcAft>
                <a:spcPts val="0"/>
              </a:spcAft>
              <a:buClr>
                <a:schemeClr val="dk1"/>
              </a:buClr>
              <a:buSzPts val="1300"/>
              <a:buFont typeface="Arial"/>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 name="Google Shape;684;p238"/>
          <p:cNvSpPr txBox="1"/>
          <p:nvPr>
            <p:ph idx="2" type="body"/>
          </p:nvPr>
        </p:nvSpPr>
        <p:spPr>
          <a:xfrm>
            <a:off x="6578706" y="1160119"/>
            <a:ext cx="4942733" cy="4190891"/>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000"/>
              </a:spcBef>
              <a:spcAft>
                <a:spcPts val="0"/>
              </a:spcAft>
              <a:buClr>
                <a:schemeClr val="dk1"/>
              </a:buClr>
              <a:buSzPts val="2400"/>
              <a:buFont typeface="Arial"/>
              <a:buNone/>
              <a:defRPr b="0" i="0" sz="2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 name="Google Shape;685;p238"/>
          <p:cNvSpPr txBox="1"/>
          <p:nvPr>
            <p:ph idx="3" type="body"/>
          </p:nvPr>
        </p:nvSpPr>
        <p:spPr>
          <a:xfrm>
            <a:off x="6578706" y="5560767"/>
            <a:ext cx="2946400" cy="153888"/>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1000"/>
              </a:spcBef>
              <a:spcAft>
                <a:spcPts val="0"/>
              </a:spcAft>
              <a:buClr>
                <a:schemeClr val="dk1"/>
              </a:buClr>
              <a:buSzPts val="1000"/>
              <a:buFont typeface="Arial"/>
              <a:buNone/>
              <a:defRPr b="1" i="0" sz="10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6" name="Google Shape;686;p238"/>
          <p:cNvSpPr txBox="1"/>
          <p:nvPr>
            <p:ph idx="4" type="body"/>
          </p:nvPr>
        </p:nvSpPr>
        <p:spPr>
          <a:xfrm>
            <a:off x="671889" y="1160119"/>
            <a:ext cx="4796581" cy="886397"/>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3200"/>
              <a:buNone/>
              <a:defRPr b="1" i="0" sz="32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 name="Google Shape;687;p238"/>
          <p:cNvSpPr txBox="1"/>
          <p:nvPr>
            <p:ph idx="5" type="body"/>
          </p:nvPr>
        </p:nvSpPr>
        <p:spPr>
          <a:xfrm>
            <a:off x="671889" y="2656216"/>
            <a:ext cx="3180783" cy="3262432"/>
          </a:xfrm>
          <a:prstGeom prst="rect">
            <a:avLst/>
          </a:prstGeom>
          <a:noFill/>
          <a:ln>
            <a:noFill/>
          </a:ln>
        </p:spPr>
        <p:txBody>
          <a:bodyPr anchorCtr="0" anchor="t" bIns="0" lIns="0" spcFirstLastPara="1" rIns="0" wrap="square" tIns="0">
            <a:spAutoFit/>
          </a:bodyPr>
          <a:lstStyle>
            <a:lvl1pPr indent="-308610" lvl="0" marL="457200" marR="0" algn="l">
              <a:lnSpc>
                <a:spcPct val="100000"/>
              </a:lnSpc>
              <a:spcBef>
                <a:spcPts val="800"/>
              </a:spcBef>
              <a:spcAft>
                <a:spcPts val="0"/>
              </a:spcAft>
              <a:buClr>
                <a:schemeClr val="dk1"/>
              </a:buClr>
              <a:buSzPts val="1260"/>
              <a:buFont typeface="Arial"/>
              <a:buChar char="•"/>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238"/>
          <p:cNvSpPr txBox="1"/>
          <p:nvPr/>
        </p:nvSpPr>
        <p:spPr>
          <a:xfrm>
            <a:off x="4582391" y="6858001"/>
            <a:ext cx="2493818" cy="61555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40000" u="none" cap="none" strike="noStrike">
                <a:solidFill>
                  <a:srgbClr val="000000"/>
                </a:solidFill>
                <a:latin typeface="Arial"/>
                <a:ea typeface="Arial"/>
                <a:cs typeface="Arial"/>
                <a:sym typeface="Arial"/>
              </a:rPr>
              <a:t>”</a:t>
            </a:r>
            <a:endParaRPr/>
          </a:p>
        </p:txBody>
      </p:sp>
      <p:pic>
        <p:nvPicPr>
          <p:cNvPr id="689" name="Google Shape;689;p238"/>
          <p:cNvPicPr preferRelativeResize="0"/>
          <p:nvPr/>
        </p:nvPicPr>
        <p:blipFill rotWithShape="1">
          <a:blip r:embed="rId2">
            <a:alphaModFix/>
          </a:blip>
          <a:srcRect b="0" l="0" r="0" t="0"/>
          <a:stretch/>
        </p:blipFill>
        <p:spPr>
          <a:xfrm>
            <a:off x="6578706" y="0"/>
            <a:ext cx="1359155" cy="1024152"/>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 Points Slide">
  <p:cSld name="Bullet Points Slide">
    <p:spTree>
      <p:nvGrpSpPr>
        <p:cNvPr id="690" name="Shape 690"/>
        <p:cNvGrpSpPr/>
        <p:nvPr/>
      </p:nvGrpSpPr>
      <p:grpSpPr>
        <a:xfrm>
          <a:off x="0" y="0"/>
          <a:ext cx="0" cy="0"/>
          <a:chOff x="0" y="0"/>
          <a:chExt cx="0" cy="0"/>
        </a:xfrm>
      </p:grpSpPr>
      <p:cxnSp>
        <p:nvCxnSpPr>
          <p:cNvPr id="691" name="Google Shape;691;p239"/>
          <p:cNvCxnSpPr/>
          <p:nvPr/>
        </p:nvCxnSpPr>
        <p:spPr>
          <a:xfrm rot="10800000">
            <a:off x="609600" y="2649248"/>
            <a:ext cx="10067257" cy="0"/>
          </a:xfrm>
          <a:prstGeom prst="straightConnector1">
            <a:avLst/>
          </a:prstGeom>
          <a:noFill/>
          <a:ln cap="flat" cmpd="sng" w="9525">
            <a:solidFill>
              <a:srgbClr val="D4DBDD"/>
            </a:solidFill>
            <a:prstDash val="solid"/>
            <a:round/>
            <a:headEnd len="sm" w="sm" type="none"/>
            <a:tailEnd len="sm" w="sm" type="none"/>
          </a:ln>
        </p:spPr>
      </p:cxnSp>
      <p:cxnSp>
        <p:nvCxnSpPr>
          <p:cNvPr id="692" name="Google Shape;692;p239"/>
          <p:cNvCxnSpPr/>
          <p:nvPr/>
        </p:nvCxnSpPr>
        <p:spPr>
          <a:xfrm rot="10800000">
            <a:off x="609600" y="3953323"/>
            <a:ext cx="10067257" cy="0"/>
          </a:xfrm>
          <a:prstGeom prst="straightConnector1">
            <a:avLst/>
          </a:prstGeom>
          <a:noFill/>
          <a:ln cap="flat" cmpd="sng" w="9525">
            <a:solidFill>
              <a:srgbClr val="D4DBDD"/>
            </a:solidFill>
            <a:prstDash val="solid"/>
            <a:round/>
            <a:headEnd len="sm" w="sm" type="none"/>
            <a:tailEnd len="sm" w="sm" type="none"/>
          </a:ln>
        </p:spPr>
      </p:cxnSp>
      <p:cxnSp>
        <p:nvCxnSpPr>
          <p:cNvPr id="693" name="Google Shape;693;p239"/>
          <p:cNvCxnSpPr/>
          <p:nvPr/>
        </p:nvCxnSpPr>
        <p:spPr>
          <a:xfrm rot="10800000">
            <a:off x="609600" y="5209864"/>
            <a:ext cx="10067257" cy="0"/>
          </a:xfrm>
          <a:prstGeom prst="straightConnector1">
            <a:avLst/>
          </a:prstGeom>
          <a:noFill/>
          <a:ln cap="flat" cmpd="sng" w="9525">
            <a:solidFill>
              <a:srgbClr val="D4DBDD"/>
            </a:solidFill>
            <a:prstDash val="solid"/>
            <a:round/>
            <a:headEnd len="sm" w="sm" type="none"/>
            <a:tailEnd len="sm" w="sm" type="none"/>
          </a:ln>
        </p:spPr>
      </p:cxnSp>
      <p:pic>
        <p:nvPicPr>
          <p:cNvPr id="694" name="Google Shape;694;p239"/>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695" name="Google Shape;695;p239"/>
          <p:cNvSpPr txBox="1"/>
          <p:nvPr>
            <p:ph idx="1" type="body"/>
          </p:nvPr>
        </p:nvSpPr>
        <p:spPr>
          <a:xfrm>
            <a:off x="573024" y="624259"/>
            <a:ext cx="7912608" cy="443198"/>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3200"/>
              <a:buNone/>
              <a:defRPr b="1" i="0" sz="32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6" name="Google Shape;696;p239"/>
          <p:cNvSpPr txBox="1"/>
          <p:nvPr>
            <p:ph idx="2" type="body"/>
          </p:nvPr>
        </p:nvSpPr>
        <p:spPr>
          <a:xfrm>
            <a:off x="671849" y="1774521"/>
            <a:ext cx="3345712" cy="451406"/>
          </a:xfrm>
          <a:prstGeom prst="rect">
            <a:avLst/>
          </a:prstGeom>
          <a:noFill/>
          <a:ln>
            <a:noFill/>
          </a:ln>
        </p:spPr>
        <p:txBody>
          <a:bodyPr anchorCtr="0" anchor="ctr" bIns="0" lIns="0" spcFirstLastPara="1" rIns="0" wrap="square" tIns="0">
            <a:spAutoFit/>
          </a:bodyPr>
          <a:lstStyle>
            <a:lvl1pPr indent="-228600" lvl="0" marL="457200" algn="l">
              <a:lnSpc>
                <a:spcPct val="100000"/>
              </a:lnSpc>
              <a:spcBef>
                <a:spcPts val="400"/>
              </a:spcBef>
              <a:spcAft>
                <a:spcPts val="0"/>
              </a:spcAft>
              <a:buClr>
                <a:schemeClr val="dk1"/>
              </a:buClr>
              <a:buSzPts val="1300"/>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7" name="Google Shape;697;p239"/>
          <p:cNvSpPr txBox="1"/>
          <p:nvPr>
            <p:ph idx="3" type="body"/>
          </p:nvPr>
        </p:nvSpPr>
        <p:spPr>
          <a:xfrm>
            <a:off x="4575964" y="1542283"/>
            <a:ext cx="5982361" cy="928459"/>
          </a:xfrm>
          <a:prstGeom prst="rect">
            <a:avLst/>
          </a:prstGeom>
          <a:noFill/>
          <a:ln>
            <a:noFill/>
          </a:ln>
        </p:spPr>
        <p:txBody>
          <a:bodyPr anchorCtr="0" anchor="ctr" bIns="0" lIns="0" spcFirstLastPara="1" rIns="0" wrap="square" tIns="0">
            <a:spAutoFit/>
          </a:bodyPr>
          <a:lstStyle>
            <a:lvl1pPr indent="-326390" lvl="0" marL="457200" algn="l">
              <a:lnSpc>
                <a:spcPct val="100000"/>
              </a:lnSpc>
              <a:spcBef>
                <a:spcPts val="1100"/>
              </a:spcBef>
              <a:spcAft>
                <a:spcPts val="0"/>
              </a:spcAft>
              <a:buClr>
                <a:schemeClr val="dk1"/>
              </a:buClr>
              <a:buSzPts val="1540"/>
              <a:buFont typeface="NTR"/>
              <a:buChar char="+"/>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8" name="Google Shape;698;p239"/>
          <p:cNvSpPr txBox="1"/>
          <p:nvPr>
            <p:ph idx="4" type="body"/>
          </p:nvPr>
        </p:nvSpPr>
        <p:spPr>
          <a:xfrm>
            <a:off x="671849" y="3090573"/>
            <a:ext cx="3345712" cy="451406"/>
          </a:xfrm>
          <a:prstGeom prst="rect">
            <a:avLst/>
          </a:prstGeom>
          <a:noFill/>
          <a:ln>
            <a:noFill/>
          </a:ln>
        </p:spPr>
        <p:txBody>
          <a:bodyPr anchorCtr="0" anchor="ctr" bIns="0" lIns="0" spcFirstLastPara="1" rIns="0" wrap="square" tIns="0">
            <a:spAutoFit/>
          </a:bodyPr>
          <a:lstStyle>
            <a:lvl1pPr indent="-228600" lvl="0" marL="457200" algn="l">
              <a:lnSpc>
                <a:spcPct val="100000"/>
              </a:lnSpc>
              <a:spcBef>
                <a:spcPts val="400"/>
              </a:spcBef>
              <a:spcAft>
                <a:spcPts val="0"/>
              </a:spcAft>
              <a:buClr>
                <a:schemeClr val="dk1"/>
              </a:buClr>
              <a:buSzPts val="1300"/>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9" name="Google Shape;699;p239"/>
          <p:cNvSpPr txBox="1"/>
          <p:nvPr>
            <p:ph idx="5" type="body"/>
          </p:nvPr>
        </p:nvSpPr>
        <p:spPr>
          <a:xfrm>
            <a:off x="4575964" y="2858335"/>
            <a:ext cx="5982361" cy="928459"/>
          </a:xfrm>
          <a:prstGeom prst="rect">
            <a:avLst/>
          </a:prstGeom>
          <a:noFill/>
          <a:ln>
            <a:noFill/>
          </a:ln>
        </p:spPr>
        <p:txBody>
          <a:bodyPr anchorCtr="0" anchor="ctr" bIns="0" lIns="0" spcFirstLastPara="1" rIns="0" wrap="square" tIns="0">
            <a:spAutoFit/>
          </a:bodyPr>
          <a:lstStyle>
            <a:lvl1pPr indent="-326390" lvl="0" marL="457200" algn="l">
              <a:lnSpc>
                <a:spcPct val="100000"/>
              </a:lnSpc>
              <a:spcBef>
                <a:spcPts val="1100"/>
              </a:spcBef>
              <a:spcAft>
                <a:spcPts val="0"/>
              </a:spcAft>
              <a:buClr>
                <a:schemeClr val="dk1"/>
              </a:buClr>
              <a:buSzPts val="1540"/>
              <a:buFont typeface="NTR"/>
              <a:buChar char="+"/>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0" name="Google Shape;700;p239"/>
          <p:cNvSpPr txBox="1"/>
          <p:nvPr>
            <p:ph idx="6" type="body"/>
          </p:nvPr>
        </p:nvSpPr>
        <p:spPr>
          <a:xfrm>
            <a:off x="671849" y="4372442"/>
            <a:ext cx="3345712" cy="451406"/>
          </a:xfrm>
          <a:prstGeom prst="rect">
            <a:avLst/>
          </a:prstGeom>
          <a:noFill/>
          <a:ln>
            <a:noFill/>
          </a:ln>
        </p:spPr>
        <p:txBody>
          <a:bodyPr anchorCtr="0" anchor="ctr" bIns="0" lIns="0" spcFirstLastPara="1" rIns="0" wrap="square" tIns="0">
            <a:spAutoFit/>
          </a:bodyPr>
          <a:lstStyle>
            <a:lvl1pPr indent="-228600" lvl="0" marL="457200" algn="l">
              <a:lnSpc>
                <a:spcPct val="100000"/>
              </a:lnSpc>
              <a:spcBef>
                <a:spcPts val="400"/>
              </a:spcBef>
              <a:spcAft>
                <a:spcPts val="0"/>
              </a:spcAft>
              <a:buClr>
                <a:schemeClr val="dk1"/>
              </a:buClr>
              <a:buSzPts val="1300"/>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1" name="Google Shape;701;p239"/>
          <p:cNvSpPr txBox="1"/>
          <p:nvPr>
            <p:ph idx="7" type="body"/>
          </p:nvPr>
        </p:nvSpPr>
        <p:spPr>
          <a:xfrm>
            <a:off x="4575964" y="4140204"/>
            <a:ext cx="5982361" cy="928459"/>
          </a:xfrm>
          <a:prstGeom prst="rect">
            <a:avLst/>
          </a:prstGeom>
          <a:noFill/>
          <a:ln>
            <a:noFill/>
          </a:ln>
        </p:spPr>
        <p:txBody>
          <a:bodyPr anchorCtr="0" anchor="ctr" bIns="0" lIns="0" spcFirstLastPara="1" rIns="0" wrap="square" tIns="0">
            <a:spAutoFit/>
          </a:bodyPr>
          <a:lstStyle>
            <a:lvl1pPr indent="-326390" lvl="0" marL="457200" algn="l">
              <a:lnSpc>
                <a:spcPct val="100000"/>
              </a:lnSpc>
              <a:spcBef>
                <a:spcPts val="1100"/>
              </a:spcBef>
              <a:spcAft>
                <a:spcPts val="0"/>
              </a:spcAft>
              <a:buClr>
                <a:schemeClr val="dk1"/>
              </a:buClr>
              <a:buSzPts val="1540"/>
              <a:buFont typeface="NTR"/>
              <a:buChar char="+"/>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2" name="Google Shape;702;p239"/>
          <p:cNvSpPr txBox="1"/>
          <p:nvPr>
            <p:ph idx="8" type="body"/>
          </p:nvPr>
        </p:nvSpPr>
        <p:spPr>
          <a:xfrm>
            <a:off x="671849" y="5603037"/>
            <a:ext cx="3345712" cy="451406"/>
          </a:xfrm>
          <a:prstGeom prst="rect">
            <a:avLst/>
          </a:prstGeom>
          <a:noFill/>
          <a:ln>
            <a:noFill/>
          </a:ln>
        </p:spPr>
        <p:txBody>
          <a:bodyPr anchorCtr="0" anchor="ctr" bIns="0" lIns="0" spcFirstLastPara="1" rIns="0" wrap="square" tIns="0">
            <a:spAutoFit/>
          </a:bodyPr>
          <a:lstStyle>
            <a:lvl1pPr indent="-228600" lvl="0" marL="457200" algn="l">
              <a:lnSpc>
                <a:spcPct val="100000"/>
              </a:lnSpc>
              <a:spcBef>
                <a:spcPts val="400"/>
              </a:spcBef>
              <a:spcAft>
                <a:spcPts val="0"/>
              </a:spcAft>
              <a:buClr>
                <a:schemeClr val="dk1"/>
              </a:buClr>
              <a:buSzPts val="1300"/>
              <a:buNone/>
              <a:defRPr b="1" i="0" sz="13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3" name="Google Shape;703;p239"/>
          <p:cNvSpPr txBox="1"/>
          <p:nvPr>
            <p:ph idx="9" type="body"/>
          </p:nvPr>
        </p:nvSpPr>
        <p:spPr>
          <a:xfrm>
            <a:off x="4575964" y="5370799"/>
            <a:ext cx="5982361" cy="928459"/>
          </a:xfrm>
          <a:prstGeom prst="rect">
            <a:avLst/>
          </a:prstGeom>
          <a:noFill/>
          <a:ln>
            <a:noFill/>
          </a:ln>
        </p:spPr>
        <p:txBody>
          <a:bodyPr anchorCtr="0" anchor="ctr" bIns="0" lIns="0" spcFirstLastPara="1" rIns="0" wrap="square" tIns="0">
            <a:spAutoFit/>
          </a:bodyPr>
          <a:lstStyle>
            <a:lvl1pPr indent="-326390" lvl="0" marL="457200" algn="l">
              <a:lnSpc>
                <a:spcPct val="100000"/>
              </a:lnSpc>
              <a:spcBef>
                <a:spcPts val="1100"/>
              </a:spcBef>
              <a:spcAft>
                <a:spcPts val="0"/>
              </a:spcAft>
              <a:buClr>
                <a:schemeClr val="dk1"/>
              </a:buClr>
              <a:buSzPts val="1540"/>
              <a:buFont typeface="NTR"/>
              <a:buChar char="+"/>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4" name="Google Shape;704;p239"/>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 Big # Slide">
  <p:cSld name="EX Big # Slide">
    <p:spTree>
      <p:nvGrpSpPr>
        <p:cNvPr id="705" name="Shape 705"/>
        <p:cNvGrpSpPr/>
        <p:nvPr/>
      </p:nvGrpSpPr>
      <p:grpSpPr>
        <a:xfrm>
          <a:off x="0" y="0"/>
          <a:ext cx="0" cy="0"/>
          <a:chOff x="0" y="0"/>
          <a:chExt cx="0" cy="0"/>
        </a:xfrm>
      </p:grpSpPr>
      <p:pic>
        <p:nvPicPr>
          <p:cNvPr id="706" name="Google Shape;706;p240"/>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707" name="Google Shape;707;p240"/>
          <p:cNvSpPr txBox="1"/>
          <p:nvPr>
            <p:ph idx="1" type="body"/>
          </p:nvPr>
        </p:nvSpPr>
        <p:spPr>
          <a:xfrm>
            <a:off x="-1245021" y="2494118"/>
            <a:ext cx="7863268" cy="5597467"/>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1000"/>
              </a:spcBef>
              <a:spcAft>
                <a:spcPts val="0"/>
              </a:spcAft>
              <a:buClr>
                <a:schemeClr val="accent2"/>
              </a:buClr>
              <a:buSzPts val="42000"/>
              <a:buNone/>
              <a:defRPr b="1" i="0" sz="42000">
                <a:solidFill>
                  <a:schemeClr val="accent2"/>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8" name="Google Shape;708;p240"/>
          <p:cNvSpPr txBox="1"/>
          <p:nvPr>
            <p:ph idx="2" type="body"/>
          </p:nvPr>
        </p:nvSpPr>
        <p:spPr>
          <a:xfrm>
            <a:off x="6962272" y="5157277"/>
            <a:ext cx="4486016" cy="193899"/>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 name="Google Shape;709;p240"/>
          <p:cNvSpPr txBox="1"/>
          <p:nvPr/>
        </p:nvSpPr>
        <p:spPr>
          <a:xfrm>
            <a:off x="6741050" y="2465833"/>
            <a:ext cx="2244436" cy="31547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9900" u="none" cap="none" strike="noStrike">
                <a:solidFill>
                  <a:schemeClr val="accent2"/>
                </a:solidFill>
                <a:latin typeface="Arial"/>
                <a:ea typeface="Arial"/>
                <a:cs typeface="Arial"/>
                <a:sym typeface="Arial"/>
              </a:rPr>
              <a:t>%</a:t>
            </a:r>
            <a:endParaRPr b="1" i="0" sz="3200" u="none" cap="none" strike="noStrike">
              <a:solidFill>
                <a:schemeClr val="accent2"/>
              </a:solidFill>
              <a:latin typeface="Arial"/>
              <a:ea typeface="Arial"/>
              <a:cs typeface="Arial"/>
              <a:sym typeface="Arial"/>
            </a:endParaRPr>
          </a:p>
        </p:txBody>
      </p:sp>
      <p:sp>
        <p:nvSpPr>
          <p:cNvPr id="710" name="Google Shape;710;p240"/>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X Big # Slide">
  <p:cSld name="1_CX Big # Slide">
    <p:spTree>
      <p:nvGrpSpPr>
        <p:cNvPr id="711" name="Shape 711"/>
        <p:cNvGrpSpPr/>
        <p:nvPr/>
      </p:nvGrpSpPr>
      <p:grpSpPr>
        <a:xfrm>
          <a:off x="0" y="0"/>
          <a:ext cx="0" cy="0"/>
          <a:chOff x="0" y="0"/>
          <a:chExt cx="0" cy="0"/>
        </a:xfrm>
      </p:grpSpPr>
      <p:pic>
        <p:nvPicPr>
          <p:cNvPr id="712" name="Google Shape;712;p241"/>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713" name="Google Shape;713;p241"/>
          <p:cNvSpPr txBox="1"/>
          <p:nvPr>
            <p:ph idx="1" type="body"/>
          </p:nvPr>
        </p:nvSpPr>
        <p:spPr>
          <a:xfrm>
            <a:off x="-1245021" y="2494118"/>
            <a:ext cx="7863268" cy="5597467"/>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1000"/>
              </a:spcBef>
              <a:spcAft>
                <a:spcPts val="0"/>
              </a:spcAft>
              <a:buClr>
                <a:schemeClr val="accent1"/>
              </a:buClr>
              <a:buSzPts val="42000"/>
              <a:buNone/>
              <a:defRPr b="1" i="0" sz="42000">
                <a:solidFill>
                  <a:schemeClr val="accen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241"/>
          <p:cNvSpPr txBox="1"/>
          <p:nvPr>
            <p:ph idx="2" type="body"/>
          </p:nvPr>
        </p:nvSpPr>
        <p:spPr>
          <a:xfrm>
            <a:off x="6962272" y="5157277"/>
            <a:ext cx="4486016" cy="193899"/>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5" name="Google Shape;715;p241"/>
          <p:cNvSpPr txBox="1"/>
          <p:nvPr/>
        </p:nvSpPr>
        <p:spPr>
          <a:xfrm>
            <a:off x="6741050" y="2465833"/>
            <a:ext cx="2244436" cy="31547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9900" u="none" cap="none" strike="noStrike">
                <a:solidFill>
                  <a:srgbClr val="21DBAA"/>
                </a:solidFill>
                <a:latin typeface="Arial"/>
                <a:ea typeface="Arial"/>
                <a:cs typeface="Arial"/>
                <a:sym typeface="Arial"/>
              </a:rPr>
              <a:t>%</a:t>
            </a:r>
            <a:endParaRPr b="1" i="0" sz="3200" u="none" cap="none" strike="noStrike">
              <a:solidFill>
                <a:srgbClr val="000000"/>
              </a:solidFill>
              <a:latin typeface="Arial"/>
              <a:ea typeface="Arial"/>
              <a:cs typeface="Arial"/>
              <a:sym typeface="Arial"/>
            </a:endParaRPr>
          </a:p>
        </p:txBody>
      </p:sp>
      <p:sp>
        <p:nvSpPr>
          <p:cNvPr id="716" name="Google Shape;716;p241"/>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X Big # Slide">
  <p:cSld name="BX Big # Slide">
    <p:spTree>
      <p:nvGrpSpPr>
        <p:cNvPr id="717" name="Shape 717"/>
        <p:cNvGrpSpPr/>
        <p:nvPr/>
      </p:nvGrpSpPr>
      <p:grpSpPr>
        <a:xfrm>
          <a:off x="0" y="0"/>
          <a:ext cx="0" cy="0"/>
          <a:chOff x="0" y="0"/>
          <a:chExt cx="0" cy="0"/>
        </a:xfrm>
      </p:grpSpPr>
      <p:pic>
        <p:nvPicPr>
          <p:cNvPr id="718" name="Google Shape;718;p242"/>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719" name="Google Shape;719;p242"/>
          <p:cNvSpPr txBox="1"/>
          <p:nvPr>
            <p:ph idx="1" type="body"/>
          </p:nvPr>
        </p:nvSpPr>
        <p:spPr>
          <a:xfrm>
            <a:off x="-1245021" y="2494118"/>
            <a:ext cx="7863268" cy="5597467"/>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1000"/>
              </a:spcBef>
              <a:spcAft>
                <a:spcPts val="0"/>
              </a:spcAft>
              <a:buClr>
                <a:schemeClr val="accent3"/>
              </a:buClr>
              <a:buSzPts val="42000"/>
              <a:buNone/>
              <a:defRPr b="1" i="0" sz="42000">
                <a:solidFill>
                  <a:schemeClr val="accent3"/>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0" name="Google Shape;720;p242"/>
          <p:cNvSpPr txBox="1"/>
          <p:nvPr>
            <p:ph idx="2" type="body"/>
          </p:nvPr>
        </p:nvSpPr>
        <p:spPr>
          <a:xfrm>
            <a:off x="6962272" y="5157277"/>
            <a:ext cx="4486016" cy="193899"/>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1" name="Google Shape;721;p242"/>
          <p:cNvSpPr txBox="1"/>
          <p:nvPr/>
        </p:nvSpPr>
        <p:spPr>
          <a:xfrm>
            <a:off x="6741050" y="2465833"/>
            <a:ext cx="2244436" cy="31547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9900" u="none" cap="none" strike="noStrike">
                <a:solidFill>
                  <a:schemeClr val="accent3"/>
                </a:solidFill>
                <a:latin typeface="Arial"/>
                <a:ea typeface="Arial"/>
                <a:cs typeface="Arial"/>
                <a:sym typeface="Arial"/>
              </a:rPr>
              <a:t>%</a:t>
            </a:r>
            <a:endParaRPr b="1" i="0" sz="3200" u="none" cap="none" strike="noStrike">
              <a:solidFill>
                <a:schemeClr val="accent3"/>
              </a:solidFill>
              <a:latin typeface="Arial"/>
              <a:ea typeface="Arial"/>
              <a:cs typeface="Arial"/>
              <a:sym typeface="Arial"/>
            </a:endParaRPr>
          </a:p>
        </p:txBody>
      </p:sp>
      <p:sp>
        <p:nvSpPr>
          <p:cNvPr id="722" name="Google Shape;722;p242"/>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C Big # Slide">
  <p:cSld name="RC Big # Slide">
    <p:spTree>
      <p:nvGrpSpPr>
        <p:cNvPr id="723" name="Shape 723"/>
        <p:cNvGrpSpPr/>
        <p:nvPr/>
      </p:nvGrpSpPr>
      <p:grpSpPr>
        <a:xfrm>
          <a:off x="0" y="0"/>
          <a:ext cx="0" cy="0"/>
          <a:chOff x="0" y="0"/>
          <a:chExt cx="0" cy="0"/>
        </a:xfrm>
      </p:grpSpPr>
      <p:pic>
        <p:nvPicPr>
          <p:cNvPr id="724" name="Google Shape;724;p243"/>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725" name="Google Shape;725;p243"/>
          <p:cNvSpPr txBox="1"/>
          <p:nvPr>
            <p:ph idx="1" type="body"/>
          </p:nvPr>
        </p:nvSpPr>
        <p:spPr>
          <a:xfrm>
            <a:off x="-1245021" y="2494118"/>
            <a:ext cx="7863268" cy="5597467"/>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1000"/>
              </a:spcBef>
              <a:spcAft>
                <a:spcPts val="0"/>
              </a:spcAft>
              <a:buClr>
                <a:schemeClr val="dk2"/>
              </a:buClr>
              <a:buSzPts val="42000"/>
              <a:buNone/>
              <a:defRPr b="1" i="0" sz="42000">
                <a:solidFill>
                  <a:schemeClr val="dk2"/>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 name="Google Shape;726;p243"/>
          <p:cNvSpPr txBox="1"/>
          <p:nvPr>
            <p:ph idx="2" type="body"/>
          </p:nvPr>
        </p:nvSpPr>
        <p:spPr>
          <a:xfrm>
            <a:off x="6962272" y="5157277"/>
            <a:ext cx="4486016" cy="193899"/>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7" name="Google Shape;727;p243"/>
          <p:cNvSpPr txBox="1"/>
          <p:nvPr/>
        </p:nvSpPr>
        <p:spPr>
          <a:xfrm>
            <a:off x="6741050" y="2465833"/>
            <a:ext cx="2244436" cy="31547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9900" u="none" cap="none" strike="noStrike">
                <a:solidFill>
                  <a:schemeClr val="dk2"/>
                </a:solidFill>
                <a:latin typeface="Arial"/>
                <a:ea typeface="Arial"/>
                <a:cs typeface="Arial"/>
                <a:sym typeface="Arial"/>
              </a:rPr>
              <a:t>%</a:t>
            </a:r>
            <a:endParaRPr b="1" i="0" sz="3200" u="none" cap="none" strike="noStrike">
              <a:solidFill>
                <a:schemeClr val="dk2"/>
              </a:solidFill>
              <a:latin typeface="Arial"/>
              <a:ea typeface="Arial"/>
              <a:cs typeface="Arial"/>
              <a:sym typeface="Arial"/>
            </a:endParaRPr>
          </a:p>
        </p:txBody>
      </p:sp>
      <p:sp>
        <p:nvSpPr>
          <p:cNvPr id="728" name="Google Shape;728;p243"/>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X Big # Slide">
  <p:cSld name="PX Big # Slide">
    <p:spTree>
      <p:nvGrpSpPr>
        <p:cNvPr id="729" name="Shape 729"/>
        <p:cNvGrpSpPr/>
        <p:nvPr/>
      </p:nvGrpSpPr>
      <p:grpSpPr>
        <a:xfrm>
          <a:off x="0" y="0"/>
          <a:ext cx="0" cy="0"/>
          <a:chOff x="0" y="0"/>
          <a:chExt cx="0" cy="0"/>
        </a:xfrm>
      </p:grpSpPr>
      <p:pic>
        <p:nvPicPr>
          <p:cNvPr id="730" name="Google Shape;730;p244"/>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731" name="Google Shape;731;p244"/>
          <p:cNvSpPr txBox="1"/>
          <p:nvPr>
            <p:ph idx="1" type="body"/>
          </p:nvPr>
        </p:nvSpPr>
        <p:spPr>
          <a:xfrm>
            <a:off x="-1245021" y="2494118"/>
            <a:ext cx="7863268" cy="5597467"/>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1000"/>
              </a:spcBef>
              <a:spcAft>
                <a:spcPts val="0"/>
              </a:spcAft>
              <a:buClr>
                <a:schemeClr val="accent4"/>
              </a:buClr>
              <a:buSzPts val="42000"/>
              <a:buNone/>
              <a:defRPr b="1" i="0" sz="42000">
                <a:solidFill>
                  <a:schemeClr val="accent4"/>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 name="Google Shape;732;p244"/>
          <p:cNvSpPr txBox="1"/>
          <p:nvPr>
            <p:ph idx="2" type="body"/>
          </p:nvPr>
        </p:nvSpPr>
        <p:spPr>
          <a:xfrm>
            <a:off x="6962272" y="5157277"/>
            <a:ext cx="4486016" cy="193899"/>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 name="Google Shape;733;p244"/>
          <p:cNvSpPr txBox="1"/>
          <p:nvPr/>
        </p:nvSpPr>
        <p:spPr>
          <a:xfrm>
            <a:off x="6741050" y="2465833"/>
            <a:ext cx="2244436" cy="31547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9900" u="none" cap="none" strike="noStrike">
                <a:solidFill>
                  <a:schemeClr val="accent4"/>
                </a:solidFill>
                <a:latin typeface="Arial"/>
                <a:ea typeface="Arial"/>
                <a:cs typeface="Arial"/>
                <a:sym typeface="Arial"/>
              </a:rPr>
              <a:t>%</a:t>
            </a:r>
            <a:endParaRPr b="1" i="0" sz="3200" u="none" cap="none" strike="noStrike">
              <a:solidFill>
                <a:schemeClr val="accent4"/>
              </a:solidFill>
              <a:latin typeface="Arial"/>
              <a:ea typeface="Arial"/>
              <a:cs typeface="Arial"/>
              <a:sym typeface="Arial"/>
            </a:endParaRPr>
          </a:p>
        </p:txBody>
      </p:sp>
      <p:sp>
        <p:nvSpPr>
          <p:cNvPr id="734" name="Google Shape;734;p244"/>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XM Big # Slide">
  <p:cSld name="XM Big # Slide">
    <p:spTree>
      <p:nvGrpSpPr>
        <p:cNvPr id="735" name="Shape 735"/>
        <p:cNvGrpSpPr/>
        <p:nvPr/>
      </p:nvGrpSpPr>
      <p:grpSpPr>
        <a:xfrm>
          <a:off x="0" y="0"/>
          <a:ext cx="0" cy="0"/>
          <a:chOff x="0" y="0"/>
          <a:chExt cx="0" cy="0"/>
        </a:xfrm>
      </p:grpSpPr>
      <p:pic>
        <p:nvPicPr>
          <p:cNvPr id="736" name="Google Shape;736;p245"/>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737" name="Google Shape;737;p245"/>
          <p:cNvSpPr txBox="1"/>
          <p:nvPr>
            <p:ph idx="1" type="body"/>
          </p:nvPr>
        </p:nvSpPr>
        <p:spPr>
          <a:xfrm>
            <a:off x="-1245021" y="2494118"/>
            <a:ext cx="7863268" cy="5597467"/>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1000"/>
              </a:spcBef>
              <a:spcAft>
                <a:spcPts val="0"/>
              </a:spcAft>
              <a:buClr>
                <a:srgbClr val="21DBAA"/>
              </a:buClr>
              <a:buSzPts val="42000"/>
              <a:buNone/>
              <a:defRPr b="1" i="0" sz="42000">
                <a:solidFill>
                  <a:srgbClr val="21DBAA"/>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 name="Google Shape;738;p245"/>
          <p:cNvSpPr txBox="1"/>
          <p:nvPr>
            <p:ph idx="2" type="body"/>
          </p:nvPr>
        </p:nvSpPr>
        <p:spPr>
          <a:xfrm>
            <a:off x="6962272" y="5157277"/>
            <a:ext cx="4486016" cy="193899"/>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9" name="Google Shape;739;p245"/>
          <p:cNvSpPr txBox="1"/>
          <p:nvPr/>
        </p:nvSpPr>
        <p:spPr>
          <a:xfrm>
            <a:off x="6741050" y="2465833"/>
            <a:ext cx="2244436" cy="31547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9900" u="none" cap="none" strike="noStrike">
                <a:solidFill>
                  <a:srgbClr val="21DBAA"/>
                </a:solidFill>
                <a:latin typeface="Arial"/>
                <a:ea typeface="Arial"/>
                <a:cs typeface="Arial"/>
                <a:sym typeface="Arial"/>
              </a:rPr>
              <a:t>%</a:t>
            </a:r>
            <a:endParaRPr b="1" i="0" sz="3200" u="none" cap="none" strike="noStrike">
              <a:solidFill>
                <a:srgbClr val="21DBAA"/>
              </a:solidFill>
              <a:latin typeface="Arial"/>
              <a:ea typeface="Arial"/>
              <a:cs typeface="Arial"/>
              <a:sym typeface="Arial"/>
            </a:endParaRPr>
          </a:p>
        </p:txBody>
      </p:sp>
      <p:sp>
        <p:nvSpPr>
          <p:cNvPr id="740" name="Google Shape;740;p245"/>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 Headline + Number">
  <p:cSld name="EX Headline + Number">
    <p:spTree>
      <p:nvGrpSpPr>
        <p:cNvPr id="741" name="Shape 741"/>
        <p:cNvGrpSpPr/>
        <p:nvPr/>
      </p:nvGrpSpPr>
      <p:grpSpPr>
        <a:xfrm>
          <a:off x="0" y="0"/>
          <a:ext cx="0" cy="0"/>
          <a:chOff x="0" y="0"/>
          <a:chExt cx="0" cy="0"/>
        </a:xfrm>
      </p:grpSpPr>
      <p:sp>
        <p:nvSpPr>
          <p:cNvPr id="742" name="Google Shape;742;p246"/>
          <p:cNvSpPr txBox="1"/>
          <p:nvPr/>
        </p:nvSpPr>
        <p:spPr>
          <a:xfrm>
            <a:off x="6841088" y="2079771"/>
            <a:ext cx="2244436" cy="31547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9900" u="none" cap="none" strike="noStrike">
                <a:solidFill>
                  <a:schemeClr val="accent2"/>
                </a:solidFill>
                <a:latin typeface="Arial"/>
                <a:ea typeface="Arial"/>
                <a:cs typeface="Arial"/>
                <a:sym typeface="Arial"/>
              </a:rPr>
              <a:t>%</a:t>
            </a:r>
            <a:endParaRPr b="1" i="0" sz="3200" u="none" cap="none" strike="noStrike">
              <a:solidFill>
                <a:schemeClr val="accent2"/>
              </a:solidFill>
              <a:latin typeface="Arial"/>
              <a:ea typeface="Arial"/>
              <a:cs typeface="Arial"/>
              <a:sym typeface="Arial"/>
            </a:endParaRPr>
          </a:p>
        </p:txBody>
      </p:sp>
      <p:pic>
        <p:nvPicPr>
          <p:cNvPr id="743" name="Google Shape;743;p246"/>
          <p:cNvPicPr preferRelativeResize="0"/>
          <p:nvPr/>
        </p:nvPicPr>
        <p:blipFill rotWithShape="1">
          <a:blip r:embed="rId2">
            <a:alphaModFix/>
          </a:blip>
          <a:srcRect b="0" l="0" r="0" t="0"/>
          <a:stretch/>
        </p:blipFill>
        <p:spPr>
          <a:xfrm>
            <a:off x="10993301" y="299958"/>
            <a:ext cx="872189" cy="248682"/>
          </a:xfrm>
          <a:prstGeom prst="rect">
            <a:avLst/>
          </a:prstGeom>
          <a:noFill/>
          <a:ln>
            <a:noFill/>
          </a:ln>
        </p:spPr>
      </p:pic>
      <p:sp>
        <p:nvSpPr>
          <p:cNvPr id="744" name="Google Shape;744;p246"/>
          <p:cNvSpPr txBox="1"/>
          <p:nvPr>
            <p:ph idx="1" type="body"/>
          </p:nvPr>
        </p:nvSpPr>
        <p:spPr>
          <a:xfrm>
            <a:off x="-558166" y="2149346"/>
            <a:ext cx="7599045" cy="6232475"/>
          </a:xfrm>
          <a:prstGeom prst="rect">
            <a:avLst/>
          </a:prstGeom>
          <a:noFill/>
          <a:ln>
            <a:noFill/>
          </a:ln>
        </p:spPr>
        <p:txBody>
          <a:bodyPr anchorCtr="0" anchor="t" bIns="0" lIns="0" spcFirstLastPara="1" rIns="0" wrap="square" tIns="0">
            <a:spAutoFit/>
          </a:bodyPr>
          <a:lstStyle>
            <a:lvl1pPr indent="-228600" lvl="0" marL="457200" algn="r">
              <a:lnSpc>
                <a:spcPct val="90000"/>
              </a:lnSpc>
              <a:spcBef>
                <a:spcPts val="1000"/>
              </a:spcBef>
              <a:spcAft>
                <a:spcPts val="0"/>
              </a:spcAft>
              <a:buClr>
                <a:schemeClr val="accent2"/>
              </a:buClr>
              <a:buSzPts val="45000"/>
              <a:buNone/>
              <a:defRPr b="1" i="0" sz="45000">
                <a:solidFill>
                  <a:schemeClr val="accent2"/>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5" name="Google Shape;745;p246"/>
          <p:cNvSpPr txBox="1"/>
          <p:nvPr>
            <p:ph idx="2" type="body"/>
          </p:nvPr>
        </p:nvSpPr>
        <p:spPr>
          <a:xfrm>
            <a:off x="538163" y="1858172"/>
            <a:ext cx="5689600" cy="443198"/>
          </a:xfrm>
          <a:prstGeom prst="rect">
            <a:avLst/>
          </a:prstGeom>
          <a:noFill/>
          <a:ln>
            <a:noFill/>
          </a:ln>
        </p:spPr>
        <p:txBody>
          <a:bodyPr anchorCtr="0" anchor="b" bIns="0" lIns="0" spcFirstLastPara="1" rIns="0" wrap="square" tIns="0">
            <a:spAutoFit/>
          </a:bodyPr>
          <a:lstStyle>
            <a:lvl1pPr indent="-228600" lvl="0" marL="457200" algn="l">
              <a:lnSpc>
                <a:spcPct val="90000"/>
              </a:lnSpc>
              <a:spcBef>
                <a:spcPts val="1000"/>
              </a:spcBef>
              <a:spcAft>
                <a:spcPts val="0"/>
              </a:spcAft>
              <a:buClr>
                <a:schemeClr val="dk1"/>
              </a:buClr>
              <a:buSzPts val="3200"/>
              <a:buNone/>
              <a:defRPr b="1" i="0" sz="32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6" name="Google Shape;746;p246"/>
          <p:cNvSpPr txBox="1"/>
          <p:nvPr>
            <p:ph idx="3" type="body"/>
          </p:nvPr>
        </p:nvSpPr>
        <p:spPr>
          <a:xfrm>
            <a:off x="7246752" y="4985182"/>
            <a:ext cx="4486016" cy="193899"/>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1000"/>
              </a:spcBef>
              <a:spcAft>
                <a:spcPts val="0"/>
              </a:spcAft>
              <a:buClr>
                <a:schemeClr val="dk1"/>
              </a:buClr>
              <a:buSzPts val="1400"/>
              <a:buNone/>
              <a:defRPr b="0"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7" name="Google Shape;747;p246"/>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07" Type="http://schemas.openxmlformats.org/officeDocument/2006/relationships/slideLayout" Target="../slideLayouts/slideLayout106.xml"/><Relationship Id="rId106" Type="http://schemas.openxmlformats.org/officeDocument/2006/relationships/slideLayout" Target="../slideLayouts/slideLayout105.xml"/><Relationship Id="rId105" Type="http://schemas.openxmlformats.org/officeDocument/2006/relationships/slideLayout" Target="../slideLayouts/slideLayout104.xml"/><Relationship Id="rId104" Type="http://schemas.openxmlformats.org/officeDocument/2006/relationships/slideLayout" Target="../slideLayouts/slideLayout103.xml"/><Relationship Id="rId109" Type="http://schemas.openxmlformats.org/officeDocument/2006/relationships/slideLayout" Target="../slideLayouts/slideLayout108.xml"/><Relationship Id="rId108" Type="http://schemas.openxmlformats.org/officeDocument/2006/relationships/slideLayout" Target="../slideLayouts/slideLayout107.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103" Type="http://schemas.openxmlformats.org/officeDocument/2006/relationships/slideLayout" Target="../slideLayouts/slideLayout102.xml"/><Relationship Id="rId102" Type="http://schemas.openxmlformats.org/officeDocument/2006/relationships/slideLayout" Target="../slideLayouts/slideLayout101.xml"/><Relationship Id="rId101" Type="http://schemas.openxmlformats.org/officeDocument/2006/relationships/slideLayout" Target="../slideLayouts/slideLayout100.xml"/><Relationship Id="rId100" Type="http://schemas.openxmlformats.org/officeDocument/2006/relationships/slideLayout" Target="../slideLayouts/slideLayout99.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121" Type="http://schemas.openxmlformats.org/officeDocument/2006/relationships/slideLayout" Target="../slideLayouts/slideLayout120.xml"/><Relationship Id="rId25" Type="http://schemas.openxmlformats.org/officeDocument/2006/relationships/slideLayout" Target="../slideLayouts/slideLayout24.xml"/><Relationship Id="rId120" Type="http://schemas.openxmlformats.org/officeDocument/2006/relationships/slideLayout" Target="../slideLayouts/slideLayout119.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125" Type="http://schemas.openxmlformats.org/officeDocument/2006/relationships/theme" Target="../theme/theme2.xml"/><Relationship Id="rId29" Type="http://schemas.openxmlformats.org/officeDocument/2006/relationships/slideLayout" Target="../slideLayouts/slideLayout28.xml"/><Relationship Id="rId124" Type="http://schemas.openxmlformats.org/officeDocument/2006/relationships/slideLayout" Target="../slideLayouts/slideLayout123.xml"/><Relationship Id="rId123" Type="http://schemas.openxmlformats.org/officeDocument/2006/relationships/slideLayout" Target="../slideLayouts/slideLayout122.xml"/><Relationship Id="rId122" Type="http://schemas.openxmlformats.org/officeDocument/2006/relationships/slideLayout" Target="../slideLayouts/slideLayout121.xml"/><Relationship Id="rId95" Type="http://schemas.openxmlformats.org/officeDocument/2006/relationships/slideLayout" Target="../slideLayouts/slideLayout94.xml"/><Relationship Id="rId94" Type="http://schemas.openxmlformats.org/officeDocument/2006/relationships/slideLayout" Target="../slideLayouts/slideLayout93.xml"/><Relationship Id="rId97" Type="http://schemas.openxmlformats.org/officeDocument/2006/relationships/slideLayout" Target="../slideLayouts/slideLayout96.xml"/><Relationship Id="rId96" Type="http://schemas.openxmlformats.org/officeDocument/2006/relationships/slideLayout" Target="../slideLayouts/slideLayout95.xml"/><Relationship Id="rId11" Type="http://schemas.openxmlformats.org/officeDocument/2006/relationships/slideLayout" Target="../slideLayouts/slideLayout10.xml"/><Relationship Id="rId99" Type="http://schemas.openxmlformats.org/officeDocument/2006/relationships/slideLayout" Target="../slideLayouts/slideLayout98.xml"/><Relationship Id="rId10" Type="http://schemas.openxmlformats.org/officeDocument/2006/relationships/slideLayout" Target="../slideLayouts/slideLayout9.xml"/><Relationship Id="rId98" Type="http://schemas.openxmlformats.org/officeDocument/2006/relationships/slideLayout" Target="../slideLayouts/slideLayout97.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91" Type="http://schemas.openxmlformats.org/officeDocument/2006/relationships/slideLayout" Target="../slideLayouts/slideLayout90.xml"/><Relationship Id="rId90" Type="http://schemas.openxmlformats.org/officeDocument/2006/relationships/slideLayout" Target="../slideLayouts/slideLayout89.xml"/><Relationship Id="rId93" Type="http://schemas.openxmlformats.org/officeDocument/2006/relationships/slideLayout" Target="../slideLayouts/slideLayout92.xml"/><Relationship Id="rId92" Type="http://schemas.openxmlformats.org/officeDocument/2006/relationships/slideLayout" Target="../slideLayouts/slideLayout91.xml"/><Relationship Id="rId118" Type="http://schemas.openxmlformats.org/officeDocument/2006/relationships/slideLayout" Target="../slideLayouts/slideLayout117.xml"/><Relationship Id="rId117" Type="http://schemas.openxmlformats.org/officeDocument/2006/relationships/slideLayout" Target="../slideLayouts/slideLayout116.xml"/><Relationship Id="rId116" Type="http://schemas.openxmlformats.org/officeDocument/2006/relationships/slideLayout" Target="../slideLayouts/slideLayout115.xml"/><Relationship Id="rId115" Type="http://schemas.openxmlformats.org/officeDocument/2006/relationships/slideLayout" Target="../slideLayouts/slideLayout114.xml"/><Relationship Id="rId119" Type="http://schemas.openxmlformats.org/officeDocument/2006/relationships/slideLayout" Target="../slideLayouts/slideLayout118.xml"/><Relationship Id="rId15" Type="http://schemas.openxmlformats.org/officeDocument/2006/relationships/slideLayout" Target="../slideLayouts/slideLayout14.xml"/><Relationship Id="rId110" Type="http://schemas.openxmlformats.org/officeDocument/2006/relationships/slideLayout" Target="../slideLayouts/slideLayout109.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14" Type="http://schemas.openxmlformats.org/officeDocument/2006/relationships/slideLayout" Target="../slideLayouts/slideLayout113.xml"/><Relationship Id="rId18" Type="http://schemas.openxmlformats.org/officeDocument/2006/relationships/slideLayout" Target="../slideLayouts/slideLayout17.xml"/><Relationship Id="rId113" Type="http://schemas.openxmlformats.org/officeDocument/2006/relationships/slideLayout" Target="../slideLayouts/slideLayout112.xml"/><Relationship Id="rId112" Type="http://schemas.openxmlformats.org/officeDocument/2006/relationships/slideLayout" Target="../slideLayouts/slideLayout111.xml"/><Relationship Id="rId111" Type="http://schemas.openxmlformats.org/officeDocument/2006/relationships/slideLayout" Target="../slideLayouts/slideLayout110.xml"/><Relationship Id="rId84" Type="http://schemas.openxmlformats.org/officeDocument/2006/relationships/slideLayout" Target="../slideLayouts/slideLayout83.xml"/><Relationship Id="rId83" Type="http://schemas.openxmlformats.org/officeDocument/2006/relationships/slideLayout" Target="../slideLayouts/slideLayout82.xml"/><Relationship Id="rId86" Type="http://schemas.openxmlformats.org/officeDocument/2006/relationships/slideLayout" Target="../slideLayouts/slideLayout85.xml"/><Relationship Id="rId85" Type="http://schemas.openxmlformats.org/officeDocument/2006/relationships/slideLayout" Target="../slideLayouts/slideLayout84.xml"/><Relationship Id="rId88" Type="http://schemas.openxmlformats.org/officeDocument/2006/relationships/slideLayout" Target="../slideLayouts/slideLayout87.xml"/><Relationship Id="rId87" Type="http://schemas.openxmlformats.org/officeDocument/2006/relationships/slideLayout" Target="../slideLayouts/slideLayout86.xml"/><Relationship Id="rId89" Type="http://schemas.openxmlformats.org/officeDocument/2006/relationships/slideLayout" Target="../slideLayouts/slideLayout88.xml"/><Relationship Id="rId80" Type="http://schemas.openxmlformats.org/officeDocument/2006/relationships/slideLayout" Target="../slideLayouts/slideLayout79.xml"/><Relationship Id="rId82" Type="http://schemas.openxmlformats.org/officeDocument/2006/relationships/slideLayout" Target="../slideLayouts/slideLayout81.xml"/><Relationship Id="rId81" Type="http://schemas.openxmlformats.org/officeDocument/2006/relationships/slideLayout" Target="../slideLayouts/slideLayout80.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73" Type="http://schemas.openxmlformats.org/officeDocument/2006/relationships/slideLayout" Target="../slideLayouts/slideLayout72.xml"/><Relationship Id="rId72" Type="http://schemas.openxmlformats.org/officeDocument/2006/relationships/slideLayout" Target="../slideLayouts/slideLayout71.xml"/><Relationship Id="rId75" Type="http://schemas.openxmlformats.org/officeDocument/2006/relationships/slideLayout" Target="../slideLayouts/slideLayout74.xml"/><Relationship Id="rId74" Type="http://schemas.openxmlformats.org/officeDocument/2006/relationships/slideLayout" Target="../slideLayouts/slideLayout73.xml"/><Relationship Id="rId77" Type="http://schemas.openxmlformats.org/officeDocument/2006/relationships/slideLayout" Target="../slideLayouts/slideLayout76.xml"/><Relationship Id="rId76" Type="http://schemas.openxmlformats.org/officeDocument/2006/relationships/slideLayout" Target="../slideLayouts/slideLayout75.xml"/><Relationship Id="rId79" Type="http://schemas.openxmlformats.org/officeDocument/2006/relationships/slideLayout" Target="../slideLayouts/slideLayout78.xml"/><Relationship Id="rId78" Type="http://schemas.openxmlformats.org/officeDocument/2006/relationships/slideLayout" Target="../slideLayouts/slideLayout77.xml"/><Relationship Id="rId71" Type="http://schemas.openxmlformats.org/officeDocument/2006/relationships/slideLayout" Target="../slideLayouts/slideLayout70.xml"/><Relationship Id="rId70" Type="http://schemas.openxmlformats.org/officeDocument/2006/relationships/slideLayout" Target="../slideLayouts/slideLayout69.xml"/><Relationship Id="rId62" Type="http://schemas.openxmlformats.org/officeDocument/2006/relationships/slideLayout" Target="../slideLayouts/slideLayout61.xml"/><Relationship Id="rId61" Type="http://schemas.openxmlformats.org/officeDocument/2006/relationships/slideLayout" Target="../slideLayouts/slideLayout60.xml"/><Relationship Id="rId64" Type="http://schemas.openxmlformats.org/officeDocument/2006/relationships/slideLayout" Target="../slideLayouts/slideLayout63.xml"/><Relationship Id="rId63" Type="http://schemas.openxmlformats.org/officeDocument/2006/relationships/slideLayout" Target="../slideLayouts/slideLayout62.xml"/><Relationship Id="rId66" Type="http://schemas.openxmlformats.org/officeDocument/2006/relationships/slideLayout" Target="../slideLayouts/slideLayout65.xml"/><Relationship Id="rId65" Type="http://schemas.openxmlformats.org/officeDocument/2006/relationships/slideLayout" Target="../slideLayouts/slideLayout64.xml"/><Relationship Id="rId68" Type="http://schemas.openxmlformats.org/officeDocument/2006/relationships/slideLayout" Target="../slideLayouts/slideLayout67.xml"/><Relationship Id="rId67" Type="http://schemas.openxmlformats.org/officeDocument/2006/relationships/slideLayout" Target="../slideLayouts/slideLayout66.xml"/><Relationship Id="rId60" Type="http://schemas.openxmlformats.org/officeDocument/2006/relationships/slideLayout" Target="../slideLayouts/slideLayout59.xml"/><Relationship Id="rId69" Type="http://schemas.openxmlformats.org/officeDocument/2006/relationships/slideLayout" Target="../slideLayouts/slideLayout6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55" Type="http://schemas.openxmlformats.org/officeDocument/2006/relationships/slideLayout" Target="../slideLayouts/slideLayout54.xml"/><Relationship Id="rId54" Type="http://schemas.openxmlformats.org/officeDocument/2006/relationships/slideLayout" Target="../slideLayouts/slideLayout53.xml"/><Relationship Id="rId57" Type="http://schemas.openxmlformats.org/officeDocument/2006/relationships/slideLayout" Target="../slideLayouts/slideLayout56.xml"/><Relationship Id="rId56" Type="http://schemas.openxmlformats.org/officeDocument/2006/relationships/slideLayout" Target="../slideLayouts/slideLayout55.xml"/><Relationship Id="rId59" Type="http://schemas.openxmlformats.org/officeDocument/2006/relationships/slideLayout" Target="../slideLayouts/slideLayout58.xml"/><Relationship Id="rId58"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47"/>
          <p:cNvSpPr txBox="1"/>
          <p:nvPr>
            <p:ph type="title"/>
          </p:nvPr>
        </p:nvSpPr>
        <p:spPr>
          <a:xfrm>
            <a:off x="470647" y="648410"/>
            <a:ext cx="10515600" cy="1325563"/>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 name="Google Shape;12;p1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3" name="Google Shape;13;p147"/>
          <p:cNvPicPr preferRelativeResize="0"/>
          <p:nvPr/>
        </p:nvPicPr>
        <p:blipFill rotWithShape="1">
          <a:blip r:embed="rId1">
            <a:alphaModFix/>
          </a:blip>
          <a:srcRect b="0" l="0" r="0" t="0"/>
          <a:stretch/>
        </p:blipFill>
        <p:spPr>
          <a:xfrm>
            <a:off x="10993301" y="299958"/>
            <a:ext cx="872189" cy="248682"/>
          </a:xfrm>
          <a:prstGeom prst="rect">
            <a:avLst/>
          </a:prstGeom>
          <a:noFill/>
          <a:ln>
            <a:noFill/>
          </a:ln>
        </p:spPr>
      </p:pic>
      <p:sp>
        <p:nvSpPr>
          <p:cNvPr id="14" name="Google Shape;14;p147"/>
          <p:cNvSpPr txBox="1"/>
          <p:nvPr/>
        </p:nvSpPr>
        <p:spPr>
          <a:xfrm>
            <a:off x="10680320" y="242678"/>
            <a:ext cx="327992" cy="33855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a:t>
            </a:r>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 id="2147483758" r:id="rId111"/>
    <p:sldLayoutId id="2147483759" r:id="rId112"/>
    <p:sldLayoutId id="2147483760" r:id="rId113"/>
    <p:sldLayoutId id="2147483761" r:id="rId114"/>
    <p:sldLayoutId id="2147483762" r:id="rId115"/>
    <p:sldLayoutId id="2147483763" r:id="rId116"/>
    <p:sldLayoutId id="2147483764" r:id="rId117"/>
    <p:sldLayoutId id="2147483765" r:id="rId118"/>
    <p:sldLayoutId id="2147483766" r:id="rId119"/>
    <p:sldLayoutId id="2147483767" r:id="rId120"/>
    <p:sldLayoutId id="2147483768" r:id="rId121"/>
    <p:sldLayoutId id="2147483769" r:id="rId122"/>
    <p:sldLayoutId id="2147483770" r:id="rId123"/>
    <p:sldLayoutId id="2147483771" r:id="rId1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35.png"/><Relationship Id="rId6" Type="http://schemas.openxmlformats.org/officeDocument/2006/relationships/image" Target="../media/image6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5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2.png"/><Relationship Id="rId8"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1" Type="http://schemas.openxmlformats.org/officeDocument/2006/relationships/image" Target="../media/image60.png"/><Relationship Id="rId10" Type="http://schemas.openxmlformats.org/officeDocument/2006/relationships/image" Target="../media/image61.png"/><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53.jpg"/><Relationship Id="rId4" Type="http://schemas.openxmlformats.org/officeDocument/2006/relationships/image" Target="../media/image55.jpg"/><Relationship Id="rId9" Type="http://schemas.openxmlformats.org/officeDocument/2006/relationships/image" Target="../media/image54.png"/><Relationship Id="rId5" Type="http://schemas.openxmlformats.org/officeDocument/2006/relationships/image" Target="../media/image62.jpg"/><Relationship Id="rId6" Type="http://schemas.openxmlformats.org/officeDocument/2006/relationships/image" Target="../media/image59.jpg"/><Relationship Id="rId7" Type="http://schemas.openxmlformats.org/officeDocument/2006/relationships/image" Target="../media/image56.png"/><Relationship Id="rId8"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chart" Target="../charts/chart9.xml"/><Relationship Id="rId10" Type="http://schemas.openxmlformats.org/officeDocument/2006/relationships/chart" Target="../charts/chart8.xml"/><Relationship Id="rId13" Type="http://schemas.openxmlformats.org/officeDocument/2006/relationships/chart" Target="../charts/chart11.xml"/><Relationship Id="rId12" Type="http://schemas.openxmlformats.org/officeDocument/2006/relationships/chart" Target="../charts/chart10.xml"/><Relationship Id="rId14" Type="http://schemas.openxmlformats.org/officeDocument/2006/relationships/chart" Target="../charts/chart12.xml"/><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chart" Target="../charts/chart1.xml"/><Relationship Id="rId4" Type="http://schemas.openxmlformats.org/officeDocument/2006/relationships/chart" Target="../charts/chart2.xml"/><Relationship Id="rId9" Type="http://schemas.openxmlformats.org/officeDocument/2006/relationships/chart" Target="../charts/chart7.xml"/><Relationship Id="rId5" Type="http://schemas.openxmlformats.org/officeDocument/2006/relationships/chart" Target="../charts/chart3.xml"/><Relationship Id="rId6" Type="http://schemas.openxmlformats.org/officeDocument/2006/relationships/chart" Target="../charts/chart4.xml"/><Relationship Id="rId7" Type="http://schemas.openxmlformats.org/officeDocument/2006/relationships/chart" Target="../charts/chart5.xml"/><Relationship Id="rId8" Type="http://schemas.openxmlformats.org/officeDocument/2006/relationships/chart" Target="../charts/char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chart" Target="../charts/char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chart" Target="../charts/char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chart" Target="../charts/chart15.xml"/><Relationship Id="rId4" Type="http://schemas.openxmlformats.org/officeDocument/2006/relationships/chart" Target="../charts/chart16.xml"/><Relationship Id="rId5" Type="http://schemas.openxmlformats.org/officeDocument/2006/relationships/chart" Target="../charts/chart17.xml"/><Relationship Id="rId6" Type="http://schemas.openxmlformats.org/officeDocument/2006/relationships/chart" Target="../charts/chart18.xml"/><Relationship Id="rId7" Type="http://schemas.openxmlformats.org/officeDocument/2006/relationships/chart" Target="../charts/char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chart" Target="../charts/chart20.xml"/><Relationship Id="rId4" Type="http://schemas.openxmlformats.org/officeDocument/2006/relationships/chart" Target="../charts/chart21.xml"/><Relationship Id="rId5" Type="http://schemas.openxmlformats.org/officeDocument/2006/relationships/chart" Target="../charts/chart22.xml"/><Relationship Id="rId6" Type="http://schemas.openxmlformats.org/officeDocument/2006/relationships/image" Target="../media/image31.png"/><Relationship Id="rId7" Type="http://schemas.openxmlformats.org/officeDocument/2006/relationships/image" Target="../media/image24.png"/><Relationship Id="rId8"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24.png"/><Relationship Id="rId5" Type="http://schemas.openxmlformats.org/officeDocument/2006/relationships/image" Target="../media/image32.png"/><Relationship Id="rId6"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0" Type="http://schemas.openxmlformats.org/officeDocument/2006/relationships/image" Target="../media/image47.png"/><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chart" Target="../charts/chart23.xml"/><Relationship Id="rId4" Type="http://schemas.openxmlformats.org/officeDocument/2006/relationships/chart" Target="../charts/chart24.xml"/><Relationship Id="rId9" Type="http://schemas.openxmlformats.org/officeDocument/2006/relationships/image" Target="../media/image33.png"/><Relationship Id="rId5" Type="http://schemas.openxmlformats.org/officeDocument/2006/relationships/chart" Target="../charts/chart25.xml"/><Relationship Id="rId6" Type="http://schemas.openxmlformats.org/officeDocument/2006/relationships/chart" Target="../charts/chart26.xml"/><Relationship Id="rId7" Type="http://schemas.openxmlformats.org/officeDocument/2006/relationships/image" Target="../media/image31.png"/><Relationship Id="rId8"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chart" Target="../charts/chart27.xml"/><Relationship Id="rId4" Type="http://schemas.openxmlformats.org/officeDocument/2006/relationships/chart" Target="../charts/char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chart" Target="../charts/chart29.xml"/><Relationship Id="rId4" Type="http://schemas.openxmlformats.org/officeDocument/2006/relationships/chart" Target="../charts/char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64.png"/><Relationship Id="rId4" Type="http://schemas.openxmlformats.org/officeDocument/2006/relationships/chart" Target="../charts/char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63.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chart" Target="../charts/chart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0" Type="http://schemas.openxmlformats.org/officeDocument/2006/relationships/image" Target="../media/image41.jpg"/><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chart" Target="../charts/chart33.xml"/><Relationship Id="rId4" Type="http://schemas.openxmlformats.org/officeDocument/2006/relationships/chart" Target="../charts/chart34.xml"/><Relationship Id="rId9" Type="http://schemas.openxmlformats.org/officeDocument/2006/relationships/image" Target="../media/image32.png"/><Relationship Id="rId5" Type="http://schemas.openxmlformats.org/officeDocument/2006/relationships/chart" Target="../charts/chart35.xml"/><Relationship Id="rId6" Type="http://schemas.openxmlformats.org/officeDocument/2006/relationships/chart" Target="../charts/chart36.xml"/><Relationship Id="rId7" Type="http://schemas.openxmlformats.org/officeDocument/2006/relationships/image" Target="../media/image31.png"/><Relationship Id="rId8"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chart" Target="../charts/chart37.xml"/><Relationship Id="rId4" Type="http://schemas.openxmlformats.org/officeDocument/2006/relationships/chart" Target="../charts/chart38.xml"/><Relationship Id="rId5" Type="http://schemas.openxmlformats.org/officeDocument/2006/relationships/image" Target="../media/image31.png"/><Relationship Id="rId6"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chart" Target="../charts/chart39.xml"/><Relationship Id="rId4" Type="http://schemas.openxmlformats.org/officeDocument/2006/relationships/chart" Target="../charts/chart40.xml"/><Relationship Id="rId5" Type="http://schemas.openxmlformats.org/officeDocument/2006/relationships/chart" Target="../charts/chart41.xml"/><Relationship Id="rId6" Type="http://schemas.openxmlformats.org/officeDocument/2006/relationships/chart" Target="../charts/chart42.xml"/><Relationship Id="rId7" Type="http://schemas.openxmlformats.org/officeDocument/2006/relationships/image" Target="../media/image31.png"/><Relationship Id="rId8"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chart" Target="../charts/chart4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chart" Target="../charts/chart4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chart" Target="../charts/chart4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chart" Target="../charts/chart4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chart" Target="../charts/chart4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chart" Target="../charts/chart4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chart" Target="../charts/chart4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2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chart" Target="../charts/chart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 Id="rId3" Type="http://schemas.openxmlformats.org/officeDocument/2006/relationships/chart" Target="../charts/chart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1" Type="http://schemas.openxmlformats.org/officeDocument/2006/relationships/image" Target="../media/image41.jpg"/><Relationship Id="rId10" Type="http://schemas.openxmlformats.org/officeDocument/2006/relationships/image" Target="../media/image37.jpg"/><Relationship Id="rId12" Type="http://schemas.openxmlformats.org/officeDocument/2006/relationships/image" Target="../media/image47.png"/><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chart" Target="../charts/chart52.xml"/><Relationship Id="rId4" Type="http://schemas.openxmlformats.org/officeDocument/2006/relationships/chart" Target="../charts/chart53.xml"/><Relationship Id="rId9"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chart" Target="../charts/chart54.xml"/><Relationship Id="rId4" Type="http://schemas.openxmlformats.org/officeDocument/2006/relationships/chart" Target="../charts/chart55.xml"/><Relationship Id="rId5" Type="http://schemas.openxmlformats.org/officeDocument/2006/relationships/chart" Target="../charts/chart56.xml"/><Relationship Id="rId6" Type="http://schemas.openxmlformats.org/officeDocument/2006/relationships/chart" Target="../charts/chart57.xml"/><Relationship Id="rId7" Type="http://schemas.openxmlformats.org/officeDocument/2006/relationships/chart" Target="../charts/chart58.xml"/></Relationships>
</file>

<file path=ppt/slides/_rels/slide57.xml.rels><?xml version="1.0" encoding="UTF-8" standalone="yes"?><Relationships xmlns="http://schemas.openxmlformats.org/package/2006/relationships"><Relationship Id="rId11" Type="http://schemas.openxmlformats.org/officeDocument/2006/relationships/image" Target="../media/image37.jpg"/><Relationship Id="rId10" Type="http://schemas.openxmlformats.org/officeDocument/2006/relationships/image" Target="../media/image33.png"/><Relationship Id="rId13" Type="http://schemas.openxmlformats.org/officeDocument/2006/relationships/image" Target="../media/image47.png"/><Relationship Id="rId12" Type="http://schemas.openxmlformats.org/officeDocument/2006/relationships/image" Target="../media/image41.jpg"/><Relationship Id="rId14"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chart" Target="../charts/chart59.xml"/><Relationship Id="rId4" Type="http://schemas.openxmlformats.org/officeDocument/2006/relationships/chart" Target="../charts/chart60.xml"/><Relationship Id="rId9" Type="http://schemas.openxmlformats.org/officeDocument/2006/relationships/image" Target="../media/image27.jpg"/><Relationship Id="rId5" Type="http://schemas.openxmlformats.org/officeDocument/2006/relationships/chart" Target="../charts/chart61.xml"/><Relationship Id="rId6" Type="http://schemas.openxmlformats.org/officeDocument/2006/relationships/image" Target="../media/image31.png"/><Relationship Id="rId7" Type="http://schemas.openxmlformats.org/officeDocument/2006/relationships/image" Target="../media/image24.png"/><Relationship Id="rId8" Type="http://schemas.openxmlformats.org/officeDocument/2006/relationships/image" Target="../media/image2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 Id="rId3" Type="http://schemas.openxmlformats.org/officeDocument/2006/relationships/chart" Target="../charts/chart62.xml"/><Relationship Id="rId4" Type="http://schemas.openxmlformats.org/officeDocument/2006/relationships/chart" Target="../charts/chart63.xml"/><Relationship Id="rId5" Type="http://schemas.openxmlformats.org/officeDocument/2006/relationships/chart" Target="../charts/chart6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1" Type="http://schemas.openxmlformats.org/officeDocument/2006/relationships/image" Target="../media/image47.png"/><Relationship Id="rId10" Type="http://schemas.openxmlformats.org/officeDocument/2006/relationships/image" Target="../media/image41.jpg"/><Relationship Id="rId12" Type="http://schemas.openxmlformats.org/officeDocument/2006/relationships/image" Target="../media/image32.png"/><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31.png"/><Relationship Id="rId9" Type="http://schemas.openxmlformats.org/officeDocument/2006/relationships/image" Target="../media/image37.jp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7.jpg"/><Relationship Id="rId8" Type="http://schemas.openxmlformats.org/officeDocument/2006/relationships/image" Target="../media/image3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 Id="rId3" Type="http://schemas.openxmlformats.org/officeDocument/2006/relationships/chart" Target="../charts/chart6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1" Type="http://schemas.openxmlformats.org/officeDocument/2006/relationships/image" Target="../media/image47.png"/><Relationship Id="rId10" Type="http://schemas.openxmlformats.org/officeDocument/2006/relationships/image" Target="../media/image41.jpg"/><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chart" Target="../charts/chart66.xml"/><Relationship Id="rId4" Type="http://schemas.openxmlformats.org/officeDocument/2006/relationships/image" Target="../media/image31.png"/><Relationship Id="rId9" Type="http://schemas.openxmlformats.org/officeDocument/2006/relationships/image" Target="../media/image37.jp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7.jpg"/><Relationship Id="rId8"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4.xml"/><Relationship Id="rId3" Type="http://schemas.openxmlformats.org/officeDocument/2006/relationships/chart" Target="../charts/chart67.xml"/><Relationship Id="rId4" Type="http://schemas.openxmlformats.org/officeDocument/2006/relationships/chart" Target="../charts/chart6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chart" Target="../charts/chart6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chart" Target="../charts/chart7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chart" Target="../charts/chart71.xml"/><Relationship Id="rId4" Type="http://schemas.openxmlformats.org/officeDocument/2006/relationships/chart" Target="../charts/chart72.xml"/><Relationship Id="rId5" Type="http://schemas.openxmlformats.org/officeDocument/2006/relationships/chart" Target="../charts/chart7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3.png"/><Relationship Id="rId4" Type="http://schemas.openxmlformats.org/officeDocument/2006/relationships/image" Target="../media/image4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2.xml"/><Relationship Id="rId3" Type="http://schemas.openxmlformats.org/officeDocument/2006/relationships/chart" Target="../charts/chart7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3.xml"/><Relationship Id="rId3" Type="http://schemas.openxmlformats.org/officeDocument/2006/relationships/chart" Target="../charts/chart7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chart" Target="../charts/chart7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 Id="rId3" Type="http://schemas.openxmlformats.org/officeDocument/2006/relationships/chart" Target="../charts/chart7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7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6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3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 Id="rId3" Type="http://schemas.openxmlformats.org/officeDocument/2006/relationships/chart" Target="../charts/chart78.xml"/><Relationship Id="rId4" Type="http://schemas.openxmlformats.org/officeDocument/2006/relationships/chart" Target="../charts/chart79.xml"/><Relationship Id="rId5" Type="http://schemas.openxmlformats.org/officeDocument/2006/relationships/chart" Target="../charts/chart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chart" Target="../charts/chart81.xml"/><Relationship Id="rId4" Type="http://schemas.openxmlformats.org/officeDocument/2006/relationships/chart" Target="../charts/chart8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 Id="rId3" Type="http://schemas.openxmlformats.org/officeDocument/2006/relationships/chart" Target="../charts/chart83.xml"/><Relationship Id="rId4" Type="http://schemas.openxmlformats.org/officeDocument/2006/relationships/image" Target="../media/image6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 Id="rId3" Type="http://schemas.openxmlformats.org/officeDocument/2006/relationships/chart" Target="../charts/chart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 Id="rId3" Type="http://schemas.openxmlformats.org/officeDocument/2006/relationships/image" Target="../media/image7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74.png"/><Relationship Id="rId4" Type="http://schemas.openxmlformats.org/officeDocument/2006/relationships/image" Target="../media/image77.png"/><Relationship Id="rId5" Type="http://schemas.openxmlformats.org/officeDocument/2006/relationships/image" Target="../media/image7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9.xml"/><Relationship Id="rId3" Type="http://schemas.openxmlformats.org/officeDocument/2006/relationships/chart" Target="../charts/chart85.xml"/><Relationship Id="rId4" Type="http://schemas.openxmlformats.org/officeDocument/2006/relationships/chart" Target="../charts/chart86.xml"/><Relationship Id="rId5" Type="http://schemas.openxmlformats.org/officeDocument/2006/relationships/chart" Target="../charts/chart87.xml"/><Relationship Id="rId6" Type="http://schemas.openxmlformats.org/officeDocument/2006/relationships/chart" Target="../charts/chart8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4.png"/><Relationship Id="rId4" Type="http://schemas.openxmlformats.org/officeDocument/2006/relationships/image" Target="../media/image3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0.xml"/><Relationship Id="rId3" Type="http://schemas.openxmlformats.org/officeDocument/2006/relationships/image" Target="../media/image76.png"/><Relationship Id="rId4" Type="http://schemas.openxmlformats.org/officeDocument/2006/relationships/image" Target="../media/image73.png"/><Relationship Id="rId5" Type="http://schemas.openxmlformats.org/officeDocument/2006/relationships/image" Target="../media/image7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 Id="rId3" Type="http://schemas.openxmlformats.org/officeDocument/2006/relationships/chart" Target="../charts/chart89.xml"/><Relationship Id="rId4" Type="http://schemas.openxmlformats.org/officeDocument/2006/relationships/chart" Target="../charts/chart90.xml"/><Relationship Id="rId5" Type="http://schemas.openxmlformats.org/officeDocument/2006/relationships/chart" Target="../charts/chart91.xml"/><Relationship Id="rId6" Type="http://schemas.openxmlformats.org/officeDocument/2006/relationships/image" Target="../media/image72.png"/><Relationship Id="rId7" Type="http://schemas.openxmlformats.org/officeDocument/2006/relationships/image" Target="../media/image6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2.xml"/><Relationship Id="rId3" Type="http://schemas.openxmlformats.org/officeDocument/2006/relationships/chart" Target="../charts/chart92.xml"/><Relationship Id="rId4" Type="http://schemas.openxmlformats.org/officeDocument/2006/relationships/chart" Target="../charts/chart93.xml"/><Relationship Id="rId9" Type="http://schemas.openxmlformats.org/officeDocument/2006/relationships/chart" Target="../charts/chart95.xml"/><Relationship Id="rId5" Type="http://schemas.openxmlformats.org/officeDocument/2006/relationships/chart" Target="../charts/chart94.xml"/><Relationship Id="rId6" Type="http://schemas.openxmlformats.org/officeDocument/2006/relationships/image" Target="../media/image80.png"/><Relationship Id="rId7" Type="http://schemas.openxmlformats.org/officeDocument/2006/relationships/image" Target="../media/image78.png"/><Relationship Id="rId8"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5" name="Shape 905"/>
        <p:cNvGrpSpPr/>
        <p:nvPr/>
      </p:nvGrpSpPr>
      <p:grpSpPr>
        <a:xfrm>
          <a:off x="0" y="0"/>
          <a:ext cx="0" cy="0"/>
          <a:chOff x="0" y="0"/>
          <a:chExt cx="0" cy="0"/>
        </a:xfrm>
      </p:grpSpPr>
      <p:sp>
        <p:nvSpPr>
          <p:cNvPr id="906" name="Google Shape;906;p3"/>
          <p:cNvSpPr txBox="1"/>
          <p:nvPr>
            <p:ph idx="1" type="body"/>
          </p:nvPr>
        </p:nvSpPr>
        <p:spPr>
          <a:xfrm>
            <a:off x="670219" y="4637096"/>
            <a:ext cx="9310098" cy="1477328"/>
          </a:xfrm>
          <a:prstGeom prst="rect">
            <a:avLst/>
          </a:prstGeom>
          <a:noFill/>
          <a:ln>
            <a:noFill/>
          </a:ln>
        </p:spPr>
        <p:txBody>
          <a:bodyPr anchorCtr="0" anchor="b" bIns="0" lIns="0" spcFirstLastPara="1" rIns="0" wrap="square" tIns="0">
            <a:spAutoFit/>
          </a:bodyPr>
          <a:lstStyle/>
          <a:p>
            <a:pPr indent="0" lvl="0" marL="0" rtl="0" algn="l">
              <a:lnSpc>
                <a:spcPct val="100000"/>
              </a:lnSpc>
              <a:spcBef>
                <a:spcPts val="0"/>
              </a:spcBef>
              <a:spcAft>
                <a:spcPts val="0"/>
              </a:spcAft>
              <a:buClr>
                <a:schemeClr val="lt1"/>
              </a:buClr>
              <a:buSzPts val="4800"/>
              <a:buFont typeface="Arial"/>
              <a:buNone/>
            </a:pPr>
            <a:r>
              <a:rPr lang="en-US"/>
              <a:t>Example Slides for Client Facing Reporting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9" name="Shape 1049"/>
        <p:cNvGrpSpPr/>
        <p:nvPr/>
      </p:nvGrpSpPr>
      <p:grpSpPr>
        <a:xfrm>
          <a:off x="0" y="0"/>
          <a:ext cx="0" cy="0"/>
          <a:chOff x="0" y="0"/>
          <a:chExt cx="0" cy="0"/>
        </a:xfrm>
      </p:grpSpPr>
      <p:sp>
        <p:nvSpPr>
          <p:cNvPr id="1050" name="Google Shape;1050;p107"/>
          <p:cNvSpPr txBox="1"/>
          <p:nvPr>
            <p:ph idx="1" type="body"/>
          </p:nvPr>
        </p:nvSpPr>
        <p:spPr>
          <a:xfrm>
            <a:off x="2482985" y="870908"/>
            <a:ext cx="8140770" cy="92333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6000"/>
              <a:buFont typeface="Arial"/>
              <a:buNone/>
            </a:pPr>
            <a:r>
              <a:rPr lang="en-US" sz="6000"/>
              <a:t>Key Findings</a:t>
            </a:r>
            <a:endParaRPr/>
          </a:p>
        </p:txBody>
      </p:sp>
      <p:sp>
        <p:nvSpPr>
          <p:cNvPr id="1051" name="Google Shape;1051;p107"/>
          <p:cNvSpPr txBox="1"/>
          <p:nvPr>
            <p:ph idx="6" type="body"/>
          </p:nvPr>
        </p:nvSpPr>
        <p:spPr>
          <a:xfrm>
            <a:off x="913424" y="685554"/>
            <a:ext cx="1204668" cy="1890590"/>
          </a:xfrm>
          <a:prstGeom prst="rect">
            <a:avLst/>
          </a:prstGeom>
          <a:noFill/>
          <a:ln>
            <a:noFill/>
          </a:ln>
        </p:spPr>
        <p:txBody>
          <a:bodyPr anchorCtr="0" anchor="t" bIns="45700" lIns="91425" spcFirstLastPara="1" rIns="91425" wrap="square" tIns="45700">
            <a:normAutofit/>
          </a:bodyPr>
          <a:lstStyle/>
          <a:p>
            <a:pPr indent="0" lvl="0" marL="0" rtl="0" algn="r">
              <a:lnSpc>
                <a:spcPct val="80000"/>
              </a:lnSpc>
              <a:spcBef>
                <a:spcPts val="0"/>
              </a:spcBef>
              <a:spcAft>
                <a:spcPts val="0"/>
              </a:spcAft>
              <a:buClr>
                <a:schemeClr val="lt1"/>
              </a:buClr>
              <a:buSzPts val="13875"/>
              <a:buNone/>
            </a:pPr>
            <a:r>
              <a:rPr lang="en-US" sz="13875"/>
              <a:t>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sp>
        <p:nvSpPr>
          <p:cNvPr id="1057" name="Google Shape;1057;p65"/>
          <p:cNvSpPr txBox="1"/>
          <p:nvPr>
            <p:ph type="title"/>
          </p:nvPr>
        </p:nvSpPr>
        <p:spPr>
          <a:xfrm>
            <a:off x="457200" y="152401"/>
            <a:ext cx="8385858"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latin typeface="Arial"/>
                <a:ea typeface="Arial"/>
                <a:cs typeface="Arial"/>
                <a:sym typeface="Arial"/>
              </a:rPr>
              <a:t>Key Findings</a:t>
            </a:r>
            <a:endParaRPr>
              <a:latin typeface="Arial"/>
              <a:ea typeface="Arial"/>
              <a:cs typeface="Arial"/>
              <a:sym typeface="Arial"/>
            </a:endParaRPr>
          </a:p>
        </p:txBody>
      </p:sp>
      <p:sp>
        <p:nvSpPr>
          <p:cNvPr id="1058" name="Google Shape;1058;p65"/>
          <p:cNvSpPr txBox="1"/>
          <p:nvPr/>
        </p:nvSpPr>
        <p:spPr>
          <a:xfrm>
            <a:off x="1691640" y="1576189"/>
            <a:ext cx="10040112" cy="64633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accent1"/>
                </a:solidFill>
                <a:latin typeface="Arial"/>
                <a:ea typeface="Arial"/>
                <a:cs typeface="Arial"/>
                <a:sym typeface="Arial"/>
              </a:rPr>
              <a:t>Duis aute irure </a:t>
            </a:r>
            <a:r>
              <a:rPr b="1" i="0" lang="en-US" sz="1800" u="none" cap="none" strike="noStrike">
                <a:solidFill>
                  <a:schemeClr val="accent1"/>
                </a:solidFill>
                <a:latin typeface="Arial"/>
                <a:ea typeface="Arial"/>
                <a:cs typeface="Arial"/>
                <a:sym typeface="Arial"/>
              </a:rPr>
              <a:t>key finding </a:t>
            </a:r>
            <a:r>
              <a:rPr b="0" i="0" lang="en-US" sz="1800" u="none" cap="none" strike="noStrike">
                <a:solidFill>
                  <a:schemeClr val="accent1"/>
                </a:solidFill>
                <a:latin typeface="Arial"/>
                <a:ea typeface="Arial"/>
                <a:cs typeface="Arial"/>
                <a:sym typeface="Arial"/>
              </a:rPr>
              <a:t>dolor in reprehenderit in voluptate velit esse cillum dolore eu fugiat nulla pariatur.</a:t>
            </a:r>
            <a:endParaRPr b="0" i="0" sz="1400" u="none" cap="none" strike="noStrike">
              <a:solidFill>
                <a:schemeClr val="accent1"/>
              </a:solidFill>
              <a:latin typeface="Arial"/>
              <a:ea typeface="Arial"/>
              <a:cs typeface="Arial"/>
              <a:sym typeface="Arial"/>
            </a:endParaRPr>
          </a:p>
        </p:txBody>
      </p:sp>
      <p:sp>
        <p:nvSpPr>
          <p:cNvPr id="1059" name="Google Shape;1059;p65"/>
          <p:cNvSpPr txBox="1"/>
          <p:nvPr/>
        </p:nvSpPr>
        <p:spPr>
          <a:xfrm>
            <a:off x="1691640" y="2622683"/>
            <a:ext cx="10040112" cy="9233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accent2"/>
                </a:solidFill>
                <a:latin typeface="Arial"/>
                <a:ea typeface="Arial"/>
                <a:cs typeface="Arial"/>
                <a:sym typeface="Arial"/>
              </a:rPr>
              <a:t>Ut enim ad minim veniam </a:t>
            </a:r>
            <a:r>
              <a:rPr b="1" i="0" lang="en-US" sz="1800" u="none" cap="none" strike="noStrike">
                <a:solidFill>
                  <a:schemeClr val="accent2"/>
                </a:solidFill>
                <a:latin typeface="Arial"/>
                <a:ea typeface="Arial"/>
                <a:cs typeface="Arial"/>
                <a:sym typeface="Arial"/>
              </a:rPr>
              <a:t>key finding</a:t>
            </a:r>
            <a:r>
              <a:rPr b="0" i="0" lang="en-US" sz="1800" u="none" cap="none" strike="noStrike">
                <a:solidFill>
                  <a:schemeClr val="accent2"/>
                </a:solidFill>
                <a:latin typeface="Arial"/>
                <a:ea typeface="Arial"/>
                <a:cs typeface="Arial"/>
                <a:sym typeface="Arial"/>
              </a:rPr>
              <a:t>, quis nostrud exercitation ullamco laboris nisi ut aliquip ex ea commodo consequat. Dolor sit amet et nunquam enim ad minim veniam, quis nostrud exercitation ullamco laboris nisi ut aliquip ex ea commodo consequat. </a:t>
            </a:r>
            <a:endParaRPr b="0" i="0" sz="1400" u="none" cap="none" strike="noStrike">
              <a:solidFill>
                <a:schemeClr val="accent2"/>
              </a:solidFill>
              <a:latin typeface="Arial"/>
              <a:ea typeface="Arial"/>
              <a:cs typeface="Arial"/>
              <a:sym typeface="Arial"/>
            </a:endParaRPr>
          </a:p>
        </p:txBody>
      </p:sp>
      <p:sp>
        <p:nvSpPr>
          <p:cNvPr id="1060" name="Google Shape;1060;p65"/>
          <p:cNvSpPr txBox="1"/>
          <p:nvPr/>
        </p:nvSpPr>
        <p:spPr>
          <a:xfrm>
            <a:off x="1691640" y="4026288"/>
            <a:ext cx="10040112" cy="9233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3"/>
                </a:solidFill>
                <a:latin typeface="Arial"/>
                <a:ea typeface="Arial"/>
                <a:cs typeface="Arial"/>
                <a:sym typeface="Arial"/>
              </a:rPr>
              <a:t>Brand name </a:t>
            </a:r>
            <a:r>
              <a:rPr b="0" i="0" lang="en-US" sz="1800" u="none" cap="none" strike="noStrike">
                <a:solidFill>
                  <a:schemeClr val="accent3"/>
                </a:solidFill>
                <a:latin typeface="Arial"/>
                <a:ea typeface="Arial"/>
                <a:cs typeface="Arial"/>
                <a:sym typeface="Arial"/>
              </a:rPr>
              <a:t>duis aute irure dolor in reprehenderit </a:t>
            </a:r>
            <a:r>
              <a:rPr b="1" i="0" lang="en-US" sz="1800" u="none" cap="none" strike="noStrike">
                <a:solidFill>
                  <a:schemeClr val="accent3"/>
                </a:solidFill>
                <a:latin typeface="Arial"/>
                <a:ea typeface="Arial"/>
                <a:cs typeface="Arial"/>
                <a:sym typeface="Arial"/>
              </a:rPr>
              <a:t>attribute</a:t>
            </a:r>
            <a:r>
              <a:rPr b="0" i="0" lang="en-US" sz="1800" u="none" cap="none" strike="noStrike">
                <a:solidFill>
                  <a:schemeClr val="accent3"/>
                </a:solidFill>
                <a:latin typeface="Arial"/>
                <a:ea typeface="Arial"/>
                <a:cs typeface="Arial"/>
                <a:sym typeface="Arial"/>
              </a:rPr>
              <a:t> in voluptate velit esse cillum dolore eu fugiat nulla pariatur. Id est quis nostrud exercitation ullamco laboris nisi ut aliquip ex ea commodo consequat. Nostrum dolor nunquam est pro res que quam decorum.</a:t>
            </a:r>
            <a:endParaRPr b="0" i="0" sz="1400" u="none" cap="none" strike="noStrike">
              <a:solidFill>
                <a:schemeClr val="accent3"/>
              </a:solidFill>
              <a:latin typeface="Arial"/>
              <a:ea typeface="Arial"/>
              <a:cs typeface="Arial"/>
              <a:sym typeface="Arial"/>
            </a:endParaRPr>
          </a:p>
        </p:txBody>
      </p:sp>
      <p:sp>
        <p:nvSpPr>
          <p:cNvPr id="1061" name="Google Shape;1061;p65"/>
          <p:cNvSpPr txBox="1"/>
          <p:nvPr/>
        </p:nvSpPr>
        <p:spPr>
          <a:xfrm>
            <a:off x="1691640" y="5436816"/>
            <a:ext cx="10040112" cy="9233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accent4"/>
                </a:solidFill>
                <a:latin typeface="Arial"/>
                <a:ea typeface="Arial"/>
                <a:cs typeface="Arial"/>
                <a:sym typeface="Arial"/>
              </a:rPr>
              <a:t>Id est quis </a:t>
            </a:r>
            <a:r>
              <a:rPr b="1" i="0" lang="en-US" sz="1800" u="none" cap="none" strike="noStrike">
                <a:solidFill>
                  <a:schemeClr val="accent4"/>
                </a:solidFill>
                <a:latin typeface="Arial"/>
                <a:ea typeface="Arial"/>
                <a:cs typeface="Arial"/>
                <a:sym typeface="Arial"/>
              </a:rPr>
              <a:t>Brand name </a:t>
            </a:r>
            <a:r>
              <a:rPr b="0" i="0" lang="en-US" sz="1800" u="none" cap="none" strike="noStrike">
                <a:solidFill>
                  <a:schemeClr val="accent4"/>
                </a:solidFill>
                <a:latin typeface="Arial"/>
                <a:ea typeface="Arial"/>
                <a:cs typeface="Arial"/>
                <a:sym typeface="Arial"/>
              </a:rPr>
              <a:t>nostrud exercitation ullamco laboris nisi ut aliquip ex ea commodo consequat. </a:t>
            </a:r>
            <a:r>
              <a:rPr b="1" i="0" lang="en-US" sz="1800" u="none" cap="none" strike="noStrike">
                <a:solidFill>
                  <a:schemeClr val="accent4"/>
                </a:solidFill>
                <a:latin typeface="Arial"/>
                <a:ea typeface="Arial"/>
                <a:cs typeface="Arial"/>
                <a:sym typeface="Arial"/>
              </a:rPr>
              <a:t>Point of differentiation</a:t>
            </a:r>
            <a:r>
              <a:rPr b="0" i="0" lang="en-US" sz="1800" u="none" cap="none" strike="noStrike">
                <a:solidFill>
                  <a:schemeClr val="accent4"/>
                </a:solidFill>
                <a:latin typeface="Arial"/>
                <a:ea typeface="Arial"/>
                <a:cs typeface="Arial"/>
                <a:sym typeface="Arial"/>
              </a:rPr>
              <a:t> est circa deus mater panem dolor sit est circa nunquam est et bellum res. </a:t>
            </a:r>
            <a:endParaRPr b="0" i="0" sz="1400" u="none" cap="none" strike="noStrike">
              <a:solidFill>
                <a:schemeClr val="accent4"/>
              </a:solidFill>
              <a:latin typeface="Arial"/>
              <a:ea typeface="Arial"/>
              <a:cs typeface="Arial"/>
              <a:sym typeface="Arial"/>
            </a:endParaRPr>
          </a:p>
        </p:txBody>
      </p:sp>
      <p:pic>
        <p:nvPicPr>
          <p:cNvPr descr="Megaphone" id="1062" name="Google Shape;1062;p65"/>
          <p:cNvPicPr preferRelativeResize="0"/>
          <p:nvPr/>
        </p:nvPicPr>
        <p:blipFill rotWithShape="1">
          <a:blip r:embed="rId3">
            <a:alphaModFix/>
          </a:blip>
          <a:srcRect b="0" l="0" r="0" t="0"/>
          <a:stretch/>
        </p:blipFill>
        <p:spPr>
          <a:xfrm>
            <a:off x="588325" y="1442154"/>
            <a:ext cx="914400" cy="914400"/>
          </a:xfrm>
          <a:prstGeom prst="rect">
            <a:avLst/>
          </a:prstGeom>
          <a:noFill/>
          <a:ln>
            <a:noFill/>
          </a:ln>
        </p:spPr>
      </p:pic>
      <p:pic>
        <p:nvPicPr>
          <p:cNvPr descr="Handshake" id="1063" name="Google Shape;1063;p65"/>
          <p:cNvPicPr preferRelativeResize="0"/>
          <p:nvPr/>
        </p:nvPicPr>
        <p:blipFill rotWithShape="1">
          <a:blip r:embed="rId4">
            <a:alphaModFix/>
          </a:blip>
          <a:srcRect b="0" l="0" r="0" t="0"/>
          <a:stretch/>
        </p:blipFill>
        <p:spPr>
          <a:xfrm>
            <a:off x="588325" y="2627148"/>
            <a:ext cx="914400" cy="914400"/>
          </a:xfrm>
          <a:prstGeom prst="rect">
            <a:avLst/>
          </a:prstGeom>
          <a:noFill/>
          <a:ln>
            <a:noFill/>
          </a:ln>
        </p:spPr>
      </p:pic>
      <p:pic>
        <p:nvPicPr>
          <p:cNvPr descr="Scales of justice" id="1064" name="Google Shape;1064;p65"/>
          <p:cNvPicPr preferRelativeResize="0"/>
          <p:nvPr/>
        </p:nvPicPr>
        <p:blipFill rotWithShape="1">
          <a:blip r:embed="rId5">
            <a:alphaModFix/>
          </a:blip>
          <a:srcRect b="0" l="0" r="0" t="0"/>
          <a:stretch/>
        </p:blipFill>
        <p:spPr>
          <a:xfrm>
            <a:off x="588325" y="4030753"/>
            <a:ext cx="914400" cy="914400"/>
          </a:xfrm>
          <a:prstGeom prst="rect">
            <a:avLst/>
          </a:prstGeom>
          <a:noFill/>
          <a:ln>
            <a:noFill/>
          </a:ln>
        </p:spPr>
      </p:pic>
      <p:pic>
        <p:nvPicPr>
          <p:cNvPr descr="Connected" id="1065" name="Google Shape;1065;p65"/>
          <p:cNvPicPr preferRelativeResize="0"/>
          <p:nvPr/>
        </p:nvPicPr>
        <p:blipFill rotWithShape="1">
          <a:blip r:embed="rId6">
            <a:alphaModFix/>
          </a:blip>
          <a:srcRect b="0" l="0" r="0" t="0"/>
          <a:stretch/>
        </p:blipFill>
        <p:spPr>
          <a:xfrm>
            <a:off x="588325" y="5441281"/>
            <a:ext cx="914400" cy="914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9" name="Shape 1069"/>
        <p:cNvGrpSpPr/>
        <p:nvPr/>
      </p:nvGrpSpPr>
      <p:grpSpPr>
        <a:xfrm>
          <a:off x="0" y="0"/>
          <a:ext cx="0" cy="0"/>
          <a:chOff x="0" y="0"/>
          <a:chExt cx="0" cy="0"/>
        </a:xfrm>
      </p:grpSpPr>
      <p:sp>
        <p:nvSpPr>
          <p:cNvPr id="1070" name="Google Shape;1070;p108"/>
          <p:cNvSpPr txBox="1"/>
          <p:nvPr>
            <p:ph type="title"/>
          </p:nvPr>
        </p:nvSpPr>
        <p:spPr>
          <a:xfrm>
            <a:off x="457200" y="152401"/>
            <a:ext cx="9475076" cy="99059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E393F"/>
              </a:buClr>
              <a:buSzPts val="3200"/>
              <a:buFont typeface="Arial"/>
              <a:buNone/>
            </a:pPr>
            <a:r>
              <a:rPr lang="en-US">
                <a:latin typeface="Arial"/>
                <a:ea typeface="Arial"/>
                <a:cs typeface="Arial"/>
                <a:sym typeface="Arial"/>
              </a:rPr>
              <a:t>Country base Executive Summary Example</a:t>
            </a:r>
            <a:endParaRPr>
              <a:latin typeface="Arial"/>
              <a:ea typeface="Arial"/>
              <a:cs typeface="Arial"/>
              <a:sym typeface="Arial"/>
            </a:endParaRPr>
          </a:p>
        </p:txBody>
      </p:sp>
      <p:sp>
        <p:nvSpPr>
          <p:cNvPr id="1071" name="Google Shape;1071;p108"/>
          <p:cNvSpPr txBox="1"/>
          <p:nvPr>
            <p:ph idx="1" type="body"/>
          </p:nvPr>
        </p:nvSpPr>
        <p:spPr>
          <a:xfrm>
            <a:off x="3805881" y="1330911"/>
            <a:ext cx="7455844" cy="914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sz="1800">
                <a:solidFill>
                  <a:schemeClr val="dk1"/>
                </a:solidFill>
                <a:latin typeface="Arial"/>
                <a:ea typeface="Arial"/>
                <a:cs typeface="Arial"/>
                <a:sym typeface="Arial"/>
              </a:rPr>
              <a:t>Duis aute irure dolor in reprehenderit in voluptate velit esse cillum dolore eu fugiat nulla pariatur. Excepteur sint occaecat cupidatat non proident, sunt in culpa qui official dolor. </a:t>
            </a:r>
            <a:endParaRPr/>
          </a:p>
        </p:txBody>
      </p:sp>
      <p:sp>
        <p:nvSpPr>
          <p:cNvPr id="1072" name="Google Shape;1072;p108"/>
          <p:cNvSpPr txBox="1"/>
          <p:nvPr>
            <p:ph idx="4" type="body"/>
          </p:nvPr>
        </p:nvSpPr>
        <p:spPr>
          <a:xfrm>
            <a:off x="3805881" y="2606689"/>
            <a:ext cx="7455844" cy="99229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sz="1800">
                <a:solidFill>
                  <a:schemeClr val="dk1"/>
                </a:solidFill>
                <a:latin typeface="Arial"/>
                <a:ea typeface="Arial"/>
                <a:cs typeface="Arial"/>
                <a:sym typeface="Arial"/>
              </a:rPr>
              <a:t>Duis aute irure dolor in reprehenderit in voluptate velit esse cillum dolore eu fugiat nulla pariatur. Excepteur sint occaecat cupidatat non proident, sunt in culpa qui official dolor. </a:t>
            </a:r>
            <a:endParaRPr/>
          </a:p>
        </p:txBody>
      </p:sp>
      <p:sp>
        <p:nvSpPr>
          <p:cNvPr id="1073" name="Google Shape;1073;p108"/>
          <p:cNvSpPr txBox="1"/>
          <p:nvPr>
            <p:ph idx="6" type="body"/>
          </p:nvPr>
        </p:nvSpPr>
        <p:spPr>
          <a:xfrm>
            <a:off x="691978" y="3960362"/>
            <a:ext cx="10569747" cy="81540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sz="1800">
                <a:solidFill>
                  <a:schemeClr val="dk1"/>
                </a:solidFill>
                <a:latin typeface="Arial"/>
                <a:ea typeface="Arial"/>
                <a:cs typeface="Arial"/>
                <a:sym typeface="Arial"/>
              </a:rPr>
              <a:t>Duis aute irure dolor in reprehenderit in voluptate velit esse cillum dolore eu fugiat nulla pariatur. Excepteur sint occaecat cupidatat non proident, sunt in culpa qui official dolor. </a:t>
            </a:r>
            <a:endParaRPr/>
          </a:p>
        </p:txBody>
      </p:sp>
      <p:sp>
        <p:nvSpPr>
          <p:cNvPr id="1074" name="Google Shape;1074;p108"/>
          <p:cNvSpPr txBox="1"/>
          <p:nvPr>
            <p:ph idx="8" type="body"/>
          </p:nvPr>
        </p:nvSpPr>
        <p:spPr>
          <a:xfrm>
            <a:off x="691978" y="5137150"/>
            <a:ext cx="10569747" cy="81540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sz="1800">
                <a:solidFill>
                  <a:schemeClr val="dk1"/>
                </a:solidFill>
                <a:latin typeface="Arial"/>
                <a:ea typeface="Arial"/>
                <a:cs typeface="Arial"/>
                <a:sym typeface="Arial"/>
              </a:rPr>
              <a:t>Duis aute irure dolor in reprehenderit in voluptate velit esse cillum dolore eu fugiat nulla pariatur. Excepteur sint occaecat cupidatat non proident, sunt in culpa qui official dolor. </a:t>
            </a:r>
            <a:endParaRPr/>
          </a:p>
        </p:txBody>
      </p:sp>
      <p:pic>
        <p:nvPicPr>
          <p:cNvPr id="1075" name="Google Shape;1075;p108"/>
          <p:cNvPicPr preferRelativeResize="0"/>
          <p:nvPr/>
        </p:nvPicPr>
        <p:blipFill rotWithShape="1">
          <a:blip r:embed="rId3">
            <a:alphaModFix/>
          </a:blip>
          <a:srcRect b="0" l="0" r="0" t="0"/>
          <a:stretch/>
        </p:blipFill>
        <p:spPr>
          <a:xfrm>
            <a:off x="775341" y="1189803"/>
            <a:ext cx="2253609" cy="2501428"/>
          </a:xfrm>
          <a:prstGeom prst="rect">
            <a:avLst/>
          </a:prstGeom>
          <a:solidFill>
            <a:schemeClr val="accent2"/>
          </a:solid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sp>
        <p:nvSpPr>
          <p:cNvPr id="1080" name="Google Shape;1080;p109"/>
          <p:cNvSpPr txBox="1"/>
          <p:nvPr>
            <p:ph type="title"/>
          </p:nvPr>
        </p:nvSpPr>
        <p:spPr>
          <a:xfrm>
            <a:off x="457200" y="152401"/>
            <a:ext cx="8385858"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latin typeface="Arial"/>
                <a:ea typeface="Arial"/>
                <a:cs typeface="Arial"/>
                <a:sym typeface="Arial"/>
              </a:rPr>
              <a:t>Key Findings</a:t>
            </a:r>
            <a:endParaRPr>
              <a:latin typeface="Arial"/>
              <a:ea typeface="Arial"/>
              <a:cs typeface="Arial"/>
              <a:sym typeface="Arial"/>
            </a:endParaRPr>
          </a:p>
        </p:txBody>
      </p:sp>
      <p:sp>
        <p:nvSpPr>
          <p:cNvPr id="1081" name="Google Shape;1081;p109"/>
          <p:cNvSpPr txBox="1"/>
          <p:nvPr/>
        </p:nvSpPr>
        <p:spPr>
          <a:xfrm>
            <a:off x="9126655"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82" name="Google Shape;1082;p109"/>
          <p:cNvSpPr/>
          <p:nvPr/>
        </p:nvSpPr>
        <p:spPr>
          <a:xfrm>
            <a:off x="2876180" y="3366064"/>
            <a:ext cx="2238608" cy="85369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rgbClr val="0286B4"/>
                </a:solidFill>
                <a:latin typeface="Arial"/>
                <a:ea typeface="Arial"/>
                <a:cs typeface="Arial"/>
                <a:sym typeface="Arial"/>
              </a:rPr>
              <a:t>KEY FINDING</a:t>
            </a:r>
            <a:endParaRPr/>
          </a:p>
        </p:txBody>
      </p:sp>
      <p:cxnSp>
        <p:nvCxnSpPr>
          <p:cNvPr id="1083" name="Google Shape;1083;p109"/>
          <p:cNvCxnSpPr/>
          <p:nvPr/>
        </p:nvCxnSpPr>
        <p:spPr>
          <a:xfrm>
            <a:off x="1312219" y="4248320"/>
            <a:ext cx="1588957" cy="0"/>
          </a:xfrm>
          <a:prstGeom prst="straightConnector1">
            <a:avLst/>
          </a:prstGeom>
          <a:noFill/>
          <a:ln cap="flat" cmpd="sng" w="76200">
            <a:solidFill>
              <a:srgbClr val="17A47E"/>
            </a:solidFill>
            <a:prstDash val="solid"/>
            <a:miter lim="800000"/>
            <a:headEnd len="sm" w="sm" type="none"/>
            <a:tailEnd len="sm" w="sm" type="none"/>
          </a:ln>
        </p:spPr>
      </p:cxnSp>
      <p:sp>
        <p:nvSpPr>
          <p:cNvPr id="1084" name="Google Shape;1084;p109"/>
          <p:cNvSpPr/>
          <p:nvPr/>
        </p:nvSpPr>
        <p:spPr>
          <a:xfrm>
            <a:off x="3175612" y="4375936"/>
            <a:ext cx="1920240" cy="18288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286B4"/>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a:p>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286B4"/>
              </a:solidFill>
              <a:latin typeface="Arial"/>
              <a:ea typeface="Arial"/>
              <a:cs typeface="Arial"/>
              <a:sym typeface="Arial"/>
            </a:endParaRPr>
          </a:p>
        </p:txBody>
      </p:sp>
      <p:sp>
        <p:nvSpPr>
          <p:cNvPr id="1085" name="Google Shape;1085;p109"/>
          <p:cNvSpPr/>
          <p:nvPr/>
        </p:nvSpPr>
        <p:spPr>
          <a:xfrm>
            <a:off x="6941934" y="3324748"/>
            <a:ext cx="2309605" cy="93632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accent2"/>
                </a:solidFill>
                <a:latin typeface="Arial"/>
                <a:ea typeface="Arial"/>
                <a:cs typeface="Arial"/>
                <a:sym typeface="Arial"/>
              </a:rPr>
              <a:t>KEY FINDING</a:t>
            </a:r>
            <a:endParaRPr/>
          </a:p>
        </p:txBody>
      </p:sp>
      <p:cxnSp>
        <p:nvCxnSpPr>
          <p:cNvPr id="1086" name="Google Shape;1086;p109"/>
          <p:cNvCxnSpPr/>
          <p:nvPr/>
        </p:nvCxnSpPr>
        <p:spPr>
          <a:xfrm>
            <a:off x="3331715" y="4248320"/>
            <a:ext cx="1588957" cy="0"/>
          </a:xfrm>
          <a:prstGeom prst="straightConnector1">
            <a:avLst/>
          </a:prstGeom>
          <a:noFill/>
          <a:ln cap="flat" cmpd="sng" w="76200">
            <a:solidFill>
              <a:schemeClr val="accent4"/>
            </a:solidFill>
            <a:prstDash val="solid"/>
            <a:miter lim="800000"/>
            <a:headEnd len="sm" w="sm" type="none"/>
            <a:tailEnd len="sm" w="sm" type="none"/>
          </a:ln>
        </p:spPr>
      </p:cxnSp>
      <p:sp>
        <p:nvSpPr>
          <p:cNvPr id="1087" name="Google Shape;1087;p109"/>
          <p:cNvSpPr/>
          <p:nvPr/>
        </p:nvSpPr>
        <p:spPr>
          <a:xfrm>
            <a:off x="7233680" y="4375936"/>
            <a:ext cx="1920240" cy="2329664"/>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chemeClr val="accent2"/>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a:p>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2"/>
              </a:solidFill>
              <a:latin typeface="Arial"/>
              <a:ea typeface="Arial"/>
              <a:cs typeface="Arial"/>
              <a:sym typeface="Arial"/>
            </a:endParaRPr>
          </a:p>
        </p:txBody>
      </p:sp>
      <p:sp>
        <p:nvSpPr>
          <p:cNvPr id="1088" name="Google Shape;1088;p109"/>
          <p:cNvSpPr/>
          <p:nvPr/>
        </p:nvSpPr>
        <p:spPr>
          <a:xfrm>
            <a:off x="4909057" y="3346774"/>
            <a:ext cx="2238608" cy="89227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rgbClr val="2F0C72"/>
                </a:solidFill>
                <a:latin typeface="Arial"/>
                <a:ea typeface="Arial"/>
                <a:cs typeface="Arial"/>
                <a:sym typeface="Arial"/>
              </a:rPr>
              <a:t>KEY FINDING</a:t>
            </a:r>
            <a:endParaRPr/>
          </a:p>
        </p:txBody>
      </p:sp>
      <p:cxnSp>
        <p:nvCxnSpPr>
          <p:cNvPr id="1089" name="Google Shape;1089;p109"/>
          <p:cNvCxnSpPr/>
          <p:nvPr/>
        </p:nvCxnSpPr>
        <p:spPr>
          <a:xfrm>
            <a:off x="5351212" y="4248320"/>
            <a:ext cx="1588957" cy="0"/>
          </a:xfrm>
          <a:prstGeom prst="straightConnector1">
            <a:avLst/>
          </a:prstGeom>
          <a:noFill/>
          <a:ln cap="flat" cmpd="sng" w="76200">
            <a:solidFill>
              <a:schemeClr val="accent3"/>
            </a:solidFill>
            <a:prstDash val="solid"/>
            <a:miter lim="800000"/>
            <a:headEnd len="sm" w="sm" type="none"/>
            <a:tailEnd len="sm" w="sm" type="none"/>
          </a:ln>
        </p:spPr>
      </p:cxnSp>
      <p:sp>
        <p:nvSpPr>
          <p:cNvPr id="1090" name="Google Shape;1090;p109"/>
          <p:cNvSpPr/>
          <p:nvPr/>
        </p:nvSpPr>
        <p:spPr>
          <a:xfrm>
            <a:off x="5204646" y="4375936"/>
            <a:ext cx="1920240" cy="18288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2F0C72"/>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a:p>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F0C72"/>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F0C72"/>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F0C72"/>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F0C72"/>
              </a:solidFill>
              <a:latin typeface="Arial"/>
              <a:ea typeface="Arial"/>
              <a:cs typeface="Arial"/>
              <a:sym typeface="Arial"/>
            </a:endParaRPr>
          </a:p>
        </p:txBody>
      </p:sp>
      <p:cxnSp>
        <p:nvCxnSpPr>
          <p:cNvPr id="1091" name="Google Shape;1091;p109"/>
          <p:cNvCxnSpPr/>
          <p:nvPr/>
        </p:nvCxnSpPr>
        <p:spPr>
          <a:xfrm>
            <a:off x="7370708" y="4248320"/>
            <a:ext cx="1588957" cy="0"/>
          </a:xfrm>
          <a:prstGeom prst="straightConnector1">
            <a:avLst/>
          </a:prstGeom>
          <a:noFill/>
          <a:ln cap="flat" cmpd="sng" w="76200">
            <a:solidFill>
              <a:schemeClr val="accent2"/>
            </a:solidFill>
            <a:prstDash val="solid"/>
            <a:miter lim="800000"/>
            <a:headEnd len="sm" w="sm" type="none"/>
            <a:tailEnd len="sm" w="sm" type="none"/>
          </a:ln>
        </p:spPr>
      </p:cxnSp>
      <p:sp>
        <p:nvSpPr>
          <p:cNvPr id="1092" name="Google Shape;1092;p109"/>
          <p:cNvSpPr/>
          <p:nvPr/>
        </p:nvSpPr>
        <p:spPr>
          <a:xfrm>
            <a:off x="1146578" y="4375936"/>
            <a:ext cx="1920240" cy="2482064"/>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17A47E"/>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a:p>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17A47E"/>
              </a:solidFill>
              <a:latin typeface="Arial"/>
              <a:ea typeface="Arial"/>
              <a:cs typeface="Arial"/>
              <a:sym typeface="Arial"/>
            </a:endParaRPr>
          </a:p>
        </p:txBody>
      </p:sp>
      <p:sp>
        <p:nvSpPr>
          <p:cNvPr id="1093" name="Google Shape;1093;p109"/>
          <p:cNvSpPr/>
          <p:nvPr/>
        </p:nvSpPr>
        <p:spPr>
          <a:xfrm>
            <a:off x="1131485" y="3366064"/>
            <a:ext cx="1950426" cy="87526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rgbClr val="17A47E"/>
                </a:solidFill>
                <a:latin typeface="Arial"/>
                <a:ea typeface="Arial"/>
                <a:cs typeface="Arial"/>
                <a:sym typeface="Arial"/>
              </a:rPr>
              <a:t>KEY FINDING</a:t>
            </a:r>
            <a:endParaRPr/>
          </a:p>
        </p:txBody>
      </p:sp>
      <p:sp>
        <p:nvSpPr>
          <p:cNvPr id="1094" name="Google Shape;1094;p109"/>
          <p:cNvSpPr/>
          <p:nvPr/>
        </p:nvSpPr>
        <p:spPr>
          <a:xfrm>
            <a:off x="932858" y="1267332"/>
            <a:ext cx="2286000" cy="1979553"/>
          </a:xfrm>
          <a:prstGeom prst="ellipse">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95" name="Google Shape;1095;p109"/>
          <p:cNvSpPr/>
          <p:nvPr/>
        </p:nvSpPr>
        <p:spPr>
          <a:xfrm>
            <a:off x="2867572" y="1267332"/>
            <a:ext cx="2286000" cy="1979553"/>
          </a:xfrm>
          <a:prstGeom prst="ellipse">
            <a:avLst/>
          </a:prstGeom>
          <a:solidFill>
            <a:schemeClr val="accent4">
              <a:alpha val="4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96" name="Google Shape;1096;p109"/>
          <p:cNvSpPr/>
          <p:nvPr/>
        </p:nvSpPr>
        <p:spPr>
          <a:xfrm>
            <a:off x="4881104" y="1278118"/>
            <a:ext cx="2286000" cy="1979553"/>
          </a:xfrm>
          <a:prstGeom prst="ellipse">
            <a:avLst/>
          </a:prstGeom>
          <a:solidFill>
            <a:schemeClr val="accent3">
              <a:alpha val="4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97" name="Google Shape;1097;p109"/>
          <p:cNvSpPr/>
          <p:nvPr/>
        </p:nvSpPr>
        <p:spPr>
          <a:xfrm>
            <a:off x="6964652" y="1284582"/>
            <a:ext cx="2286000" cy="1979553"/>
          </a:xfrm>
          <a:prstGeom prst="ellipse">
            <a:avLst/>
          </a:prstGeom>
          <a:solidFill>
            <a:schemeClr val="accent2">
              <a:alpha val="4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98" name="Google Shape;1098;p109"/>
          <p:cNvSpPr/>
          <p:nvPr/>
        </p:nvSpPr>
        <p:spPr>
          <a:xfrm>
            <a:off x="8978184" y="1284392"/>
            <a:ext cx="2286000" cy="1979553"/>
          </a:xfrm>
          <a:prstGeom prst="ellipse">
            <a:avLst/>
          </a:prstGeom>
          <a:solidFill>
            <a:schemeClr val="accent6">
              <a:alpha val="4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99" name="Google Shape;1099;p109"/>
          <p:cNvSpPr/>
          <p:nvPr/>
        </p:nvSpPr>
        <p:spPr>
          <a:xfrm>
            <a:off x="9045810" y="3334796"/>
            <a:ext cx="2162748" cy="93632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rgbClr val="7F7F7F"/>
                </a:solidFill>
                <a:latin typeface="Arial"/>
                <a:ea typeface="Arial"/>
                <a:cs typeface="Arial"/>
                <a:sym typeface="Arial"/>
              </a:rPr>
              <a:t>KEY FINDING</a:t>
            </a:r>
            <a:endParaRPr b="1" i="0" sz="1400" u="none" cap="none" strike="noStrike">
              <a:solidFill>
                <a:srgbClr val="7F7F7F"/>
              </a:solidFill>
              <a:latin typeface="Arial"/>
              <a:ea typeface="Arial"/>
              <a:cs typeface="Arial"/>
              <a:sym typeface="Arial"/>
            </a:endParaRPr>
          </a:p>
        </p:txBody>
      </p:sp>
      <p:cxnSp>
        <p:nvCxnSpPr>
          <p:cNvPr id="1100" name="Google Shape;1100;p109"/>
          <p:cNvCxnSpPr/>
          <p:nvPr/>
        </p:nvCxnSpPr>
        <p:spPr>
          <a:xfrm>
            <a:off x="9390205" y="4248320"/>
            <a:ext cx="1588957" cy="0"/>
          </a:xfrm>
          <a:prstGeom prst="straightConnector1">
            <a:avLst/>
          </a:prstGeom>
          <a:noFill/>
          <a:ln cap="flat" cmpd="sng" w="76200">
            <a:solidFill>
              <a:schemeClr val="accent6"/>
            </a:solidFill>
            <a:prstDash val="solid"/>
            <a:miter lim="800000"/>
            <a:headEnd len="sm" w="sm" type="none"/>
            <a:tailEnd len="sm" w="sm" type="none"/>
          </a:ln>
        </p:spPr>
      </p:cxnSp>
      <p:sp>
        <p:nvSpPr>
          <p:cNvPr id="1101" name="Google Shape;1101;p109"/>
          <p:cNvSpPr/>
          <p:nvPr/>
        </p:nvSpPr>
        <p:spPr>
          <a:xfrm>
            <a:off x="9262714" y="4375936"/>
            <a:ext cx="2162748" cy="234554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7F7F7F"/>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a:p>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7F7F7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5" name="Shape 1105"/>
        <p:cNvGrpSpPr/>
        <p:nvPr/>
      </p:nvGrpSpPr>
      <p:grpSpPr>
        <a:xfrm>
          <a:off x="0" y="0"/>
          <a:ext cx="0" cy="0"/>
          <a:chOff x="0" y="0"/>
          <a:chExt cx="0" cy="0"/>
        </a:xfrm>
      </p:grpSpPr>
      <p:sp>
        <p:nvSpPr>
          <p:cNvPr id="1106" name="Google Shape;1106;p110"/>
          <p:cNvSpPr txBox="1"/>
          <p:nvPr>
            <p:ph type="title"/>
          </p:nvPr>
        </p:nvSpPr>
        <p:spPr>
          <a:xfrm>
            <a:off x="457200" y="152401"/>
            <a:ext cx="8385858"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latin typeface="Arial"/>
                <a:ea typeface="Arial"/>
                <a:cs typeface="Arial"/>
                <a:sym typeface="Arial"/>
              </a:rPr>
              <a:t>Key Findings</a:t>
            </a:r>
            <a:endParaRPr>
              <a:latin typeface="Arial"/>
              <a:ea typeface="Arial"/>
              <a:cs typeface="Arial"/>
              <a:sym typeface="Arial"/>
            </a:endParaRPr>
          </a:p>
        </p:txBody>
      </p:sp>
      <p:sp>
        <p:nvSpPr>
          <p:cNvPr id="1107" name="Google Shape;1107;p110"/>
          <p:cNvSpPr txBox="1"/>
          <p:nvPr/>
        </p:nvSpPr>
        <p:spPr>
          <a:xfrm>
            <a:off x="9126655"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08" name="Google Shape;1108;p110"/>
          <p:cNvSpPr txBox="1"/>
          <p:nvPr>
            <p:ph idx="1" type="body"/>
          </p:nvPr>
        </p:nvSpPr>
        <p:spPr>
          <a:xfrm>
            <a:off x="4479011" y="1346521"/>
            <a:ext cx="6782714" cy="99326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200"/>
              <a:buNone/>
            </a:pPr>
            <a:r>
              <a:rPr lang="en-US" sz="1200">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sz="1200">
              <a:latin typeface="Arial"/>
              <a:ea typeface="Arial"/>
              <a:cs typeface="Arial"/>
              <a:sym typeface="Arial"/>
            </a:endParaRPr>
          </a:p>
        </p:txBody>
      </p:sp>
      <p:sp>
        <p:nvSpPr>
          <p:cNvPr id="1109" name="Google Shape;1109;p110"/>
          <p:cNvSpPr/>
          <p:nvPr/>
        </p:nvSpPr>
        <p:spPr>
          <a:xfrm>
            <a:off x="2162014" y="1372476"/>
            <a:ext cx="249381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accent1"/>
                </a:solidFill>
                <a:latin typeface="Arial"/>
                <a:ea typeface="Arial"/>
                <a:cs typeface="Arial"/>
                <a:sym typeface="Arial"/>
              </a:rPr>
              <a:t>FINDING #1</a:t>
            </a:r>
            <a:endParaRPr/>
          </a:p>
        </p:txBody>
      </p:sp>
      <p:sp>
        <p:nvSpPr>
          <p:cNvPr id="1110" name="Google Shape;1110;p110"/>
          <p:cNvSpPr/>
          <p:nvPr/>
        </p:nvSpPr>
        <p:spPr>
          <a:xfrm>
            <a:off x="2162013" y="2804127"/>
            <a:ext cx="249381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accent4"/>
                </a:solidFill>
                <a:latin typeface="Arial"/>
                <a:ea typeface="Arial"/>
                <a:cs typeface="Arial"/>
                <a:sym typeface="Arial"/>
              </a:rPr>
              <a:t>FINDING #2</a:t>
            </a:r>
            <a:endParaRPr b="1" i="0" sz="1600" u="none" cap="none" strike="noStrike">
              <a:solidFill>
                <a:schemeClr val="accent3"/>
              </a:solidFill>
              <a:latin typeface="Arial"/>
              <a:ea typeface="Arial"/>
              <a:cs typeface="Arial"/>
              <a:sym typeface="Arial"/>
            </a:endParaRPr>
          </a:p>
        </p:txBody>
      </p:sp>
      <p:sp>
        <p:nvSpPr>
          <p:cNvPr id="1111" name="Google Shape;1111;p110"/>
          <p:cNvSpPr/>
          <p:nvPr/>
        </p:nvSpPr>
        <p:spPr>
          <a:xfrm>
            <a:off x="2162013" y="4133941"/>
            <a:ext cx="249381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accent2"/>
                </a:solidFill>
                <a:latin typeface="Arial"/>
                <a:ea typeface="Arial"/>
                <a:cs typeface="Arial"/>
                <a:sym typeface="Arial"/>
              </a:rPr>
              <a:t>FINDING #3</a:t>
            </a:r>
            <a:endParaRPr/>
          </a:p>
        </p:txBody>
      </p:sp>
      <p:sp>
        <p:nvSpPr>
          <p:cNvPr id="1112" name="Google Shape;1112;p110"/>
          <p:cNvSpPr/>
          <p:nvPr/>
        </p:nvSpPr>
        <p:spPr>
          <a:xfrm>
            <a:off x="2148865" y="5567073"/>
            <a:ext cx="249381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accent3"/>
                </a:solidFill>
                <a:latin typeface="Arial"/>
                <a:ea typeface="Arial"/>
                <a:cs typeface="Arial"/>
                <a:sym typeface="Arial"/>
              </a:rPr>
              <a:t>FINDING #4</a:t>
            </a:r>
            <a:endParaRPr/>
          </a:p>
        </p:txBody>
      </p:sp>
      <p:cxnSp>
        <p:nvCxnSpPr>
          <p:cNvPr id="1113" name="Google Shape;1113;p110"/>
          <p:cNvCxnSpPr/>
          <p:nvPr/>
        </p:nvCxnSpPr>
        <p:spPr>
          <a:xfrm>
            <a:off x="568036" y="2382983"/>
            <a:ext cx="10584873" cy="0"/>
          </a:xfrm>
          <a:prstGeom prst="straightConnector1">
            <a:avLst/>
          </a:prstGeom>
          <a:noFill/>
          <a:ln cap="flat" cmpd="sng" w="9525">
            <a:solidFill>
              <a:srgbClr val="7F7F7F"/>
            </a:solidFill>
            <a:prstDash val="solid"/>
            <a:miter lim="800000"/>
            <a:headEnd len="sm" w="sm" type="none"/>
            <a:tailEnd len="sm" w="sm" type="none"/>
          </a:ln>
        </p:spPr>
      </p:cxnSp>
      <p:cxnSp>
        <p:nvCxnSpPr>
          <p:cNvPr id="1114" name="Google Shape;1114;p110"/>
          <p:cNvCxnSpPr/>
          <p:nvPr/>
        </p:nvCxnSpPr>
        <p:spPr>
          <a:xfrm>
            <a:off x="568036" y="3743608"/>
            <a:ext cx="10584873" cy="0"/>
          </a:xfrm>
          <a:prstGeom prst="straightConnector1">
            <a:avLst/>
          </a:prstGeom>
          <a:noFill/>
          <a:ln cap="flat" cmpd="sng" w="9525">
            <a:solidFill>
              <a:srgbClr val="7F7F7F"/>
            </a:solidFill>
            <a:prstDash val="solid"/>
            <a:miter lim="800000"/>
            <a:headEnd len="sm" w="sm" type="none"/>
            <a:tailEnd len="sm" w="sm" type="none"/>
          </a:ln>
        </p:spPr>
      </p:cxnSp>
      <p:cxnSp>
        <p:nvCxnSpPr>
          <p:cNvPr id="1115" name="Google Shape;1115;p110"/>
          <p:cNvCxnSpPr/>
          <p:nvPr/>
        </p:nvCxnSpPr>
        <p:spPr>
          <a:xfrm>
            <a:off x="568036" y="5201215"/>
            <a:ext cx="10584873" cy="0"/>
          </a:xfrm>
          <a:prstGeom prst="straightConnector1">
            <a:avLst/>
          </a:prstGeom>
          <a:noFill/>
          <a:ln cap="flat" cmpd="sng" w="9525">
            <a:solidFill>
              <a:srgbClr val="7F7F7F"/>
            </a:solidFill>
            <a:prstDash val="solid"/>
            <a:miter lim="800000"/>
            <a:headEnd len="sm" w="sm" type="none"/>
            <a:tailEnd len="sm" w="sm" type="none"/>
          </a:ln>
        </p:spPr>
      </p:cxnSp>
      <p:sp>
        <p:nvSpPr>
          <p:cNvPr id="1116" name="Google Shape;1116;p110"/>
          <p:cNvSpPr/>
          <p:nvPr/>
        </p:nvSpPr>
        <p:spPr>
          <a:xfrm>
            <a:off x="707521" y="1336060"/>
            <a:ext cx="1097280" cy="914400"/>
          </a:xfrm>
          <a:prstGeom prst="rect">
            <a:avLst/>
          </a:prstGeom>
          <a:solidFill>
            <a:srgbClr val="A2F2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7" name="Google Shape;1117;p110"/>
          <p:cNvSpPr/>
          <p:nvPr/>
        </p:nvSpPr>
        <p:spPr>
          <a:xfrm>
            <a:off x="707521" y="2653974"/>
            <a:ext cx="1097280" cy="914400"/>
          </a:xfrm>
          <a:prstGeom prst="rect">
            <a:avLst/>
          </a:prstGeom>
          <a:solidFill>
            <a:srgbClr val="95E2F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8" name="Google Shape;1118;p110"/>
          <p:cNvSpPr/>
          <p:nvPr/>
        </p:nvSpPr>
        <p:spPr>
          <a:xfrm>
            <a:off x="707520" y="4026725"/>
            <a:ext cx="1097280" cy="914400"/>
          </a:xfrm>
          <a:prstGeom prst="rect">
            <a:avLst/>
          </a:prstGeom>
          <a:solidFill>
            <a:srgbClr val="8FC0F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9" name="Google Shape;1119;p110"/>
          <p:cNvSpPr/>
          <p:nvPr/>
        </p:nvSpPr>
        <p:spPr>
          <a:xfrm>
            <a:off x="707520" y="5469660"/>
            <a:ext cx="1097280" cy="914400"/>
          </a:xfrm>
          <a:prstGeom prst="rect">
            <a:avLst/>
          </a:prstGeom>
          <a:solidFill>
            <a:srgbClr val="BEA0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20" name="Google Shape;1120;p110"/>
          <p:cNvSpPr txBox="1"/>
          <p:nvPr/>
        </p:nvSpPr>
        <p:spPr>
          <a:xfrm>
            <a:off x="4479011" y="2588474"/>
            <a:ext cx="6782714" cy="99326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200" u="none" cap="none" strike="noStrike">
              <a:solidFill>
                <a:schemeClr val="dk1"/>
              </a:solidFill>
              <a:latin typeface="Arial"/>
              <a:ea typeface="Arial"/>
              <a:cs typeface="Arial"/>
              <a:sym typeface="Arial"/>
            </a:endParaRPr>
          </a:p>
        </p:txBody>
      </p:sp>
      <p:sp>
        <p:nvSpPr>
          <p:cNvPr id="1121" name="Google Shape;1121;p110"/>
          <p:cNvSpPr txBox="1"/>
          <p:nvPr/>
        </p:nvSpPr>
        <p:spPr>
          <a:xfrm>
            <a:off x="4479011" y="4006671"/>
            <a:ext cx="6782714" cy="99326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200" u="none" cap="none" strike="noStrike">
              <a:solidFill>
                <a:schemeClr val="dk1"/>
              </a:solidFill>
              <a:latin typeface="Arial"/>
              <a:ea typeface="Arial"/>
              <a:cs typeface="Arial"/>
              <a:sym typeface="Arial"/>
            </a:endParaRPr>
          </a:p>
        </p:txBody>
      </p:sp>
      <p:sp>
        <p:nvSpPr>
          <p:cNvPr id="1122" name="Google Shape;1122;p110"/>
          <p:cNvSpPr txBox="1"/>
          <p:nvPr/>
        </p:nvSpPr>
        <p:spPr>
          <a:xfrm>
            <a:off x="4479011" y="5430226"/>
            <a:ext cx="6782714" cy="99326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6" name="Shape 1126"/>
        <p:cNvGrpSpPr/>
        <p:nvPr/>
      </p:nvGrpSpPr>
      <p:grpSpPr>
        <a:xfrm>
          <a:off x="0" y="0"/>
          <a:ext cx="0" cy="0"/>
          <a:chOff x="0" y="0"/>
          <a:chExt cx="0" cy="0"/>
        </a:xfrm>
      </p:grpSpPr>
      <p:sp>
        <p:nvSpPr>
          <p:cNvPr id="1127" name="Google Shape;1127;p111"/>
          <p:cNvSpPr txBox="1"/>
          <p:nvPr>
            <p:ph type="title"/>
          </p:nvPr>
        </p:nvSpPr>
        <p:spPr>
          <a:xfrm>
            <a:off x="457200" y="152401"/>
            <a:ext cx="8385858" cy="99059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E393F"/>
              </a:buClr>
              <a:buSzPts val="3200"/>
              <a:buFont typeface="Arial"/>
              <a:buNone/>
            </a:pPr>
            <a:r>
              <a:rPr lang="en-US"/>
              <a:t>Key Findings</a:t>
            </a:r>
            <a:endParaRPr/>
          </a:p>
        </p:txBody>
      </p:sp>
      <p:sp>
        <p:nvSpPr>
          <p:cNvPr id="1128" name="Google Shape;1128;p111"/>
          <p:cNvSpPr txBox="1"/>
          <p:nvPr>
            <p:ph idx="12" type="sldNum"/>
          </p:nvPr>
        </p:nvSpPr>
        <p:spPr>
          <a:xfrm>
            <a:off x="9126655"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1129" name="Google Shape;1129;p111"/>
          <p:cNvSpPr/>
          <p:nvPr/>
        </p:nvSpPr>
        <p:spPr>
          <a:xfrm>
            <a:off x="0" y="1300605"/>
            <a:ext cx="12192000" cy="1491521"/>
          </a:xfrm>
          <a:prstGeom prst="rect">
            <a:avLst/>
          </a:prstGeom>
          <a:gradFill>
            <a:gsLst>
              <a:gs pos="0">
                <a:schemeClr val="lt1"/>
              </a:gs>
              <a:gs pos="34000">
                <a:schemeClr val="accent4"/>
              </a:gs>
              <a:gs pos="63000">
                <a:schemeClr val="accent2"/>
              </a:gs>
              <a:gs pos="100000">
                <a:schemeClr val="accent3"/>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aphicFrame>
        <p:nvGraphicFramePr>
          <p:cNvPr id="1130" name="Google Shape;1130;p111"/>
          <p:cNvGraphicFramePr/>
          <p:nvPr/>
        </p:nvGraphicFramePr>
        <p:xfrm>
          <a:off x="0" y="2792126"/>
          <a:ext cx="3000000" cy="3000000"/>
        </p:xfrm>
        <a:graphic>
          <a:graphicData uri="http://schemas.openxmlformats.org/drawingml/2006/table">
            <a:tbl>
              <a:tblPr bandRow="1" firstRow="1">
                <a:noFill/>
                <a:tableStyleId>{5724C10F-EE1D-4E38-909A-5F93575D7D13}</a:tableStyleId>
              </a:tblPr>
              <a:tblGrid>
                <a:gridCol w="3048000"/>
                <a:gridCol w="3048000"/>
                <a:gridCol w="3048000"/>
                <a:gridCol w="3048000"/>
              </a:tblGrid>
              <a:tr h="4065875">
                <a:tc>
                  <a:txBody>
                    <a:bodyPr/>
                    <a:lstStyle/>
                    <a:p>
                      <a:pPr indent="0" lvl="0" marL="0" marR="0" rtl="0" algn="ctr">
                        <a:spcBef>
                          <a:spcPts val="0"/>
                        </a:spcBef>
                        <a:spcAft>
                          <a:spcPts val="0"/>
                        </a:spcAft>
                        <a:buNone/>
                      </a:pPr>
                      <a:r>
                        <a:t/>
                      </a:r>
                      <a:endParaRPr b="1" sz="1400">
                        <a:solidFill>
                          <a:schemeClr val="dk1"/>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alpha val="52941"/>
                      </a:schemeClr>
                    </a:solidFill>
                  </a:tcPr>
                </a:tc>
                <a:tc>
                  <a:txBody>
                    <a:bodyPr/>
                    <a:lstStyle/>
                    <a:p>
                      <a:pPr indent="0" lvl="0" marL="0" marR="0" rtl="0" algn="ctr">
                        <a:spcBef>
                          <a:spcPts val="0"/>
                        </a:spcBef>
                        <a:spcAft>
                          <a:spcPts val="0"/>
                        </a:spcAft>
                        <a:buNone/>
                      </a:pPr>
                      <a:r>
                        <a:t/>
                      </a:r>
                      <a:endParaRPr b="1" sz="1400">
                        <a:solidFill>
                          <a:schemeClr val="dk1"/>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95E2FD">
                        <a:alpha val="52941"/>
                      </a:srgbClr>
                    </a:solidFill>
                  </a:tcPr>
                </a:tc>
                <a:tc>
                  <a:txBody>
                    <a:bodyPr/>
                    <a:lstStyle/>
                    <a:p>
                      <a:pPr indent="0" lvl="0" marL="0" marR="0" rtl="0" algn="ctr">
                        <a:spcBef>
                          <a:spcPts val="0"/>
                        </a:spcBef>
                        <a:spcAft>
                          <a:spcPts val="0"/>
                        </a:spcAft>
                        <a:buNone/>
                      </a:pPr>
                      <a:r>
                        <a:t/>
                      </a:r>
                      <a:endParaRPr b="1" sz="1400">
                        <a:solidFill>
                          <a:schemeClr val="lt1"/>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FC0FC">
                        <a:alpha val="51764"/>
                      </a:srgbClr>
                    </a:solidFill>
                  </a:tcPr>
                </a:tc>
                <a:tc>
                  <a:txBody>
                    <a:bodyPr/>
                    <a:lstStyle/>
                    <a:p>
                      <a:pPr indent="0" lvl="0" marL="0" marR="0" rtl="0" algn="ctr">
                        <a:spcBef>
                          <a:spcPts val="0"/>
                        </a:spcBef>
                        <a:spcAft>
                          <a:spcPts val="0"/>
                        </a:spcAft>
                        <a:buNone/>
                      </a:pPr>
                      <a:r>
                        <a:t/>
                      </a:r>
                      <a:endParaRPr b="1" sz="1400">
                        <a:solidFill>
                          <a:schemeClr val="lt1"/>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EA0F5">
                        <a:alpha val="46666"/>
                      </a:srgbClr>
                    </a:solidFill>
                  </a:tcPr>
                </a:tc>
              </a:tr>
            </a:tbl>
          </a:graphicData>
        </a:graphic>
      </p:graphicFrame>
      <p:sp>
        <p:nvSpPr>
          <p:cNvPr id="1131" name="Google Shape;1131;p111"/>
          <p:cNvSpPr/>
          <p:nvPr/>
        </p:nvSpPr>
        <p:spPr>
          <a:xfrm>
            <a:off x="3129105" y="3086947"/>
            <a:ext cx="2855422" cy="85369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accent4"/>
                </a:solidFill>
                <a:latin typeface="Arial"/>
                <a:ea typeface="Arial"/>
                <a:cs typeface="Arial"/>
                <a:sym typeface="Arial"/>
              </a:rPr>
              <a:t>KEY FINDING</a:t>
            </a:r>
            <a:endParaRPr b="1" i="0" sz="1400" u="none" cap="none" strike="noStrike">
              <a:solidFill>
                <a:schemeClr val="accent4"/>
              </a:solidFill>
              <a:latin typeface="Arial"/>
              <a:ea typeface="Arial"/>
              <a:cs typeface="Arial"/>
              <a:sym typeface="Arial"/>
            </a:endParaRPr>
          </a:p>
        </p:txBody>
      </p:sp>
      <p:cxnSp>
        <p:nvCxnSpPr>
          <p:cNvPr id="1132" name="Google Shape;1132;p111"/>
          <p:cNvCxnSpPr/>
          <p:nvPr/>
        </p:nvCxnSpPr>
        <p:spPr>
          <a:xfrm>
            <a:off x="794477" y="4217649"/>
            <a:ext cx="1588957" cy="0"/>
          </a:xfrm>
          <a:prstGeom prst="straightConnector1">
            <a:avLst/>
          </a:prstGeom>
          <a:noFill/>
          <a:ln cap="flat" cmpd="sng" w="76200">
            <a:solidFill>
              <a:srgbClr val="17A47E"/>
            </a:solidFill>
            <a:prstDash val="solid"/>
            <a:miter lim="800000"/>
            <a:headEnd len="sm" w="sm" type="none"/>
            <a:tailEnd len="sm" w="sm" type="none"/>
          </a:ln>
        </p:spPr>
      </p:cxnSp>
      <p:sp>
        <p:nvSpPr>
          <p:cNvPr id="1133" name="Google Shape;1133;p111"/>
          <p:cNvSpPr/>
          <p:nvPr/>
        </p:nvSpPr>
        <p:spPr>
          <a:xfrm>
            <a:off x="3260627" y="4423851"/>
            <a:ext cx="2606040" cy="2227948"/>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accent4"/>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a:p>
        </p:txBody>
      </p:sp>
      <p:sp>
        <p:nvSpPr>
          <p:cNvPr id="1134" name="Google Shape;1134;p111"/>
          <p:cNvSpPr/>
          <p:nvPr/>
        </p:nvSpPr>
        <p:spPr>
          <a:xfrm>
            <a:off x="9250652" y="3045631"/>
            <a:ext cx="2743200" cy="93632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accent3"/>
                </a:solidFill>
                <a:latin typeface="Arial"/>
                <a:ea typeface="Arial"/>
                <a:cs typeface="Arial"/>
                <a:sym typeface="Arial"/>
              </a:rPr>
              <a:t>KEY FINDING</a:t>
            </a:r>
            <a:endParaRPr b="1" i="0" sz="1400" u="none" cap="none" strike="noStrike">
              <a:solidFill>
                <a:schemeClr val="accent3"/>
              </a:solidFill>
              <a:latin typeface="Arial"/>
              <a:ea typeface="Arial"/>
              <a:cs typeface="Arial"/>
              <a:sym typeface="Arial"/>
            </a:endParaRPr>
          </a:p>
        </p:txBody>
      </p:sp>
      <p:cxnSp>
        <p:nvCxnSpPr>
          <p:cNvPr id="1135" name="Google Shape;1135;p111"/>
          <p:cNvCxnSpPr/>
          <p:nvPr/>
        </p:nvCxnSpPr>
        <p:spPr>
          <a:xfrm>
            <a:off x="3780018" y="4217649"/>
            <a:ext cx="1588957" cy="0"/>
          </a:xfrm>
          <a:prstGeom prst="straightConnector1">
            <a:avLst/>
          </a:prstGeom>
          <a:noFill/>
          <a:ln cap="flat" cmpd="sng" w="76200">
            <a:solidFill>
              <a:schemeClr val="accent4"/>
            </a:solidFill>
            <a:prstDash val="solid"/>
            <a:miter lim="800000"/>
            <a:headEnd len="sm" w="sm" type="none"/>
            <a:tailEnd len="sm" w="sm" type="none"/>
          </a:ln>
        </p:spPr>
      </p:cxnSp>
      <p:sp>
        <p:nvSpPr>
          <p:cNvPr id="1136" name="Google Shape;1136;p111"/>
          <p:cNvSpPr/>
          <p:nvPr/>
        </p:nvSpPr>
        <p:spPr>
          <a:xfrm>
            <a:off x="9387812" y="4423851"/>
            <a:ext cx="2606040" cy="1877401"/>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accent3"/>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a:p>
          <a:p>
            <a:pPr indent="-82550" lvl="0" marL="17145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1137" name="Google Shape;1137;p111"/>
          <p:cNvSpPr/>
          <p:nvPr/>
        </p:nvSpPr>
        <p:spPr>
          <a:xfrm>
            <a:off x="6308704" y="3067657"/>
            <a:ext cx="2621556" cy="89227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accent2"/>
                </a:solidFill>
                <a:latin typeface="Arial"/>
                <a:ea typeface="Arial"/>
                <a:cs typeface="Arial"/>
                <a:sym typeface="Arial"/>
              </a:rPr>
              <a:t>KEY FINDING</a:t>
            </a:r>
            <a:endParaRPr b="1" i="0" sz="1400" u="none" cap="none" strike="noStrike">
              <a:solidFill>
                <a:schemeClr val="accent2"/>
              </a:solidFill>
              <a:latin typeface="Arial"/>
              <a:ea typeface="Arial"/>
              <a:cs typeface="Arial"/>
              <a:sym typeface="Arial"/>
            </a:endParaRPr>
          </a:p>
        </p:txBody>
      </p:sp>
      <p:cxnSp>
        <p:nvCxnSpPr>
          <p:cNvPr id="1138" name="Google Shape;1138;p111"/>
          <p:cNvCxnSpPr/>
          <p:nvPr/>
        </p:nvCxnSpPr>
        <p:spPr>
          <a:xfrm>
            <a:off x="6765559" y="4217649"/>
            <a:ext cx="1588957" cy="0"/>
          </a:xfrm>
          <a:prstGeom prst="straightConnector1">
            <a:avLst/>
          </a:prstGeom>
          <a:noFill/>
          <a:ln cap="flat" cmpd="sng" w="76200">
            <a:solidFill>
              <a:schemeClr val="accent2"/>
            </a:solidFill>
            <a:prstDash val="solid"/>
            <a:miter lim="800000"/>
            <a:headEnd len="sm" w="sm" type="none"/>
            <a:tailEnd len="sm" w="sm" type="none"/>
          </a:ln>
        </p:spPr>
      </p:cxnSp>
      <p:sp>
        <p:nvSpPr>
          <p:cNvPr id="1139" name="Google Shape;1139;p111"/>
          <p:cNvSpPr/>
          <p:nvPr/>
        </p:nvSpPr>
        <p:spPr>
          <a:xfrm>
            <a:off x="6324220" y="4423851"/>
            <a:ext cx="2606040" cy="2107958"/>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accent2"/>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a:p>
          <a:p>
            <a:pPr indent="-82550" lvl="0" marL="17145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cxnSp>
        <p:nvCxnSpPr>
          <p:cNvPr id="1140" name="Google Shape;1140;p111"/>
          <p:cNvCxnSpPr/>
          <p:nvPr/>
        </p:nvCxnSpPr>
        <p:spPr>
          <a:xfrm>
            <a:off x="9923486" y="4217649"/>
            <a:ext cx="1588957" cy="0"/>
          </a:xfrm>
          <a:prstGeom prst="straightConnector1">
            <a:avLst/>
          </a:prstGeom>
          <a:noFill/>
          <a:ln cap="flat" cmpd="sng" w="76200">
            <a:solidFill>
              <a:schemeClr val="accent3"/>
            </a:solidFill>
            <a:prstDash val="solid"/>
            <a:miter lim="800000"/>
            <a:headEnd len="sm" w="sm" type="none"/>
            <a:tailEnd len="sm" w="sm" type="none"/>
          </a:ln>
        </p:spPr>
      </p:cxnSp>
      <p:sp>
        <p:nvSpPr>
          <p:cNvPr id="1141" name="Google Shape;1141;p111"/>
          <p:cNvSpPr/>
          <p:nvPr/>
        </p:nvSpPr>
        <p:spPr>
          <a:xfrm>
            <a:off x="197034" y="4423851"/>
            <a:ext cx="2606040" cy="2297624"/>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17A47E"/>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a:p>
          <a:p>
            <a:pPr indent="-82550" lvl="0" marL="1714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7A47E"/>
              </a:solidFill>
              <a:latin typeface="Arial"/>
              <a:ea typeface="Arial"/>
              <a:cs typeface="Arial"/>
              <a:sym typeface="Arial"/>
            </a:endParaRPr>
          </a:p>
        </p:txBody>
      </p:sp>
      <p:sp>
        <p:nvSpPr>
          <p:cNvPr id="1142" name="Google Shape;1142;p111"/>
          <p:cNvSpPr/>
          <p:nvPr/>
        </p:nvSpPr>
        <p:spPr>
          <a:xfrm>
            <a:off x="200379" y="3076162"/>
            <a:ext cx="2646690" cy="87526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rgbClr val="17A47E"/>
                </a:solidFill>
                <a:latin typeface="Arial"/>
                <a:ea typeface="Arial"/>
                <a:cs typeface="Arial"/>
                <a:sym typeface="Arial"/>
              </a:rPr>
              <a:t>KEY FINDING</a:t>
            </a:r>
            <a:endParaRPr/>
          </a:p>
        </p:txBody>
      </p:sp>
      <p:sp>
        <p:nvSpPr>
          <p:cNvPr id="1143" name="Google Shape;1143;p111"/>
          <p:cNvSpPr/>
          <p:nvPr/>
        </p:nvSpPr>
        <p:spPr>
          <a:xfrm>
            <a:off x="10088513" y="1456044"/>
            <a:ext cx="1204638" cy="1100387"/>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chemeClr val="lt1"/>
                </a:solidFill>
                <a:latin typeface="Arial"/>
                <a:ea typeface="Arial"/>
                <a:cs typeface="Arial"/>
                <a:sym typeface="Arial"/>
              </a:rPr>
              <a:t>INSERT ICON</a:t>
            </a:r>
            <a:endParaRPr/>
          </a:p>
        </p:txBody>
      </p:sp>
      <p:sp>
        <p:nvSpPr>
          <p:cNvPr id="1144" name="Google Shape;1144;p111"/>
          <p:cNvSpPr/>
          <p:nvPr/>
        </p:nvSpPr>
        <p:spPr>
          <a:xfrm>
            <a:off x="7063639" y="1456044"/>
            <a:ext cx="1204638" cy="1100387"/>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chemeClr val="lt1"/>
                </a:solidFill>
                <a:latin typeface="Arial"/>
                <a:ea typeface="Arial"/>
                <a:cs typeface="Arial"/>
                <a:sym typeface="Arial"/>
              </a:rPr>
              <a:t>INSERT ICON</a:t>
            </a:r>
            <a:endParaRPr/>
          </a:p>
        </p:txBody>
      </p:sp>
      <p:sp>
        <p:nvSpPr>
          <p:cNvPr id="1145" name="Google Shape;1145;p111"/>
          <p:cNvSpPr/>
          <p:nvPr/>
        </p:nvSpPr>
        <p:spPr>
          <a:xfrm>
            <a:off x="4038766" y="1456044"/>
            <a:ext cx="1204638" cy="1100387"/>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chemeClr val="lt1"/>
                </a:solidFill>
                <a:latin typeface="Arial"/>
                <a:ea typeface="Arial"/>
                <a:cs typeface="Arial"/>
                <a:sym typeface="Arial"/>
              </a:rPr>
              <a:t>INSERT ICON</a:t>
            </a:r>
            <a:endParaRPr/>
          </a:p>
        </p:txBody>
      </p:sp>
      <p:sp>
        <p:nvSpPr>
          <p:cNvPr id="1146" name="Google Shape;1146;p111"/>
          <p:cNvSpPr/>
          <p:nvPr/>
        </p:nvSpPr>
        <p:spPr>
          <a:xfrm>
            <a:off x="1013893" y="1456044"/>
            <a:ext cx="1204638" cy="1100387"/>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chemeClr val="lt1"/>
                </a:solidFill>
                <a:latin typeface="Arial"/>
                <a:ea typeface="Arial"/>
                <a:cs typeface="Arial"/>
                <a:sym typeface="Arial"/>
              </a:rPr>
              <a:t>INSERT ICON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112"/>
          <p:cNvSpPr txBox="1"/>
          <p:nvPr>
            <p:ph idx="1" type="body"/>
          </p:nvPr>
        </p:nvSpPr>
        <p:spPr>
          <a:xfrm>
            <a:off x="2482985" y="685554"/>
            <a:ext cx="8140770" cy="92333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6000"/>
              <a:buFont typeface="Arial"/>
              <a:buNone/>
            </a:pPr>
            <a:r>
              <a:rPr lang="en-US" sz="6000"/>
              <a:t>Segmentation</a:t>
            </a:r>
            <a:endParaRPr/>
          </a:p>
        </p:txBody>
      </p:sp>
      <p:sp>
        <p:nvSpPr>
          <p:cNvPr id="1152" name="Google Shape;1152;p112"/>
          <p:cNvSpPr txBox="1"/>
          <p:nvPr>
            <p:ph idx="6" type="body"/>
          </p:nvPr>
        </p:nvSpPr>
        <p:spPr>
          <a:xfrm>
            <a:off x="913424" y="685554"/>
            <a:ext cx="1204668" cy="1890590"/>
          </a:xfrm>
          <a:prstGeom prst="rect">
            <a:avLst/>
          </a:prstGeom>
          <a:noFill/>
          <a:ln>
            <a:noFill/>
          </a:ln>
        </p:spPr>
        <p:txBody>
          <a:bodyPr anchorCtr="0" anchor="t" bIns="45700" lIns="91425" spcFirstLastPara="1" rIns="91425" wrap="square" tIns="45700">
            <a:normAutofit/>
          </a:bodyPr>
          <a:lstStyle/>
          <a:p>
            <a:pPr indent="0" lvl="0" marL="0" rtl="0" algn="r">
              <a:lnSpc>
                <a:spcPct val="80000"/>
              </a:lnSpc>
              <a:spcBef>
                <a:spcPts val="0"/>
              </a:spcBef>
              <a:spcAft>
                <a:spcPts val="0"/>
              </a:spcAft>
              <a:buClr>
                <a:schemeClr val="lt1"/>
              </a:buClr>
              <a:buSzPts val="13875"/>
              <a:buNone/>
            </a:pPr>
            <a:r>
              <a:rPr lang="en-US" sz="13875"/>
              <a:t>3</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Google Shape;1158;p14"/>
          <p:cNvSpPr txBox="1"/>
          <p:nvPr>
            <p:ph type="title"/>
          </p:nvPr>
        </p:nvSpPr>
        <p:spPr>
          <a:xfrm>
            <a:off x="457200" y="152401"/>
            <a:ext cx="8385858"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1800"/>
              <a:buFont typeface="Arial"/>
              <a:buNone/>
            </a:pPr>
            <a:r>
              <a:rPr lang="en-US"/>
              <a:t>Segmentation Inputs &amp; Outputs</a:t>
            </a:r>
            <a:endParaRPr/>
          </a:p>
        </p:txBody>
      </p:sp>
      <p:sp>
        <p:nvSpPr>
          <p:cNvPr id="1159" name="Google Shape;1159;p14"/>
          <p:cNvSpPr txBox="1"/>
          <p:nvPr>
            <p:ph idx="1" type="body"/>
          </p:nvPr>
        </p:nvSpPr>
        <p:spPr>
          <a:xfrm>
            <a:off x="506663" y="1266496"/>
            <a:ext cx="3870000" cy="5736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Clr>
                <a:schemeClr val="dk1"/>
              </a:buClr>
              <a:buSzPts val="1500"/>
              <a:buNone/>
            </a:pPr>
            <a:r>
              <a:rPr b="1" lang="en-US" sz="1500">
                <a:solidFill>
                  <a:schemeClr val="dk1"/>
                </a:solidFill>
                <a:latin typeface="Arial"/>
                <a:ea typeface="Arial"/>
                <a:cs typeface="Arial"/>
                <a:sym typeface="Arial"/>
              </a:rPr>
              <a:t>Inputs</a:t>
            </a:r>
            <a:endParaRPr b="1" sz="1400">
              <a:solidFill>
                <a:schemeClr val="dk1"/>
              </a:solidFill>
              <a:latin typeface="Arial"/>
              <a:ea typeface="Arial"/>
              <a:cs typeface="Arial"/>
              <a:sym typeface="Arial"/>
            </a:endParaRPr>
          </a:p>
        </p:txBody>
      </p:sp>
      <p:sp>
        <p:nvSpPr>
          <p:cNvPr id="1160" name="Google Shape;1160;p14"/>
          <p:cNvSpPr txBox="1"/>
          <p:nvPr/>
        </p:nvSpPr>
        <p:spPr>
          <a:xfrm>
            <a:off x="8322000" y="1271494"/>
            <a:ext cx="3415100" cy="573600"/>
          </a:xfrm>
          <a:prstGeom prst="rect">
            <a:avLst/>
          </a:prstGeom>
          <a:noFill/>
          <a:ln>
            <a:noFill/>
          </a:ln>
        </p:spPr>
        <p:txBody>
          <a:bodyPr anchorCtr="0" anchor="ctr" bIns="0" lIns="0" spcFirstLastPara="1" rIns="0" wrap="square" tIns="18000">
            <a:noAutofit/>
          </a:bodyPr>
          <a:lstStyle/>
          <a:p>
            <a:pPr indent="0" lvl="0" marL="0" marR="0" rtl="0" algn="l">
              <a:lnSpc>
                <a:spcPct val="100000"/>
              </a:lnSpc>
              <a:spcBef>
                <a:spcPts val="0"/>
              </a:spcBef>
              <a:spcAft>
                <a:spcPts val="0"/>
              </a:spcAft>
              <a:buClr>
                <a:schemeClr val="dk1"/>
              </a:buClr>
              <a:buSzPts val="1500"/>
              <a:buFont typeface="Arial"/>
              <a:buNone/>
            </a:pPr>
            <a:r>
              <a:rPr b="1" i="0" lang="en-US" sz="1500" u="none" cap="none" strike="noStrike">
                <a:solidFill>
                  <a:schemeClr val="dk1"/>
                </a:solidFill>
                <a:latin typeface="Arial"/>
                <a:ea typeface="Arial"/>
                <a:cs typeface="Arial"/>
                <a:sym typeface="Arial"/>
              </a:rPr>
              <a:t>Outputs</a:t>
            </a:r>
            <a:endParaRPr b="0" i="0" sz="1900" u="none" cap="none" strike="noStrike">
              <a:solidFill>
                <a:schemeClr val="dk1"/>
              </a:solidFill>
              <a:latin typeface="Arial"/>
              <a:ea typeface="Arial"/>
              <a:cs typeface="Arial"/>
              <a:sym typeface="Arial"/>
            </a:endParaRPr>
          </a:p>
        </p:txBody>
      </p:sp>
      <p:sp>
        <p:nvSpPr>
          <p:cNvPr id="1161" name="Google Shape;1161;p14"/>
          <p:cNvSpPr txBox="1"/>
          <p:nvPr/>
        </p:nvSpPr>
        <p:spPr>
          <a:xfrm>
            <a:off x="594765" y="1888716"/>
            <a:ext cx="3862340" cy="420262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US" sz="1100" u="none" cap="none" strike="noStrike">
                <a:solidFill>
                  <a:srgbClr val="2E393F"/>
                </a:solidFill>
                <a:latin typeface="Arial"/>
                <a:ea typeface="Arial"/>
                <a:cs typeface="Arial"/>
                <a:sym typeface="Arial"/>
              </a:rPr>
              <a:t>Past 3 Months Actions &amp; Occasions</a:t>
            </a:r>
            <a:endParaRPr/>
          </a:p>
          <a:p>
            <a:pPr indent="-381000" lvl="0" marL="381000" marR="0" rtl="0" algn="l">
              <a:lnSpc>
                <a:spcPct val="100000"/>
              </a:lnSpc>
              <a:spcBef>
                <a:spcPts val="600"/>
              </a:spcBef>
              <a:spcAft>
                <a:spcPts val="0"/>
              </a:spcAft>
              <a:buClr>
                <a:srgbClr val="434343"/>
              </a:buClr>
              <a:buSzPts val="1800"/>
              <a:buFont typeface="Courier New"/>
              <a:buChar char="o"/>
            </a:pPr>
            <a:r>
              <a:rPr b="0" i="0" lang="en-US" sz="1000" u="none" cap="none" strike="noStrike">
                <a:solidFill>
                  <a:srgbClr val="2E393F"/>
                </a:solidFill>
                <a:latin typeface="Arial"/>
                <a:ea typeface="Arial"/>
                <a:cs typeface="Arial"/>
                <a:sym typeface="Arial"/>
              </a:rPr>
              <a:t>Actions related to photos and videos taken </a:t>
            </a:r>
            <a:endParaRPr/>
          </a:p>
          <a:p>
            <a:pPr indent="-381000" lvl="0" marL="381000" marR="0" rtl="0" algn="l">
              <a:lnSpc>
                <a:spcPct val="100000"/>
              </a:lnSpc>
              <a:spcBef>
                <a:spcPts val="600"/>
              </a:spcBef>
              <a:spcAft>
                <a:spcPts val="0"/>
              </a:spcAft>
              <a:buClr>
                <a:srgbClr val="434343"/>
              </a:buClr>
              <a:buSzPts val="1800"/>
              <a:buFont typeface="Courier New"/>
              <a:buChar char="o"/>
            </a:pPr>
            <a:r>
              <a:rPr b="0" i="0" lang="en-US" sz="1000" u="none" cap="none" strike="noStrike">
                <a:solidFill>
                  <a:srgbClr val="2E393F"/>
                </a:solidFill>
                <a:latin typeface="Arial"/>
                <a:ea typeface="Arial"/>
                <a:cs typeface="Arial"/>
                <a:sym typeface="Arial"/>
              </a:rPr>
              <a:t>Occasions photos and videos were</a:t>
            </a:r>
            <a:endParaRPr/>
          </a:p>
          <a:p>
            <a:pPr indent="-381000" lvl="0" marL="381000" marR="0" rtl="0" algn="l">
              <a:lnSpc>
                <a:spcPct val="100000"/>
              </a:lnSpc>
              <a:spcBef>
                <a:spcPts val="600"/>
              </a:spcBef>
              <a:spcAft>
                <a:spcPts val="0"/>
              </a:spcAft>
              <a:buClr>
                <a:srgbClr val="434343"/>
              </a:buClr>
              <a:buSzPts val="1800"/>
              <a:buFont typeface="Courier New"/>
              <a:buChar char="o"/>
            </a:pPr>
            <a:r>
              <a:rPr b="0" i="0" lang="en-US" sz="1000" u="none" cap="none" strike="noStrike">
                <a:solidFill>
                  <a:srgbClr val="2E393F"/>
                </a:solidFill>
                <a:latin typeface="Arial"/>
                <a:ea typeface="Arial"/>
                <a:cs typeface="Arial"/>
                <a:sym typeface="Arial"/>
              </a:rPr>
              <a:t>Reasons why photos and videos were taken</a:t>
            </a:r>
            <a:endParaRPr/>
          </a:p>
          <a:p>
            <a:pPr indent="-381000" lvl="0" marL="381000" marR="0" rtl="0" algn="l">
              <a:lnSpc>
                <a:spcPct val="100000"/>
              </a:lnSpc>
              <a:spcBef>
                <a:spcPts val="600"/>
              </a:spcBef>
              <a:spcAft>
                <a:spcPts val="0"/>
              </a:spcAft>
              <a:buClr>
                <a:srgbClr val="434343"/>
              </a:buClr>
              <a:buSzPts val="1800"/>
              <a:buFont typeface="Courier New"/>
              <a:buChar char="o"/>
            </a:pPr>
            <a:r>
              <a:rPr b="0" i="0" lang="en-US" sz="1000" u="none" cap="none" strike="noStrike">
                <a:solidFill>
                  <a:srgbClr val="2E393F"/>
                </a:solidFill>
                <a:latin typeface="Arial"/>
                <a:ea typeface="Arial"/>
                <a:cs typeface="Arial"/>
                <a:sym typeface="Arial"/>
              </a:rPr>
              <a:t>What is ultimately done with the photos and videos taken</a:t>
            </a:r>
            <a:endParaRPr/>
          </a:p>
          <a:p>
            <a:pPr indent="0" lvl="0" marL="0" marR="0" rtl="0" algn="l">
              <a:lnSpc>
                <a:spcPct val="100000"/>
              </a:lnSpc>
              <a:spcBef>
                <a:spcPts val="600"/>
              </a:spcBef>
              <a:spcAft>
                <a:spcPts val="0"/>
              </a:spcAft>
              <a:buNone/>
            </a:pPr>
            <a:r>
              <a:rPr b="1" i="0" lang="en-US" sz="1100" u="none" cap="none" strike="noStrike">
                <a:solidFill>
                  <a:srgbClr val="2E393F"/>
                </a:solidFill>
                <a:latin typeface="Arial"/>
                <a:ea typeface="Arial"/>
                <a:cs typeface="Arial"/>
                <a:sym typeface="Arial"/>
              </a:rPr>
              <a:t>Google Photos Specifics</a:t>
            </a:r>
            <a:endParaRPr/>
          </a:p>
          <a:p>
            <a:pPr indent="-381000" lvl="0" marL="381000" marR="0" rtl="0" algn="l">
              <a:lnSpc>
                <a:spcPct val="100000"/>
              </a:lnSpc>
              <a:spcBef>
                <a:spcPts val="600"/>
              </a:spcBef>
              <a:spcAft>
                <a:spcPts val="0"/>
              </a:spcAft>
              <a:buClr>
                <a:srgbClr val="434343"/>
              </a:buClr>
              <a:buSzPts val="1800"/>
              <a:buFont typeface="Courier New"/>
              <a:buChar char="o"/>
            </a:pPr>
            <a:r>
              <a:rPr b="0" i="0" lang="en-US" sz="1000" u="none" cap="none" strike="noStrike">
                <a:solidFill>
                  <a:srgbClr val="2E393F"/>
                </a:solidFill>
                <a:latin typeface="Arial"/>
                <a:ea typeface="Arial"/>
                <a:cs typeface="Arial"/>
                <a:sym typeface="Arial"/>
              </a:rPr>
              <a:t>Actions in the past month on Google Photos </a:t>
            </a:r>
            <a:endParaRPr/>
          </a:p>
          <a:p>
            <a:pPr indent="-381000" lvl="0" marL="381000" marR="0" rtl="0" algn="l">
              <a:lnSpc>
                <a:spcPct val="100000"/>
              </a:lnSpc>
              <a:spcBef>
                <a:spcPts val="600"/>
              </a:spcBef>
              <a:spcAft>
                <a:spcPts val="0"/>
              </a:spcAft>
              <a:buClr>
                <a:srgbClr val="434343"/>
              </a:buClr>
              <a:buSzPts val="1800"/>
              <a:buFont typeface="Courier New"/>
              <a:buChar char="o"/>
            </a:pPr>
            <a:r>
              <a:rPr b="0" i="0" lang="en-US" sz="1000" u="none" cap="none" strike="noStrike">
                <a:solidFill>
                  <a:srgbClr val="2E393F"/>
                </a:solidFill>
                <a:latin typeface="Arial"/>
                <a:ea typeface="Arial"/>
                <a:cs typeface="Arial"/>
                <a:sym typeface="Arial"/>
              </a:rPr>
              <a:t>Level of trust in Google Photos</a:t>
            </a:r>
            <a:endParaRPr/>
          </a:p>
          <a:p>
            <a:pPr indent="-381000" lvl="0" marL="381000" marR="0" rtl="0" algn="l">
              <a:lnSpc>
                <a:spcPct val="100000"/>
              </a:lnSpc>
              <a:spcBef>
                <a:spcPts val="600"/>
              </a:spcBef>
              <a:spcAft>
                <a:spcPts val="0"/>
              </a:spcAft>
              <a:buClr>
                <a:srgbClr val="434343"/>
              </a:buClr>
              <a:buSzPts val="1800"/>
              <a:buFont typeface="Courier New"/>
              <a:buChar char="o"/>
            </a:pPr>
            <a:r>
              <a:rPr b="0" i="0" lang="en-US" sz="1000" u="none" cap="none" strike="noStrike">
                <a:solidFill>
                  <a:srgbClr val="2E393F"/>
                </a:solidFill>
                <a:latin typeface="Arial"/>
                <a:ea typeface="Arial"/>
                <a:cs typeface="Arial"/>
                <a:sym typeface="Arial"/>
              </a:rPr>
              <a:t>Cruise destinations</a:t>
            </a:r>
            <a:endParaRPr/>
          </a:p>
          <a:p>
            <a:pPr indent="-381000" lvl="0" marL="381000" marR="0" rtl="0" algn="l">
              <a:lnSpc>
                <a:spcPct val="100000"/>
              </a:lnSpc>
              <a:spcBef>
                <a:spcPts val="600"/>
              </a:spcBef>
              <a:spcAft>
                <a:spcPts val="0"/>
              </a:spcAft>
              <a:buClr>
                <a:srgbClr val="434343"/>
              </a:buClr>
              <a:buSzPts val="1800"/>
              <a:buFont typeface="Courier New"/>
              <a:buChar char="o"/>
            </a:pPr>
            <a:r>
              <a:rPr b="0" i="0" lang="en-US" sz="1000" u="none" cap="none" strike="noStrike">
                <a:solidFill>
                  <a:srgbClr val="2E393F"/>
                </a:solidFill>
                <a:latin typeface="Arial"/>
                <a:ea typeface="Arial"/>
                <a:cs typeface="Arial"/>
                <a:sym typeface="Arial"/>
              </a:rPr>
              <a:t>Cruise lines sailed</a:t>
            </a:r>
            <a:endParaRPr/>
          </a:p>
          <a:p>
            <a:pPr indent="-381000" lvl="0" marL="381000" marR="0" rtl="0" algn="l">
              <a:lnSpc>
                <a:spcPct val="100000"/>
              </a:lnSpc>
              <a:spcBef>
                <a:spcPts val="600"/>
              </a:spcBef>
              <a:spcAft>
                <a:spcPts val="0"/>
              </a:spcAft>
              <a:buClr>
                <a:srgbClr val="434343"/>
              </a:buClr>
              <a:buSzPts val="1800"/>
              <a:buFont typeface="Courier New"/>
              <a:buChar char="o"/>
            </a:pPr>
            <a:r>
              <a:rPr b="0" i="0" lang="en-US" sz="1000" u="none" cap="none" strike="noStrike">
                <a:solidFill>
                  <a:srgbClr val="2E393F"/>
                </a:solidFill>
                <a:latin typeface="Arial"/>
                <a:ea typeface="Arial"/>
                <a:cs typeface="Arial"/>
                <a:sym typeface="Arial"/>
              </a:rPr>
              <a:t>Future cruise destinations</a:t>
            </a:r>
            <a:endParaRPr/>
          </a:p>
          <a:p>
            <a:pPr indent="0" lvl="0" marL="0" marR="0" rtl="0" algn="l">
              <a:lnSpc>
                <a:spcPct val="100000"/>
              </a:lnSpc>
              <a:spcBef>
                <a:spcPts val="600"/>
              </a:spcBef>
              <a:spcAft>
                <a:spcPts val="0"/>
              </a:spcAft>
              <a:buNone/>
            </a:pPr>
            <a:r>
              <a:rPr b="1" i="0" lang="en-US" sz="1100" u="none" cap="none" strike="noStrike">
                <a:solidFill>
                  <a:srgbClr val="2E393F"/>
                </a:solidFill>
                <a:latin typeface="Arial"/>
                <a:ea typeface="Arial"/>
                <a:cs typeface="Arial"/>
                <a:sym typeface="Arial"/>
              </a:rPr>
              <a:t>Tech Attitudes</a:t>
            </a:r>
            <a:endParaRPr/>
          </a:p>
          <a:p>
            <a:pPr indent="-381000" lvl="0" marL="381000" marR="0" rtl="0" algn="l">
              <a:lnSpc>
                <a:spcPct val="100000"/>
              </a:lnSpc>
              <a:spcBef>
                <a:spcPts val="600"/>
              </a:spcBef>
              <a:spcAft>
                <a:spcPts val="0"/>
              </a:spcAft>
              <a:buClr>
                <a:srgbClr val="434343"/>
              </a:buClr>
              <a:buSzPts val="1800"/>
              <a:buFont typeface="Courier New"/>
              <a:buChar char="o"/>
            </a:pPr>
            <a:r>
              <a:rPr b="0" i="0" lang="en-US" sz="1000" u="none" cap="none" strike="noStrike">
                <a:solidFill>
                  <a:srgbClr val="2E393F"/>
                </a:solidFill>
                <a:latin typeface="Arial"/>
                <a:ea typeface="Arial"/>
                <a:cs typeface="Arial"/>
                <a:sym typeface="Arial"/>
              </a:rPr>
              <a:t>Music streaming service subscription habits</a:t>
            </a:r>
            <a:endParaRPr/>
          </a:p>
          <a:p>
            <a:pPr indent="-381000" lvl="0" marL="381000" marR="0" rtl="0" algn="l">
              <a:lnSpc>
                <a:spcPct val="100000"/>
              </a:lnSpc>
              <a:spcBef>
                <a:spcPts val="600"/>
              </a:spcBef>
              <a:spcAft>
                <a:spcPts val="0"/>
              </a:spcAft>
              <a:buClr>
                <a:srgbClr val="434343"/>
              </a:buClr>
              <a:buSzPts val="1800"/>
              <a:buFont typeface="Courier New"/>
              <a:buChar char="o"/>
            </a:pPr>
            <a:r>
              <a:rPr b="0" i="0" lang="en-US" sz="1000" u="none" cap="none" strike="noStrike">
                <a:solidFill>
                  <a:srgbClr val="2E393F"/>
                </a:solidFill>
                <a:latin typeface="Arial"/>
                <a:ea typeface="Arial"/>
                <a:cs typeface="Arial"/>
                <a:sym typeface="Arial"/>
              </a:rPr>
              <a:t>Video streaming service subscription habits</a:t>
            </a:r>
            <a:endParaRPr/>
          </a:p>
          <a:p>
            <a:pPr indent="-381000" lvl="0" marL="381000" marR="0" rtl="0" algn="l">
              <a:lnSpc>
                <a:spcPct val="100000"/>
              </a:lnSpc>
              <a:spcBef>
                <a:spcPts val="600"/>
              </a:spcBef>
              <a:spcAft>
                <a:spcPts val="0"/>
              </a:spcAft>
              <a:buClr>
                <a:srgbClr val="434343"/>
              </a:buClr>
              <a:buSzPts val="1800"/>
              <a:buFont typeface="Courier New"/>
              <a:buChar char="o"/>
            </a:pPr>
            <a:r>
              <a:rPr b="0" i="0" lang="en-US" sz="1000" u="none" cap="none" strike="noStrike">
                <a:solidFill>
                  <a:srgbClr val="2E393F"/>
                </a:solidFill>
                <a:latin typeface="Arial"/>
                <a:ea typeface="Arial"/>
                <a:cs typeface="Arial"/>
                <a:sym typeface="Arial"/>
              </a:rPr>
              <a:t>Meal kit service subscription habits</a:t>
            </a:r>
            <a:endParaRPr/>
          </a:p>
          <a:p>
            <a:pPr indent="-381000" lvl="0" marL="381000" marR="0" rtl="0" algn="l">
              <a:lnSpc>
                <a:spcPct val="100000"/>
              </a:lnSpc>
              <a:spcBef>
                <a:spcPts val="600"/>
              </a:spcBef>
              <a:spcAft>
                <a:spcPts val="0"/>
              </a:spcAft>
              <a:buClr>
                <a:srgbClr val="434343"/>
              </a:buClr>
              <a:buSzPts val="1800"/>
              <a:buFont typeface="Courier New"/>
              <a:buChar char="o"/>
            </a:pPr>
            <a:r>
              <a:rPr b="0" i="0" lang="en-US" sz="1000" u="none" cap="none" strike="noStrike">
                <a:solidFill>
                  <a:srgbClr val="2E393F"/>
                </a:solidFill>
                <a:latin typeface="Arial"/>
                <a:ea typeface="Arial"/>
                <a:cs typeface="Arial"/>
                <a:sym typeface="Arial"/>
              </a:rPr>
              <a:t>App purchase history</a:t>
            </a:r>
            <a:endParaRPr/>
          </a:p>
          <a:p>
            <a:pPr indent="0" lvl="0" marL="0" marR="0" rtl="0" algn="l">
              <a:lnSpc>
                <a:spcPct val="100000"/>
              </a:lnSpc>
              <a:spcBef>
                <a:spcPts val="600"/>
              </a:spcBef>
              <a:spcAft>
                <a:spcPts val="0"/>
              </a:spcAft>
              <a:buNone/>
            </a:pPr>
            <a:r>
              <a:rPr b="1" i="0" lang="en-US" sz="1100" u="none" cap="none" strike="noStrike">
                <a:solidFill>
                  <a:srgbClr val="2E393F"/>
                </a:solidFill>
                <a:latin typeface="Arial"/>
                <a:ea typeface="Arial"/>
                <a:cs typeface="Arial"/>
                <a:sym typeface="Arial"/>
              </a:rPr>
              <a:t>Vacation Behavior</a:t>
            </a:r>
            <a:endParaRPr/>
          </a:p>
          <a:p>
            <a:pPr indent="-171450" lvl="0" marL="171450" marR="0" rtl="0" algn="l">
              <a:lnSpc>
                <a:spcPct val="100000"/>
              </a:lnSpc>
              <a:spcBef>
                <a:spcPts val="600"/>
              </a:spcBef>
              <a:spcAft>
                <a:spcPts val="600"/>
              </a:spcAft>
              <a:buClr>
                <a:srgbClr val="434343"/>
              </a:buClr>
              <a:buSzPts val="1800"/>
              <a:buFont typeface="Courier New"/>
              <a:buChar char="o"/>
            </a:pPr>
            <a:r>
              <a:rPr b="0" i="0" lang="en-US" sz="1000" u="none" cap="none" strike="noStrike">
                <a:solidFill>
                  <a:srgbClr val="2E393F"/>
                </a:solidFill>
                <a:latin typeface="Arial"/>
                <a:ea typeface="Arial"/>
                <a:cs typeface="Arial"/>
                <a:sym typeface="Arial"/>
              </a:rPr>
              <a:t>Vacations outside of the US</a:t>
            </a:r>
            <a:endParaRPr/>
          </a:p>
        </p:txBody>
      </p:sp>
      <p:grpSp>
        <p:nvGrpSpPr>
          <p:cNvPr id="1162" name="Google Shape;1162;p14"/>
          <p:cNvGrpSpPr/>
          <p:nvPr/>
        </p:nvGrpSpPr>
        <p:grpSpPr>
          <a:xfrm>
            <a:off x="4521584" y="1920864"/>
            <a:ext cx="2956811" cy="3302868"/>
            <a:chOff x="6913638" y="4345744"/>
            <a:chExt cx="2059204" cy="2300207"/>
          </a:xfrm>
        </p:grpSpPr>
        <p:sp>
          <p:nvSpPr>
            <p:cNvPr id="1163" name="Google Shape;1163;p14"/>
            <p:cNvSpPr/>
            <p:nvPr/>
          </p:nvSpPr>
          <p:spPr>
            <a:xfrm>
              <a:off x="7279417" y="4920278"/>
              <a:ext cx="1379100" cy="11853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Arial"/>
                  <a:ea typeface="Arial"/>
                  <a:cs typeface="Arial"/>
                  <a:sym typeface="Arial"/>
                </a:rPr>
                <a:t>Holistic understanding base on both</a:t>
              </a:r>
              <a:endParaRPr b="0" i="0" sz="1900" u="none" cap="none" strike="noStrike">
                <a:solidFill>
                  <a:srgbClr val="000000"/>
                </a:solidFill>
                <a:latin typeface="Arial"/>
                <a:ea typeface="Arial"/>
                <a:cs typeface="Arial"/>
                <a:sym typeface="Arial"/>
              </a:endParaRPr>
            </a:p>
          </p:txBody>
        </p:sp>
        <p:grpSp>
          <p:nvGrpSpPr>
            <p:cNvPr id="1164" name="Google Shape;1164;p14"/>
            <p:cNvGrpSpPr/>
            <p:nvPr/>
          </p:nvGrpSpPr>
          <p:grpSpPr>
            <a:xfrm>
              <a:off x="6913638" y="4345744"/>
              <a:ext cx="2059204" cy="2300207"/>
              <a:chOff x="6090604" y="5067571"/>
              <a:chExt cx="1253472" cy="1400175"/>
            </a:xfrm>
          </p:grpSpPr>
          <p:sp>
            <p:nvSpPr>
              <p:cNvPr id="1165" name="Google Shape;1165;p14"/>
              <p:cNvSpPr/>
              <p:nvPr/>
            </p:nvSpPr>
            <p:spPr>
              <a:xfrm>
                <a:off x="6230231" y="5067571"/>
                <a:ext cx="621976" cy="466725"/>
              </a:xfrm>
              <a:custGeom>
                <a:rect b="b" l="l" r="r" t="t"/>
                <a:pathLst>
                  <a:path extrusionOk="0" h="534" w="708">
                    <a:moveTo>
                      <a:pt x="708" y="264"/>
                    </a:moveTo>
                    <a:lnTo>
                      <a:pt x="590" y="0"/>
                    </a:lnTo>
                    <a:lnTo>
                      <a:pt x="562" y="96"/>
                    </a:lnTo>
                    <a:lnTo>
                      <a:pt x="518" y="98"/>
                    </a:lnTo>
                    <a:lnTo>
                      <a:pt x="476" y="102"/>
                    </a:lnTo>
                    <a:lnTo>
                      <a:pt x="434" y="108"/>
                    </a:lnTo>
                    <a:lnTo>
                      <a:pt x="394" y="116"/>
                    </a:lnTo>
                    <a:lnTo>
                      <a:pt x="354" y="128"/>
                    </a:lnTo>
                    <a:lnTo>
                      <a:pt x="316" y="140"/>
                    </a:lnTo>
                    <a:lnTo>
                      <a:pt x="278" y="156"/>
                    </a:lnTo>
                    <a:lnTo>
                      <a:pt x="242" y="174"/>
                    </a:lnTo>
                    <a:lnTo>
                      <a:pt x="206" y="192"/>
                    </a:lnTo>
                    <a:lnTo>
                      <a:pt x="172" y="214"/>
                    </a:lnTo>
                    <a:lnTo>
                      <a:pt x="140" y="238"/>
                    </a:lnTo>
                    <a:lnTo>
                      <a:pt x="108" y="262"/>
                    </a:lnTo>
                    <a:lnTo>
                      <a:pt x="78" y="288"/>
                    </a:lnTo>
                    <a:lnTo>
                      <a:pt x="50" y="318"/>
                    </a:lnTo>
                    <a:lnTo>
                      <a:pt x="24" y="348"/>
                    </a:lnTo>
                    <a:lnTo>
                      <a:pt x="0" y="378"/>
                    </a:lnTo>
                    <a:lnTo>
                      <a:pt x="172" y="374"/>
                    </a:lnTo>
                    <a:lnTo>
                      <a:pt x="214" y="534"/>
                    </a:lnTo>
                    <a:lnTo>
                      <a:pt x="240" y="502"/>
                    </a:lnTo>
                    <a:lnTo>
                      <a:pt x="268" y="474"/>
                    </a:lnTo>
                    <a:lnTo>
                      <a:pt x="300" y="448"/>
                    </a:lnTo>
                    <a:lnTo>
                      <a:pt x="334" y="424"/>
                    </a:lnTo>
                    <a:lnTo>
                      <a:pt x="370" y="404"/>
                    </a:lnTo>
                    <a:lnTo>
                      <a:pt x="408" y="388"/>
                    </a:lnTo>
                    <a:lnTo>
                      <a:pt x="448" y="376"/>
                    </a:lnTo>
                    <a:lnTo>
                      <a:pt x="488" y="366"/>
                    </a:lnTo>
                    <a:lnTo>
                      <a:pt x="468" y="444"/>
                    </a:lnTo>
                    <a:lnTo>
                      <a:pt x="708" y="264"/>
                    </a:lnTo>
                    <a:close/>
                  </a:path>
                </a:pathLst>
              </a:custGeom>
              <a:solidFill>
                <a:schemeClr val="accent3"/>
              </a:solidFill>
              <a:ln cap="flat" cmpd="sng" w="19050">
                <a:solidFill>
                  <a:schemeClr val="lt1"/>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166" name="Google Shape;1166;p14"/>
              <p:cNvSpPr/>
              <p:nvPr/>
            </p:nvSpPr>
            <p:spPr>
              <a:xfrm>
                <a:off x="6090604" y="5429521"/>
                <a:ext cx="318922" cy="595313"/>
              </a:xfrm>
              <a:custGeom>
                <a:rect b="b" l="l" r="r" t="t"/>
                <a:pathLst>
                  <a:path extrusionOk="0" h="682" w="362">
                    <a:moveTo>
                      <a:pt x="298" y="240"/>
                    </a:moveTo>
                    <a:lnTo>
                      <a:pt x="362" y="290"/>
                    </a:lnTo>
                    <a:lnTo>
                      <a:pt x="288" y="0"/>
                    </a:lnTo>
                    <a:lnTo>
                      <a:pt x="0" y="8"/>
                    </a:lnTo>
                    <a:lnTo>
                      <a:pt x="84" y="74"/>
                    </a:lnTo>
                    <a:lnTo>
                      <a:pt x="68" y="110"/>
                    </a:lnTo>
                    <a:lnTo>
                      <a:pt x="52" y="148"/>
                    </a:lnTo>
                    <a:lnTo>
                      <a:pt x="38" y="186"/>
                    </a:lnTo>
                    <a:lnTo>
                      <a:pt x="28" y="226"/>
                    </a:lnTo>
                    <a:lnTo>
                      <a:pt x="20" y="266"/>
                    </a:lnTo>
                    <a:lnTo>
                      <a:pt x="14" y="308"/>
                    </a:lnTo>
                    <a:lnTo>
                      <a:pt x="10" y="350"/>
                    </a:lnTo>
                    <a:lnTo>
                      <a:pt x="8" y="392"/>
                    </a:lnTo>
                    <a:lnTo>
                      <a:pt x="10" y="430"/>
                    </a:lnTo>
                    <a:lnTo>
                      <a:pt x="12" y="468"/>
                    </a:lnTo>
                    <a:lnTo>
                      <a:pt x="18" y="506"/>
                    </a:lnTo>
                    <a:lnTo>
                      <a:pt x="24" y="542"/>
                    </a:lnTo>
                    <a:lnTo>
                      <a:pt x="34" y="580"/>
                    </a:lnTo>
                    <a:lnTo>
                      <a:pt x="44" y="614"/>
                    </a:lnTo>
                    <a:lnTo>
                      <a:pt x="56" y="648"/>
                    </a:lnTo>
                    <a:lnTo>
                      <a:pt x="72" y="682"/>
                    </a:lnTo>
                    <a:lnTo>
                      <a:pt x="126" y="516"/>
                    </a:lnTo>
                    <a:lnTo>
                      <a:pt x="294" y="532"/>
                    </a:lnTo>
                    <a:lnTo>
                      <a:pt x="286" y="498"/>
                    </a:lnTo>
                    <a:lnTo>
                      <a:pt x="278" y="464"/>
                    </a:lnTo>
                    <a:lnTo>
                      <a:pt x="274" y="428"/>
                    </a:lnTo>
                    <a:lnTo>
                      <a:pt x="272" y="392"/>
                    </a:lnTo>
                    <a:lnTo>
                      <a:pt x="274" y="352"/>
                    </a:lnTo>
                    <a:lnTo>
                      <a:pt x="278" y="314"/>
                    </a:lnTo>
                    <a:lnTo>
                      <a:pt x="288" y="276"/>
                    </a:lnTo>
                    <a:lnTo>
                      <a:pt x="298" y="240"/>
                    </a:lnTo>
                    <a:close/>
                  </a:path>
                </a:pathLst>
              </a:custGeom>
              <a:solidFill>
                <a:schemeClr val="accent2"/>
              </a:solidFill>
              <a:ln cap="flat" cmpd="sng" w="19050">
                <a:solidFill>
                  <a:schemeClr val="lt1"/>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167" name="Google Shape;1167;p14"/>
              <p:cNvSpPr/>
              <p:nvPr/>
            </p:nvSpPr>
            <p:spPr>
              <a:xfrm>
                <a:off x="6149312" y="5921646"/>
                <a:ext cx="464893" cy="458788"/>
              </a:xfrm>
              <a:custGeom>
                <a:rect b="b" l="l" r="r" t="t"/>
                <a:pathLst>
                  <a:path extrusionOk="0" h="526" w="530">
                    <a:moveTo>
                      <a:pt x="530" y="258"/>
                    </a:moveTo>
                    <a:lnTo>
                      <a:pt x="530" y="258"/>
                    </a:lnTo>
                    <a:lnTo>
                      <a:pt x="496" y="246"/>
                    </a:lnTo>
                    <a:lnTo>
                      <a:pt x="462" y="230"/>
                    </a:lnTo>
                    <a:lnTo>
                      <a:pt x="430" y="212"/>
                    </a:lnTo>
                    <a:lnTo>
                      <a:pt x="398" y="192"/>
                    </a:lnTo>
                    <a:lnTo>
                      <a:pt x="370" y="170"/>
                    </a:lnTo>
                    <a:lnTo>
                      <a:pt x="344" y="144"/>
                    </a:lnTo>
                    <a:lnTo>
                      <a:pt x="318" y="116"/>
                    </a:lnTo>
                    <a:lnTo>
                      <a:pt x="296" y="88"/>
                    </a:lnTo>
                    <a:lnTo>
                      <a:pt x="390" y="30"/>
                    </a:lnTo>
                    <a:lnTo>
                      <a:pt x="90" y="0"/>
                    </a:lnTo>
                    <a:lnTo>
                      <a:pt x="0" y="274"/>
                    </a:lnTo>
                    <a:lnTo>
                      <a:pt x="74" y="228"/>
                    </a:lnTo>
                    <a:lnTo>
                      <a:pt x="92" y="256"/>
                    </a:lnTo>
                    <a:lnTo>
                      <a:pt x="114" y="282"/>
                    </a:lnTo>
                    <a:lnTo>
                      <a:pt x="136" y="308"/>
                    </a:lnTo>
                    <a:lnTo>
                      <a:pt x="158" y="332"/>
                    </a:lnTo>
                    <a:lnTo>
                      <a:pt x="182" y="356"/>
                    </a:lnTo>
                    <a:lnTo>
                      <a:pt x="208" y="378"/>
                    </a:lnTo>
                    <a:lnTo>
                      <a:pt x="234" y="398"/>
                    </a:lnTo>
                    <a:lnTo>
                      <a:pt x="260" y="418"/>
                    </a:lnTo>
                    <a:lnTo>
                      <a:pt x="290" y="436"/>
                    </a:lnTo>
                    <a:lnTo>
                      <a:pt x="318" y="454"/>
                    </a:lnTo>
                    <a:lnTo>
                      <a:pt x="348" y="470"/>
                    </a:lnTo>
                    <a:lnTo>
                      <a:pt x="380" y="484"/>
                    </a:lnTo>
                    <a:lnTo>
                      <a:pt x="410" y="496"/>
                    </a:lnTo>
                    <a:lnTo>
                      <a:pt x="444" y="508"/>
                    </a:lnTo>
                    <a:lnTo>
                      <a:pt x="476" y="518"/>
                    </a:lnTo>
                    <a:lnTo>
                      <a:pt x="510" y="526"/>
                    </a:lnTo>
                    <a:lnTo>
                      <a:pt x="414" y="394"/>
                    </a:lnTo>
                    <a:lnTo>
                      <a:pt x="530" y="258"/>
                    </a:lnTo>
                    <a:close/>
                  </a:path>
                </a:pathLst>
              </a:custGeom>
              <a:solidFill>
                <a:schemeClr val="accent1"/>
              </a:solidFill>
              <a:ln cap="flat" cmpd="sng" w="19050">
                <a:solidFill>
                  <a:schemeClr val="lt1"/>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168" name="Google Shape;1168;p14"/>
              <p:cNvSpPr/>
              <p:nvPr/>
            </p:nvSpPr>
            <p:spPr>
              <a:xfrm>
                <a:off x="6783981" y="5167584"/>
                <a:ext cx="542643" cy="512762"/>
              </a:xfrm>
              <a:custGeom>
                <a:rect b="b" l="l" r="r" t="t"/>
                <a:pathLst>
                  <a:path extrusionOk="0" h="588" w="618">
                    <a:moveTo>
                      <a:pt x="550" y="362"/>
                    </a:moveTo>
                    <a:lnTo>
                      <a:pt x="550" y="362"/>
                    </a:lnTo>
                    <a:lnTo>
                      <a:pt x="532" y="328"/>
                    </a:lnTo>
                    <a:lnTo>
                      <a:pt x="510" y="294"/>
                    </a:lnTo>
                    <a:lnTo>
                      <a:pt x="486" y="262"/>
                    </a:lnTo>
                    <a:lnTo>
                      <a:pt x="462" y="232"/>
                    </a:lnTo>
                    <a:lnTo>
                      <a:pt x="434" y="204"/>
                    </a:lnTo>
                    <a:lnTo>
                      <a:pt x="406" y="176"/>
                    </a:lnTo>
                    <a:lnTo>
                      <a:pt x="376" y="150"/>
                    </a:lnTo>
                    <a:lnTo>
                      <a:pt x="344" y="126"/>
                    </a:lnTo>
                    <a:lnTo>
                      <a:pt x="312" y="102"/>
                    </a:lnTo>
                    <a:lnTo>
                      <a:pt x="278" y="82"/>
                    </a:lnTo>
                    <a:lnTo>
                      <a:pt x="244" y="64"/>
                    </a:lnTo>
                    <a:lnTo>
                      <a:pt x="206" y="46"/>
                    </a:lnTo>
                    <a:lnTo>
                      <a:pt x="170" y="32"/>
                    </a:lnTo>
                    <a:lnTo>
                      <a:pt x="132" y="20"/>
                    </a:lnTo>
                    <a:lnTo>
                      <a:pt x="92" y="8"/>
                    </a:lnTo>
                    <a:lnTo>
                      <a:pt x="52" y="0"/>
                    </a:lnTo>
                    <a:lnTo>
                      <a:pt x="126" y="166"/>
                    </a:lnTo>
                    <a:lnTo>
                      <a:pt x="0" y="260"/>
                    </a:lnTo>
                    <a:lnTo>
                      <a:pt x="22" y="264"/>
                    </a:lnTo>
                    <a:lnTo>
                      <a:pt x="46" y="270"/>
                    </a:lnTo>
                    <a:lnTo>
                      <a:pt x="68" y="276"/>
                    </a:lnTo>
                    <a:lnTo>
                      <a:pt x="90" y="284"/>
                    </a:lnTo>
                    <a:lnTo>
                      <a:pt x="112" y="294"/>
                    </a:lnTo>
                    <a:lnTo>
                      <a:pt x="132" y="304"/>
                    </a:lnTo>
                    <a:lnTo>
                      <a:pt x="154" y="314"/>
                    </a:lnTo>
                    <a:lnTo>
                      <a:pt x="172" y="328"/>
                    </a:lnTo>
                    <a:lnTo>
                      <a:pt x="192" y="340"/>
                    </a:lnTo>
                    <a:lnTo>
                      <a:pt x="210" y="354"/>
                    </a:lnTo>
                    <a:lnTo>
                      <a:pt x="244" y="386"/>
                    </a:lnTo>
                    <a:lnTo>
                      <a:pt x="274" y="420"/>
                    </a:lnTo>
                    <a:lnTo>
                      <a:pt x="288" y="438"/>
                    </a:lnTo>
                    <a:lnTo>
                      <a:pt x="300" y="458"/>
                    </a:lnTo>
                    <a:lnTo>
                      <a:pt x="188" y="500"/>
                    </a:lnTo>
                    <a:lnTo>
                      <a:pt x="474" y="588"/>
                    </a:lnTo>
                    <a:lnTo>
                      <a:pt x="618" y="338"/>
                    </a:lnTo>
                    <a:lnTo>
                      <a:pt x="550" y="362"/>
                    </a:lnTo>
                    <a:close/>
                  </a:path>
                </a:pathLst>
              </a:custGeom>
              <a:solidFill>
                <a:srgbClr val="00AFEF"/>
              </a:solidFill>
              <a:ln cap="flat" cmpd="sng" w="19050">
                <a:solidFill>
                  <a:schemeClr val="lt1"/>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169" name="Google Shape;1169;p14"/>
              <p:cNvSpPr/>
              <p:nvPr/>
            </p:nvSpPr>
            <p:spPr>
              <a:xfrm>
                <a:off x="6563432" y="6048646"/>
                <a:ext cx="617216" cy="419100"/>
              </a:xfrm>
              <a:custGeom>
                <a:rect b="b" l="l" r="r" t="t"/>
                <a:pathLst>
                  <a:path extrusionOk="0" h="480" w="700">
                    <a:moveTo>
                      <a:pt x="506" y="138"/>
                    </a:moveTo>
                    <a:lnTo>
                      <a:pt x="492" y="0"/>
                    </a:lnTo>
                    <a:lnTo>
                      <a:pt x="462" y="26"/>
                    </a:lnTo>
                    <a:lnTo>
                      <a:pt x="428" y="52"/>
                    </a:lnTo>
                    <a:lnTo>
                      <a:pt x="394" y="72"/>
                    </a:lnTo>
                    <a:lnTo>
                      <a:pt x="356" y="90"/>
                    </a:lnTo>
                    <a:lnTo>
                      <a:pt x="318" y="104"/>
                    </a:lnTo>
                    <a:lnTo>
                      <a:pt x="276" y="116"/>
                    </a:lnTo>
                    <a:lnTo>
                      <a:pt x="234" y="122"/>
                    </a:lnTo>
                    <a:lnTo>
                      <a:pt x="190" y="124"/>
                    </a:lnTo>
                    <a:lnTo>
                      <a:pt x="196" y="20"/>
                    </a:lnTo>
                    <a:lnTo>
                      <a:pt x="0" y="246"/>
                    </a:lnTo>
                    <a:lnTo>
                      <a:pt x="170" y="480"/>
                    </a:lnTo>
                    <a:lnTo>
                      <a:pt x="176" y="388"/>
                    </a:lnTo>
                    <a:lnTo>
                      <a:pt x="186" y="390"/>
                    </a:lnTo>
                    <a:lnTo>
                      <a:pt x="224" y="388"/>
                    </a:lnTo>
                    <a:lnTo>
                      <a:pt x="260" y="386"/>
                    </a:lnTo>
                    <a:lnTo>
                      <a:pt x="298" y="380"/>
                    </a:lnTo>
                    <a:lnTo>
                      <a:pt x="334" y="374"/>
                    </a:lnTo>
                    <a:lnTo>
                      <a:pt x="370" y="364"/>
                    </a:lnTo>
                    <a:lnTo>
                      <a:pt x="404" y="354"/>
                    </a:lnTo>
                    <a:lnTo>
                      <a:pt x="438" y="342"/>
                    </a:lnTo>
                    <a:lnTo>
                      <a:pt x="472" y="328"/>
                    </a:lnTo>
                    <a:lnTo>
                      <a:pt x="504" y="314"/>
                    </a:lnTo>
                    <a:lnTo>
                      <a:pt x="534" y="296"/>
                    </a:lnTo>
                    <a:lnTo>
                      <a:pt x="564" y="278"/>
                    </a:lnTo>
                    <a:lnTo>
                      <a:pt x="594" y="258"/>
                    </a:lnTo>
                    <a:lnTo>
                      <a:pt x="622" y="236"/>
                    </a:lnTo>
                    <a:lnTo>
                      <a:pt x="650" y="214"/>
                    </a:lnTo>
                    <a:lnTo>
                      <a:pt x="676" y="190"/>
                    </a:lnTo>
                    <a:lnTo>
                      <a:pt x="700" y="164"/>
                    </a:lnTo>
                    <a:lnTo>
                      <a:pt x="506" y="138"/>
                    </a:lnTo>
                    <a:close/>
                  </a:path>
                </a:pathLst>
              </a:custGeom>
              <a:solidFill>
                <a:srgbClr val="8BE1FF"/>
              </a:solidFill>
              <a:ln cap="flat" cmpd="sng" w="19050">
                <a:solidFill>
                  <a:schemeClr val="lt1"/>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170" name="Google Shape;1170;p14"/>
              <p:cNvSpPr/>
              <p:nvPr/>
            </p:nvSpPr>
            <p:spPr>
              <a:xfrm>
                <a:off x="7017221" y="5570809"/>
                <a:ext cx="326855" cy="603249"/>
              </a:xfrm>
              <a:custGeom>
                <a:rect b="b" l="l" r="r" t="t"/>
                <a:pathLst>
                  <a:path extrusionOk="0" h="692" w="372">
                    <a:moveTo>
                      <a:pt x="372" y="236"/>
                    </a:moveTo>
                    <a:lnTo>
                      <a:pt x="372" y="236"/>
                    </a:lnTo>
                    <a:lnTo>
                      <a:pt x="372" y="204"/>
                    </a:lnTo>
                    <a:lnTo>
                      <a:pt x="370" y="174"/>
                    </a:lnTo>
                    <a:lnTo>
                      <a:pt x="366" y="144"/>
                    </a:lnTo>
                    <a:lnTo>
                      <a:pt x="362" y="114"/>
                    </a:lnTo>
                    <a:lnTo>
                      <a:pt x="356" y="84"/>
                    </a:lnTo>
                    <a:lnTo>
                      <a:pt x="350" y="56"/>
                    </a:lnTo>
                    <a:lnTo>
                      <a:pt x="342" y="28"/>
                    </a:lnTo>
                    <a:lnTo>
                      <a:pt x="332" y="0"/>
                    </a:lnTo>
                    <a:lnTo>
                      <a:pt x="234" y="172"/>
                    </a:lnTo>
                    <a:lnTo>
                      <a:pt x="96" y="130"/>
                    </a:lnTo>
                    <a:lnTo>
                      <a:pt x="102" y="156"/>
                    </a:lnTo>
                    <a:lnTo>
                      <a:pt x="106" y="182"/>
                    </a:lnTo>
                    <a:lnTo>
                      <a:pt x="108" y="208"/>
                    </a:lnTo>
                    <a:lnTo>
                      <a:pt x="108" y="236"/>
                    </a:lnTo>
                    <a:lnTo>
                      <a:pt x="108" y="262"/>
                    </a:lnTo>
                    <a:lnTo>
                      <a:pt x="106" y="286"/>
                    </a:lnTo>
                    <a:lnTo>
                      <a:pt x="102" y="310"/>
                    </a:lnTo>
                    <a:lnTo>
                      <a:pt x="98" y="334"/>
                    </a:lnTo>
                    <a:lnTo>
                      <a:pt x="92" y="358"/>
                    </a:lnTo>
                    <a:lnTo>
                      <a:pt x="84" y="382"/>
                    </a:lnTo>
                    <a:lnTo>
                      <a:pt x="76" y="404"/>
                    </a:lnTo>
                    <a:lnTo>
                      <a:pt x="66" y="426"/>
                    </a:lnTo>
                    <a:lnTo>
                      <a:pt x="0" y="356"/>
                    </a:lnTo>
                    <a:lnTo>
                      <a:pt x="28" y="654"/>
                    </a:lnTo>
                    <a:lnTo>
                      <a:pt x="314" y="692"/>
                    </a:lnTo>
                    <a:lnTo>
                      <a:pt x="254" y="626"/>
                    </a:lnTo>
                    <a:lnTo>
                      <a:pt x="280" y="584"/>
                    </a:lnTo>
                    <a:lnTo>
                      <a:pt x="304" y="538"/>
                    </a:lnTo>
                    <a:lnTo>
                      <a:pt x="324" y="492"/>
                    </a:lnTo>
                    <a:lnTo>
                      <a:pt x="342" y="444"/>
                    </a:lnTo>
                    <a:lnTo>
                      <a:pt x="354" y="394"/>
                    </a:lnTo>
                    <a:lnTo>
                      <a:pt x="364" y="342"/>
                    </a:lnTo>
                    <a:lnTo>
                      <a:pt x="370" y="290"/>
                    </a:lnTo>
                    <a:lnTo>
                      <a:pt x="372" y="236"/>
                    </a:lnTo>
                    <a:close/>
                  </a:path>
                </a:pathLst>
              </a:custGeom>
              <a:solidFill>
                <a:srgbClr val="33CAFF"/>
              </a:solidFill>
              <a:ln cap="flat" cmpd="sng" w="19050">
                <a:solidFill>
                  <a:schemeClr val="lt1"/>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grpSp>
        <p:nvGrpSpPr>
          <p:cNvPr id="1171" name="Google Shape;1171;p14"/>
          <p:cNvGrpSpPr/>
          <p:nvPr/>
        </p:nvGrpSpPr>
        <p:grpSpPr>
          <a:xfrm>
            <a:off x="8312769" y="2700836"/>
            <a:ext cx="3424331" cy="584400"/>
            <a:chOff x="8312769" y="2467855"/>
            <a:chExt cx="3424331" cy="584400"/>
          </a:xfrm>
        </p:grpSpPr>
        <p:sp>
          <p:nvSpPr>
            <p:cNvPr id="1172" name="Google Shape;1172;p14"/>
            <p:cNvSpPr/>
            <p:nvPr/>
          </p:nvSpPr>
          <p:spPr>
            <a:xfrm>
              <a:off x="8768580" y="2518225"/>
              <a:ext cx="2968520" cy="457200"/>
            </a:xfrm>
            <a:prstGeom prst="rect">
              <a:avLst/>
            </a:prstGeom>
            <a:noFill/>
            <a:ln>
              <a:noFill/>
            </a:ln>
          </p:spPr>
          <p:txBody>
            <a:bodyPr anchorCtr="0" anchor="ctr" bIns="45700" lIns="91425" spcFirstLastPara="1" rIns="91425" wrap="square" tIns="45700">
              <a:noAutofit/>
            </a:bodyPr>
            <a:lstStyle/>
            <a:p>
              <a:pPr indent="-279400" lvl="2" marL="60960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Arial"/>
                  <a:ea typeface="Arial"/>
                  <a:cs typeface="Arial"/>
                  <a:sym typeface="Arial"/>
                </a:rPr>
                <a:t>Vacation behavior</a:t>
              </a:r>
              <a:endParaRPr b="0" i="1" sz="1300" u="none" cap="none" strike="noStrike">
                <a:solidFill>
                  <a:schemeClr val="dk1"/>
                </a:solidFill>
                <a:latin typeface="Arial"/>
                <a:ea typeface="Arial"/>
                <a:cs typeface="Arial"/>
                <a:sym typeface="Arial"/>
              </a:endParaRPr>
            </a:p>
          </p:txBody>
        </p:sp>
        <p:sp>
          <p:nvSpPr>
            <p:cNvPr id="1173" name="Google Shape;1173;p14"/>
            <p:cNvSpPr/>
            <p:nvPr/>
          </p:nvSpPr>
          <p:spPr>
            <a:xfrm>
              <a:off x="8312769" y="2467855"/>
              <a:ext cx="584400" cy="584400"/>
            </a:xfrm>
            <a:prstGeom prst="ellipse">
              <a:avLst/>
            </a:prstGeom>
            <a:solidFill>
              <a:schemeClr val="lt1"/>
            </a:solidFill>
            <a:ln cap="flat" cmpd="sng" w="9525">
              <a:solidFill>
                <a:srgbClr val="A5A5A5"/>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2100"/>
                <a:buFont typeface="Courier New"/>
                <a:buNone/>
              </a:pPr>
              <a:r>
                <a:t/>
              </a:r>
              <a:endParaRPr b="0" i="0" sz="1300" u="none" cap="none" strike="noStrike">
                <a:solidFill>
                  <a:schemeClr val="dk1"/>
                </a:solidFill>
                <a:latin typeface="Arial"/>
                <a:ea typeface="Arial"/>
                <a:cs typeface="Arial"/>
                <a:sym typeface="Arial"/>
              </a:endParaRPr>
            </a:p>
          </p:txBody>
        </p:sp>
      </p:grpSp>
      <p:grpSp>
        <p:nvGrpSpPr>
          <p:cNvPr id="1174" name="Google Shape;1174;p14"/>
          <p:cNvGrpSpPr/>
          <p:nvPr/>
        </p:nvGrpSpPr>
        <p:grpSpPr>
          <a:xfrm>
            <a:off x="8312769" y="4148760"/>
            <a:ext cx="3424332" cy="584400"/>
            <a:chOff x="8312769" y="4019725"/>
            <a:chExt cx="3424332" cy="584400"/>
          </a:xfrm>
        </p:grpSpPr>
        <p:sp>
          <p:nvSpPr>
            <p:cNvPr id="1175" name="Google Shape;1175;p14"/>
            <p:cNvSpPr/>
            <p:nvPr/>
          </p:nvSpPr>
          <p:spPr>
            <a:xfrm>
              <a:off x="8732802" y="4036105"/>
              <a:ext cx="3004298" cy="457200"/>
            </a:xfrm>
            <a:prstGeom prst="rect">
              <a:avLst/>
            </a:prstGeom>
            <a:noFill/>
            <a:ln>
              <a:noFill/>
            </a:ln>
          </p:spPr>
          <p:txBody>
            <a:bodyPr anchorCtr="0" anchor="ctr" bIns="45700" lIns="91425" spcFirstLastPara="1" rIns="91425" wrap="square" tIns="45700">
              <a:noAutofit/>
            </a:bodyPr>
            <a:lstStyle/>
            <a:p>
              <a:pPr indent="-279400" lvl="2" marL="60960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Arial"/>
                  <a:ea typeface="Arial"/>
                  <a:cs typeface="Arial"/>
                  <a:sym typeface="Arial"/>
                </a:rPr>
                <a:t>Tech behaviors and Attitudes</a:t>
              </a:r>
              <a:endParaRPr b="0" i="1" sz="1300" u="none" cap="none" strike="noStrike">
                <a:solidFill>
                  <a:schemeClr val="dk1"/>
                </a:solidFill>
                <a:latin typeface="Arial"/>
                <a:ea typeface="Arial"/>
                <a:cs typeface="Arial"/>
                <a:sym typeface="Arial"/>
              </a:endParaRPr>
            </a:p>
          </p:txBody>
        </p:sp>
        <p:sp>
          <p:nvSpPr>
            <p:cNvPr id="1176" name="Google Shape;1176;p14"/>
            <p:cNvSpPr/>
            <p:nvPr/>
          </p:nvSpPr>
          <p:spPr>
            <a:xfrm>
              <a:off x="8312769" y="4019725"/>
              <a:ext cx="584400" cy="584400"/>
            </a:xfrm>
            <a:prstGeom prst="ellipse">
              <a:avLst/>
            </a:prstGeom>
            <a:solidFill>
              <a:schemeClr val="lt1"/>
            </a:solidFill>
            <a:ln cap="flat" cmpd="sng" w="9525">
              <a:solidFill>
                <a:srgbClr val="A5A5A5"/>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2100"/>
                <a:buFont typeface="Courier New"/>
                <a:buNone/>
              </a:pPr>
              <a:r>
                <a:t/>
              </a:r>
              <a:endParaRPr b="0" i="0" sz="1300" u="none" cap="none" strike="noStrike">
                <a:solidFill>
                  <a:schemeClr val="dk1"/>
                </a:solidFill>
                <a:latin typeface="Arial"/>
                <a:ea typeface="Arial"/>
                <a:cs typeface="Arial"/>
                <a:sym typeface="Arial"/>
              </a:endParaRPr>
            </a:p>
          </p:txBody>
        </p:sp>
      </p:grpSp>
      <p:grpSp>
        <p:nvGrpSpPr>
          <p:cNvPr id="1177" name="Google Shape;1177;p14"/>
          <p:cNvGrpSpPr/>
          <p:nvPr/>
        </p:nvGrpSpPr>
        <p:grpSpPr>
          <a:xfrm>
            <a:off x="8312769" y="1962124"/>
            <a:ext cx="3868965" cy="584400"/>
            <a:chOff x="8312769" y="1692533"/>
            <a:chExt cx="3868965" cy="584400"/>
          </a:xfrm>
        </p:grpSpPr>
        <p:sp>
          <p:nvSpPr>
            <p:cNvPr id="1178" name="Google Shape;1178;p14"/>
            <p:cNvSpPr/>
            <p:nvPr/>
          </p:nvSpPr>
          <p:spPr>
            <a:xfrm>
              <a:off x="8768580" y="1759285"/>
              <a:ext cx="3413154" cy="457200"/>
            </a:xfrm>
            <a:prstGeom prst="rect">
              <a:avLst/>
            </a:prstGeom>
            <a:noFill/>
            <a:ln>
              <a:noFill/>
            </a:ln>
          </p:spPr>
          <p:txBody>
            <a:bodyPr anchorCtr="0" anchor="ctr" bIns="45700" lIns="91425" spcFirstLastPara="1" rIns="91425" wrap="square" tIns="45700">
              <a:noAutofit/>
            </a:bodyPr>
            <a:lstStyle/>
            <a:p>
              <a:pPr indent="-279400" lvl="2" marL="60960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Arial"/>
                  <a:ea typeface="Arial"/>
                  <a:cs typeface="Arial"/>
                  <a:sym typeface="Arial"/>
                </a:rPr>
                <a:t>Photo &amp; Video Habits and Platforms</a:t>
              </a:r>
              <a:endParaRPr b="0" i="1" sz="1300" u="none" cap="none" strike="noStrike">
                <a:solidFill>
                  <a:schemeClr val="dk1"/>
                </a:solidFill>
                <a:latin typeface="Arial"/>
                <a:ea typeface="Arial"/>
                <a:cs typeface="Arial"/>
                <a:sym typeface="Arial"/>
              </a:endParaRPr>
            </a:p>
          </p:txBody>
        </p:sp>
        <p:sp>
          <p:nvSpPr>
            <p:cNvPr id="1179" name="Google Shape;1179;p14"/>
            <p:cNvSpPr/>
            <p:nvPr/>
          </p:nvSpPr>
          <p:spPr>
            <a:xfrm>
              <a:off x="8312769" y="1692533"/>
              <a:ext cx="584400" cy="584400"/>
            </a:xfrm>
            <a:prstGeom prst="ellipse">
              <a:avLst/>
            </a:prstGeom>
            <a:solidFill>
              <a:schemeClr val="lt1"/>
            </a:solidFill>
            <a:ln cap="flat" cmpd="sng" w="9525">
              <a:solidFill>
                <a:srgbClr val="A5A5A5"/>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2100"/>
                <a:buFont typeface="Courier New"/>
                <a:buNone/>
              </a:pPr>
              <a:r>
                <a:t/>
              </a:r>
              <a:endParaRPr b="0" i="0" sz="1300" u="none" cap="none" strike="noStrike">
                <a:solidFill>
                  <a:schemeClr val="dk1"/>
                </a:solidFill>
                <a:latin typeface="Arial"/>
                <a:ea typeface="Arial"/>
                <a:cs typeface="Arial"/>
                <a:sym typeface="Arial"/>
              </a:endParaRPr>
            </a:p>
          </p:txBody>
        </p:sp>
      </p:grpSp>
      <p:grpSp>
        <p:nvGrpSpPr>
          <p:cNvPr id="1180" name="Google Shape;1180;p14"/>
          <p:cNvGrpSpPr/>
          <p:nvPr/>
        </p:nvGrpSpPr>
        <p:grpSpPr>
          <a:xfrm>
            <a:off x="8312769" y="4872722"/>
            <a:ext cx="3424331" cy="584400"/>
            <a:chOff x="8312769" y="4743032"/>
            <a:chExt cx="3424331" cy="584400"/>
          </a:xfrm>
        </p:grpSpPr>
        <p:sp>
          <p:nvSpPr>
            <p:cNvPr id="1181" name="Google Shape;1181;p14"/>
            <p:cNvSpPr/>
            <p:nvPr/>
          </p:nvSpPr>
          <p:spPr>
            <a:xfrm>
              <a:off x="8765958" y="4795047"/>
              <a:ext cx="2971142" cy="457200"/>
            </a:xfrm>
            <a:prstGeom prst="rect">
              <a:avLst/>
            </a:prstGeom>
            <a:noFill/>
            <a:ln>
              <a:noFill/>
            </a:ln>
          </p:spPr>
          <p:txBody>
            <a:bodyPr anchorCtr="0" anchor="ctr" bIns="45700" lIns="91425" spcFirstLastPara="1" rIns="91425" wrap="square" tIns="45700">
              <a:noAutofit/>
            </a:bodyPr>
            <a:lstStyle/>
            <a:p>
              <a:pPr indent="-279400" lvl="2" marL="60960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Arial"/>
                  <a:ea typeface="Arial"/>
                  <a:cs typeface="Arial"/>
                  <a:sym typeface="Arial"/>
                </a:rPr>
                <a:t>Hobbies &amp; Interests</a:t>
              </a:r>
              <a:endParaRPr b="0" i="0" sz="1300" u="none" cap="none" strike="noStrike">
                <a:solidFill>
                  <a:schemeClr val="dk1"/>
                </a:solidFill>
                <a:latin typeface="Arial"/>
                <a:ea typeface="Arial"/>
                <a:cs typeface="Arial"/>
                <a:sym typeface="Arial"/>
              </a:endParaRPr>
            </a:p>
          </p:txBody>
        </p:sp>
        <p:sp>
          <p:nvSpPr>
            <p:cNvPr id="1182" name="Google Shape;1182;p14"/>
            <p:cNvSpPr/>
            <p:nvPr/>
          </p:nvSpPr>
          <p:spPr>
            <a:xfrm>
              <a:off x="8312769" y="4743032"/>
              <a:ext cx="584400" cy="584400"/>
            </a:xfrm>
            <a:prstGeom prst="ellipse">
              <a:avLst/>
            </a:prstGeom>
            <a:solidFill>
              <a:schemeClr val="lt1"/>
            </a:solidFill>
            <a:ln cap="flat" cmpd="sng" w="9525">
              <a:solidFill>
                <a:srgbClr val="A5A5A5"/>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2100"/>
                <a:buFont typeface="Courier New"/>
                <a:buNone/>
              </a:pPr>
              <a:r>
                <a:t/>
              </a:r>
              <a:endParaRPr b="0" i="0" sz="1300" u="none" cap="none" strike="noStrike">
                <a:solidFill>
                  <a:schemeClr val="dk1"/>
                </a:solidFill>
                <a:latin typeface="Arial"/>
                <a:ea typeface="Arial"/>
                <a:cs typeface="Arial"/>
                <a:sym typeface="Arial"/>
              </a:endParaRPr>
            </a:p>
          </p:txBody>
        </p:sp>
      </p:grpSp>
      <p:grpSp>
        <p:nvGrpSpPr>
          <p:cNvPr id="1183" name="Google Shape;1183;p14"/>
          <p:cNvGrpSpPr/>
          <p:nvPr/>
        </p:nvGrpSpPr>
        <p:grpSpPr>
          <a:xfrm>
            <a:off x="8312769" y="3424798"/>
            <a:ext cx="3424331" cy="584400"/>
            <a:chOff x="8312769" y="3224193"/>
            <a:chExt cx="3424331" cy="584400"/>
          </a:xfrm>
        </p:grpSpPr>
        <p:sp>
          <p:nvSpPr>
            <p:cNvPr id="1184" name="Google Shape;1184;p14"/>
            <p:cNvSpPr/>
            <p:nvPr/>
          </p:nvSpPr>
          <p:spPr>
            <a:xfrm>
              <a:off x="8765958" y="3277165"/>
              <a:ext cx="2971142" cy="457200"/>
            </a:xfrm>
            <a:prstGeom prst="rect">
              <a:avLst/>
            </a:prstGeom>
            <a:noFill/>
            <a:ln>
              <a:noFill/>
            </a:ln>
          </p:spPr>
          <p:txBody>
            <a:bodyPr anchorCtr="0" anchor="ctr" bIns="45700" lIns="91425" spcFirstLastPara="1" rIns="91425" wrap="square" tIns="45700">
              <a:noAutofit/>
            </a:bodyPr>
            <a:lstStyle/>
            <a:p>
              <a:pPr indent="-279400" lvl="2" marL="60960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Arial"/>
                  <a:ea typeface="Arial"/>
                  <a:cs typeface="Arial"/>
                  <a:sym typeface="Arial"/>
                </a:rPr>
                <a:t>Personality</a:t>
              </a:r>
              <a:endParaRPr b="0" i="1" sz="1300" u="none" cap="none" strike="noStrike">
                <a:solidFill>
                  <a:schemeClr val="dk1"/>
                </a:solidFill>
                <a:latin typeface="Arial"/>
                <a:ea typeface="Arial"/>
                <a:cs typeface="Arial"/>
                <a:sym typeface="Arial"/>
              </a:endParaRPr>
            </a:p>
          </p:txBody>
        </p:sp>
        <p:sp>
          <p:nvSpPr>
            <p:cNvPr id="1185" name="Google Shape;1185;p14"/>
            <p:cNvSpPr/>
            <p:nvPr/>
          </p:nvSpPr>
          <p:spPr>
            <a:xfrm>
              <a:off x="8312769" y="3224193"/>
              <a:ext cx="584400" cy="584400"/>
            </a:xfrm>
            <a:prstGeom prst="ellipse">
              <a:avLst/>
            </a:prstGeom>
            <a:solidFill>
              <a:schemeClr val="lt1"/>
            </a:solidFill>
            <a:ln cap="flat" cmpd="sng" w="9525">
              <a:solidFill>
                <a:srgbClr val="A5A5A5"/>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2100"/>
                <a:buFont typeface="Courier New"/>
                <a:buNone/>
              </a:pPr>
              <a:r>
                <a:t/>
              </a:r>
              <a:endParaRPr b="0" i="0" sz="1300" u="none" cap="none" strike="noStrike">
                <a:solidFill>
                  <a:schemeClr val="dk1"/>
                </a:solidFill>
                <a:latin typeface="Arial"/>
                <a:ea typeface="Arial"/>
                <a:cs typeface="Arial"/>
                <a:sym typeface="Arial"/>
              </a:endParaRPr>
            </a:p>
          </p:txBody>
        </p:sp>
      </p:grpSp>
      <p:grpSp>
        <p:nvGrpSpPr>
          <p:cNvPr id="1186" name="Google Shape;1186;p14"/>
          <p:cNvGrpSpPr/>
          <p:nvPr/>
        </p:nvGrpSpPr>
        <p:grpSpPr>
          <a:xfrm>
            <a:off x="8312769" y="5596685"/>
            <a:ext cx="3424331" cy="584400"/>
            <a:chOff x="8312769" y="5505032"/>
            <a:chExt cx="3424331" cy="584400"/>
          </a:xfrm>
        </p:grpSpPr>
        <p:sp>
          <p:nvSpPr>
            <p:cNvPr id="1187" name="Google Shape;1187;p14"/>
            <p:cNvSpPr/>
            <p:nvPr/>
          </p:nvSpPr>
          <p:spPr>
            <a:xfrm>
              <a:off x="8765958" y="5557047"/>
              <a:ext cx="2971142" cy="457200"/>
            </a:xfrm>
            <a:prstGeom prst="rect">
              <a:avLst/>
            </a:prstGeom>
            <a:noFill/>
            <a:ln>
              <a:noFill/>
            </a:ln>
          </p:spPr>
          <p:txBody>
            <a:bodyPr anchorCtr="0" anchor="ctr" bIns="45700" lIns="91425" spcFirstLastPara="1" rIns="91425" wrap="square" tIns="45700">
              <a:noAutofit/>
            </a:bodyPr>
            <a:lstStyle/>
            <a:p>
              <a:pPr indent="-279400" lvl="2" marL="60960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Arial"/>
                  <a:ea typeface="Arial"/>
                  <a:cs typeface="Arial"/>
                  <a:sym typeface="Arial"/>
                </a:rPr>
                <a:t>Demographics</a:t>
              </a:r>
              <a:endParaRPr b="0" i="0" sz="1300" u="none" cap="none" strike="noStrike">
                <a:solidFill>
                  <a:schemeClr val="dk1"/>
                </a:solidFill>
                <a:latin typeface="Arial"/>
                <a:ea typeface="Arial"/>
                <a:cs typeface="Arial"/>
                <a:sym typeface="Arial"/>
              </a:endParaRPr>
            </a:p>
          </p:txBody>
        </p:sp>
        <p:sp>
          <p:nvSpPr>
            <p:cNvPr id="1188" name="Google Shape;1188;p14"/>
            <p:cNvSpPr/>
            <p:nvPr/>
          </p:nvSpPr>
          <p:spPr>
            <a:xfrm>
              <a:off x="8312769" y="5505032"/>
              <a:ext cx="584400" cy="584400"/>
            </a:xfrm>
            <a:prstGeom prst="ellipse">
              <a:avLst/>
            </a:prstGeom>
            <a:solidFill>
              <a:schemeClr val="lt1"/>
            </a:solidFill>
            <a:ln cap="flat" cmpd="sng" w="9525">
              <a:solidFill>
                <a:srgbClr val="A5A5A5"/>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2100"/>
                <a:buFont typeface="Courier New"/>
                <a:buNone/>
              </a:pPr>
              <a:r>
                <a:t/>
              </a:r>
              <a:endParaRPr b="0" i="0" sz="1300" u="none" cap="none" strike="noStrike">
                <a:solidFill>
                  <a:schemeClr val="dk1"/>
                </a:solidFill>
                <a:latin typeface="Arial"/>
                <a:ea typeface="Arial"/>
                <a:cs typeface="Arial"/>
                <a:sym typeface="Arial"/>
              </a:endParaRPr>
            </a:p>
          </p:txBody>
        </p:sp>
      </p:grpSp>
      <p:pic>
        <p:nvPicPr>
          <p:cNvPr id="1189" name="Google Shape;1189;p14"/>
          <p:cNvPicPr preferRelativeResize="0"/>
          <p:nvPr/>
        </p:nvPicPr>
        <p:blipFill rotWithShape="1">
          <a:blip r:embed="rId3">
            <a:alphaModFix/>
          </a:blip>
          <a:srcRect b="0" l="0" r="0" t="0"/>
          <a:stretch/>
        </p:blipFill>
        <p:spPr>
          <a:xfrm>
            <a:off x="8397824" y="5697100"/>
            <a:ext cx="412025" cy="394239"/>
          </a:xfrm>
          <a:prstGeom prst="rect">
            <a:avLst/>
          </a:prstGeom>
          <a:noFill/>
          <a:ln>
            <a:noFill/>
          </a:ln>
        </p:spPr>
      </p:pic>
      <p:pic>
        <p:nvPicPr>
          <p:cNvPr id="1190" name="Google Shape;1190;p14"/>
          <p:cNvPicPr preferRelativeResize="0"/>
          <p:nvPr/>
        </p:nvPicPr>
        <p:blipFill rotWithShape="1">
          <a:blip r:embed="rId4">
            <a:alphaModFix/>
          </a:blip>
          <a:srcRect b="0" l="0" r="0" t="0"/>
          <a:stretch/>
        </p:blipFill>
        <p:spPr>
          <a:xfrm>
            <a:off x="8360206" y="2754151"/>
            <a:ext cx="511975" cy="429750"/>
          </a:xfrm>
          <a:prstGeom prst="rect">
            <a:avLst/>
          </a:prstGeom>
          <a:noFill/>
          <a:ln>
            <a:noFill/>
          </a:ln>
        </p:spPr>
      </p:pic>
      <p:pic>
        <p:nvPicPr>
          <p:cNvPr id="1191" name="Google Shape;1191;p14"/>
          <p:cNvPicPr preferRelativeResize="0"/>
          <p:nvPr/>
        </p:nvPicPr>
        <p:blipFill rotWithShape="1">
          <a:blip r:embed="rId5">
            <a:alphaModFix/>
          </a:blip>
          <a:srcRect b="0" l="0" r="0" t="0"/>
          <a:stretch/>
        </p:blipFill>
        <p:spPr>
          <a:xfrm>
            <a:off x="8410180" y="4261767"/>
            <a:ext cx="412027" cy="365099"/>
          </a:xfrm>
          <a:prstGeom prst="rect">
            <a:avLst/>
          </a:prstGeom>
          <a:noFill/>
          <a:ln>
            <a:noFill/>
          </a:ln>
        </p:spPr>
      </p:pic>
      <p:pic>
        <p:nvPicPr>
          <p:cNvPr id="1192" name="Google Shape;1192;p14"/>
          <p:cNvPicPr preferRelativeResize="0"/>
          <p:nvPr/>
        </p:nvPicPr>
        <p:blipFill rotWithShape="1">
          <a:blip r:embed="rId6">
            <a:alphaModFix/>
          </a:blip>
          <a:srcRect b="0" l="0" r="0" t="0"/>
          <a:stretch/>
        </p:blipFill>
        <p:spPr>
          <a:xfrm>
            <a:off x="8431735" y="3529687"/>
            <a:ext cx="368917" cy="365100"/>
          </a:xfrm>
          <a:prstGeom prst="rect">
            <a:avLst/>
          </a:prstGeom>
          <a:noFill/>
          <a:ln>
            <a:noFill/>
          </a:ln>
        </p:spPr>
      </p:pic>
      <p:pic>
        <p:nvPicPr>
          <p:cNvPr id="1193" name="Google Shape;1193;p14"/>
          <p:cNvPicPr preferRelativeResize="0"/>
          <p:nvPr/>
        </p:nvPicPr>
        <p:blipFill rotWithShape="1">
          <a:blip r:embed="rId7">
            <a:alphaModFix/>
          </a:blip>
          <a:srcRect b="0" l="0" r="0" t="0"/>
          <a:stretch/>
        </p:blipFill>
        <p:spPr>
          <a:xfrm>
            <a:off x="8365451" y="2029064"/>
            <a:ext cx="501484" cy="429750"/>
          </a:xfrm>
          <a:prstGeom prst="rect">
            <a:avLst/>
          </a:prstGeom>
          <a:noFill/>
          <a:ln>
            <a:noFill/>
          </a:ln>
        </p:spPr>
      </p:pic>
      <p:cxnSp>
        <p:nvCxnSpPr>
          <p:cNvPr id="1194" name="Google Shape;1194;p14"/>
          <p:cNvCxnSpPr/>
          <p:nvPr/>
        </p:nvCxnSpPr>
        <p:spPr>
          <a:xfrm>
            <a:off x="592182" y="1736546"/>
            <a:ext cx="3855165" cy="0"/>
          </a:xfrm>
          <a:prstGeom prst="straightConnector1">
            <a:avLst/>
          </a:prstGeom>
          <a:noFill/>
          <a:ln cap="flat" cmpd="sng" w="9525">
            <a:solidFill>
              <a:schemeClr val="accent3"/>
            </a:solidFill>
            <a:prstDash val="solid"/>
            <a:miter lim="800000"/>
            <a:headEnd len="sm" w="sm" type="none"/>
            <a:tailEnd len="sm" w="sm" type="none"/>
          </a:ln>
        </p:spPr>
      </p:cxnSp>
      <p:cxnSp>
        <p:nvCxnSpPr>
          <p:cNvPr id="1195" name="Google Shape;1195;p14"/>
          <p:cNvCxnSpPr/>
          <p:nvPr/>
        </p:nvCxnSpPr>
        <p:spPr>
          <a:xfrm>
            <a:off x="8323946" y="1736546"/>
            <a:ext cx="3413154" cy="0"/>
          </a:xfrm>
          <a:prstGeom prst="straightConnector1">
            <a:avLst/>
          </a:prstGeom>
          <a:noFill/>
          <a:ln cap="flat" cmpd="sng" w="9525">
            <a:solidFill>
              <a:schemeClr val="accent3"/>
            </a:solidFill>
            <a:prstDash val="solid"/>
            <a:miter lim="800000"/>
            <a:headEnd len="sm" w="sm" type="none"/>
            <a:tailEnd len="sm" w="sm" type="none"/>
          </a:ln>
        </p:spPr>
      </p:cxnSp>
      <p:pic>
        <p:nvPicPr>
          <p:cNvPr descr="Head with gears" id="1196" name="Google Shape;1196;p14"/>
          <p:cNvPicPr preferRelativeResize="0"/>
          <p:nvPr/>
        </p:nvPicPr>
        <p:blipFill rotWithShape="1">
          <a:blip r:embed="rId8">
            <a:alphaModFix/>
          </a:blip>
          <a:srcRect b="0" l="0" r="0" t="0"/>
          <a:stretch/>
        </p:blipFill>
        <p:spPr>
          <a:xfrm>
            <a:off x="8419597" y="4981521"/>
            <a:ext cx="393192" cy="39319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0" name="Shape 1200"/>
        <p:cNvGrpSpPr/>
        <p:nvPr/>
      </p:nvGrpSpPr>
      <p:grpSpPr>
        <a:xfrm>
          <a:off x="0" y="0"/>
          <a:ext cx="0" cy="0"/>
          <a:chOff x="0" y="0"/>
          <a:chExt cx="0" cy="0"/>
        </a:xfrm>
      </p:grpSpPr>
      <p:sp>
        <p:nvSpPr>
          <p:cNvPr id="1201" name="Google Shape;1201;p11"/>
          <p:cNvSpPr txBox="1"/>
          <p:nvPr>
            <p:ph type="title"/>
          </p:nvPr>
        </p:nvSpPr>
        <p:spPr>
          <a:xfrm>
            <a:off x="457200" y="152401"/>
            <a:ext cx="8385858" cy="99059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E393F"/>
              </a:buClr>
              <a:buSzPts val="3200"/>
              <a:buFont typeface="Arial"/>
              <a:buNone/>
            </a:pPr>
            <a:r>
              <a:rPr lang="en-US">
                <a:latin typeface="Arial"/>
                <a:ea typeface="Arial"/>
                <a:cs typeface="Arial"/>
                <a:sym typeface="Arial"/>
              </a:rPr>
              <a:t>Segment Summary Example</a:t>
            </a:r>
            <a:endParaRPr>
              <a:latin typeface="Arial"/>
              <a:ea typeface="Arial"/>
              <a:cs typeface="Arial"/>
              <a:sym typeface="Arial"/>
            </a:endParaRPr>
          </a:p>
        </p:txBody>
      </p:sp>
      <p:graphicFrame>
        <p:nvGraphicFramePr>
          <p:cNvPr id="1202" name="Google Shape;1202;p11"/>
          <p:cNvGraphicFramePr/>
          <p:nvPr/>
        </p:nvGraphicFramePr>
        <p:xfrm>
          <a:off x="336175" y="1254639"/>
          <a:ext cx="3000000" cy="3000000"/>
        </p:xfrm>
        <a:graphic>
          <a:graphicData uri="http://schemas.openxmlformats.org/drawingml/2006/table">
            <a:tbl>
              <a:tblPr bandRow="1" firstRow="1">
                <a:noFill/>
                <a:tableStyleId>{5724C10F-EE1D-4E38-909A-5F93575D7D13}</a:tableStyleId>
              </a:tblPr>
              <a:tblGrid>
                <a:gridCol w="1418475"/>
                <a:gridCol w="2528800"/>
                <a:gridCol w="2528800"/>
                <a:gridCol w="2528800"/>
                <a:gridCol w="2528800"/>
              </a:tblGrid>
              <a:tr h="371425">
                <a:tc>
                  <a:txBody>
                    <a:bodyPr/>
                    <a:lstStyle/>
                    <a:p>
                      <a:pPr indent="0" lvl="0" marL="0" marR="0" rtl="0" algn="l">
                        <a:spcBef>
                          <a:spcPts val="0"/>
                        </a:spcBef>
                        <a:spcAft>
                          <a:spcPts val="0"/>
                        </a:spcAft>
                        <a:buClr>
                          <a:schemeClr val="dk1"/>
                        </a:buClr>
                        <a:buSzPts val="1800"/>
                        <a:buFont typeface="Calibri"/>
                        <a:buNone/>
                      </a:pPr>
                      <a:r>
                        <a:t/>
                      </a:r>
                      <a:endParaRPr sz="1800">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Segment 1</a:t>
                      </a:r>
                      <a:endParaRPr sz="1800">
                        <a:latin typeface="Arial"/>
                        <a:ea typeface="Arial"/>
                        <a:cs typeface="Arial"/>
                        <a:sym typeface="Arial"/>
                      </a:endParaRPr>
                    </a:p>
                  </a:txBody>
                  <a:tcPr marT="45725" marB="45725" marR="91450" marL="91450">
                    <a:solidFill>
                      <a:schemeClr val="accent1"/>
                    </a:solidFill>
                  </a:tcPr>
                </a:tc>
                <a:tc>
                  <a:txBody>
                    <a:bodyPr/>
                    <a:lstStyle/>
                    <a:p>
                      <a:pPr indent="0" lvl="0" marL="0" marR="0" rtl="0" algn="ctr">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Segment 2</a:t>
                      </a:r>
                      <a:endParaRPr sz="1800">
                        <a:latin typeface="Arial"/>
                        <a:ea typeface="Arial"/>
                        <a:cs typeface="Arial"/>
                        <a:sym typeface="Arial"/>
                      </a:endParaRPr>
                    </a:p>
                  </a:txBody>
                  <a:tcPr marT="45725" marB="45725" marR="91450" marL="91450">
                    <a:solidFill>
                      <a:schemeClr val="accent2"/>
                    </a:solidFill>
                  </a:tcPr>
                </a:tc>
                <a:tc>
                  <a:txBody>
                    <a:bodyPr/>
                    <a:lstStyle/>
                    <a:p>
                      <a:pPr indent="0" lvl="0" marL="0" marR="0" rtl="0" algn="ctr">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Segment 3</a:t>
                      </a:r>
                      <a:endParaRPr sz="1800">
                        <a:latin typeface="Arial"/>
                        <a:ea typeface="Arial"/>
                        <a:cs typeface="Arial"/>
                        <a:sym typeface="Arial"/>
                      </a:endParaRPr>
                    </a:p>
                  </a:txBody>
                  <a:tcPr marT="45725" marB="45725" marR="91450" marL="91450">
                    <a:solidFill>
                      <a:schemeClr val="accent3"/>
                    </a:solidFill>
                  </a:tcPr>
                </a:tc>
                <a:tc>
                  <a:txBody>
                    <a:bodyPr/>
                    <a:lstStyle/>
                    <a:p>
                      <a:pPr indent="0" lvl="0" marL="0" marR="0" rtl="0" algn="ctr">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Segment 4</a:t>
                      </a:r>
                      <a:endParaRPr sz="1800">
                        <a:latin typeface="Arial"/>
                        <a:ea typeface="Arial"/>
                        <a:cs typeface="Arial"/>
                        <a:sym typeface="Arial"/>
                      </a:endParaRPr>
                    </a:p>
                  </a:txBody>
                  <a:tcPr marT="45725" marB="45725" marR="91450" marL="91450">
                    <a:solidFill>
                      <a:schemeClr val="accent4"/>
                    </a:solidFill>
                  </a:tcPr>
                </a:tc>
              </a:tr>
              <a:tr h="182475">
                <a:tc>
                  <a:txBody>
                    <a:bodyPr/>
                    <a:lstStyle/>
                    <a:p>
                      <a:pPr indent="0" lvl="0" marL="0" marR="0" rtl="0" algn="l">
                        <a:spcBef>
                          <a:spcPts val="0"/>
                        </a:spcBef>
                        <a:spcAft>
                          <a:spcPts val="0"/>
                        </a:spcAft>
                        <a:buClr>
                          <a:schemeClr val="dk1"/>
                        </a:buClr>
                        <a:buSzPts val="1800"/>
                        <a:buFont typeface="Calibri"/>
                        <a:buNone/>
                      </a:pPr>
                      <a:r>
                        <a:t/>
                      </a:r>
                      <a:endParaRPr sz="1800">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29%</a:t>
                      </a:r>
                      <a:endParaRPr sz="1800">
                        <a:latin typeface="Arial"/>
                        <a:ea typeface="Arial"/>
                        <a:cs typeface="Arial"/>
                        <a:sym typeface="Arial"/>
                      </a:endParaRPr>
                    </a:p>
                  </a:txBody>
                  <a:tcPr marT="45725" marB="45725" marR="91450" marL="91450" anchor="ctr">
                    <a:solidFill>
                      <a:srgbClr val="A2F2DD">
                        <a:alpha val="52549"/>
                      </a:srgbClr>
                    </a:solidFill>
                  </a:tcPr>
                </a:tc>
                <a:tc>
                  <a:txBody>
                    <a:bodyPr/>
                    <a:lstStyle/>
                    <a:p>
                      <a:pPr indent="0" lvl="0" marL="0" marR="0" rtl="0" algn="ctr">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29%</a:t>
                      </a:r>
                      <a:endParaRPr sz="1800">
                        <a:latin typeface="Arial"/>
                        <a:ea typeface="Arial"/>
                        <a:cs typeface="Arial"/>
                        <a:sym typeface="Arial"/>
                      </a:endParaRPr>
                    </a:p>
                  </a:txBody>
                  <a:tcPr marT="45725" marB="45725" marR="91450" marL="91450" anchor="ctr">
                    <a:solidFill>
                      <a:srgbClr val="8FC0FC">
                        <a:alpha val="52549"/>
                      </a:srgbClr>
                    </a:solidFill>
                  </a:tcPr>
                </a:tc>
                <a:tc>
                  <a:txBody>
                    <a:bodyPr/>
                    <a:lstStyle/>
                    <a:p>
                      <a:pPr indent="0" lvl="0" marL="0" marR="0" rtl="0" algn="ctr">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14%</a:t>
                      </a:r>
                      <a:endParaRPr sz="1800">
                        <a:latin typeface="Arial"/>
                        <a:ea typeface="Arial"/>
                        <a:cs typeface="Arial"/>
                        <a:sym typeface="Arial"/>
                      </a:endParaRPr>
                    </a:p>
                  </a:txBody>
                  <a:tcPr marT="45725" marB="45725" marR="91450" marL="91450" anchor="ctr">
                    <a:solidFill>
                      <a:srgbClr val="BEA0F5">
                        <a:alpha val="51372"/>
                      </a:srgbClr>
                    </a:solidFill>
                  </a:tcPr>
                </a:tc>
                <a:tc>
                  <a:txBody>
                    <a:bodyPr/>
                    <a:lstStyle/>
                    <a:p>
                      <a:pPr indent="0" lvl="0" marL="0" marR="0" rtl="0" algn="ctr">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28%</a:t>
                      </a:r>
                      <a:endParaRPr sz="1800">
                        <a:latin typeface="Arial"/>
                        <a:ea typeface="Arial"/>
                        <a:cs typeface="Arial"/>
                        <a:sym typeface="Arial"/>
                      </a:endParaRPr>
                    </a:p>
                  </a:txBody>
                  <a:tcPr marT="45725" marB="45725" marR="91450" marL="91450" anchor="ctr">
                    <a:solidFill>
                      <a:srgbClr val="95E2FD">
                        <a:alpha val="46274"/>
                      </a:srgbClr>
                    </a:solidFill>
                  </a:tcPr>
                </a:tc>
              </a:tr>
              <a:tr h="1755800">
                <a:tc>
                  <a:txBody>
                    <a:bodyPr/>
                    <a:lstStyle/>
                    <a:p>
                      <a:pPr indent="0" lvl="0" marL="0" marR="0" rtl="0" algn="ctr">
                        <a:spcBef>
                          <a:spcPts val="0"/>
                        </a:spcBef>
                        <a:spcAft>
                          <a:spcPts val="0"/>
                        </a:spcAft>
                        <a:buClr>
                          <a:schemeClr val="dk1"/>
                        </a:buClr>
                        <a:buSzPts val="1200"/>
                        <a:buFont typeface="Calibri"/>
                        <a:buNone/>
                      </a:pPr>
                      <a:r>
                        <a:t/>
                      </a:r>
                      <a:endParaRPr sz="12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1200"/>
                        <a:buFont typeface="Calibri"/>
                        <a:buNone/>
                      </a:pPr>
                      <a:r>
                        <a:t/>
                      </a:r>
                      <a:endParaRPr sz="12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1200"/>
                        <a:buFont typeface="Calibri"/>
                        <a:buNone/>
                      </a:pPr>
                      <a:r>
                        <a:t/>
                      </a:r>
                      <a:endParaRPr sz="12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Demographics</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Info here</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XX% dolor ipsum</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Sic semper sit amet</a:t>
                      </a:r>
                      <a:endParaRPr b="1" sz="11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lang="en-US" sz="1100">
                          <a:latin typeface="Arial"/>
                          <a:ea typeface="Arial"/>
                          <a:cs typeface="Arial"/>
                          <a:sym typeface="Arial"/>
                        </a:rPr>
                        <a:t>Temporum unum sic</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lang="en-US" sz="1100">
                          <a:latin typeface="Arial"/>
                          <a:ea typeface="Arial"/>
                          <a:cs typeface="Arial"/>
                          <a:sym typeface="Arial"/>
                        </a:rPr>
                        <a:t>Dominus et nullus fractum</a:t>
                      </a:r>
                      <a:endParaRPr sz="11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lang="en-US" sz="1100">
                          <a:latin typeface="Arial"/>
                          <a:ea typeface="Arial"/>
                          <a:cs typeface="Arial"/>
                          <a:sym typeface="Arial"/>
                        </a:rPr>
                        <a:t>Pro patria sic semper morae</a:t>
                      </a:r>
                      <a:endParaRPr b="0" sz="11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Regis et nostrum dolor aurum</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Non nullus sit callum</a:t>
                      </a:r>
                      <a:endParaRPr b="1" sz="1100">
                        <a:latin typeface="Arial"/>
                        <a:ea typeface="Arial"/>
                        <a:cs typeface="Arial"/>
                        <a:sym typeface="Arial"/>
                      </a:endParaRPr>
                    </a:p>
                    <a:p>
                      <a:pPr indent="0" lvl="0" marL="0" marR="0" rtl="0" algn="l">
                        <a:spcBef>
                          <a:spcPts val="0"/>
                        </a:spcBef>
                        <a:spcAft>
                          <a:spcPts val="0"/>
                        </a:spcAft>
                        <a:buClr>
                          <a:schemeClr val="dk1"/>
                        </a:buClr>
                        <a:buSzPts val="1000"/>
                        <a:buFont typeface="Calibri"/>
                        <a:buNone/>
                      </a:pPr>
                      <a:r>
                        <a:t/>
                      </a:r>
                      <a:endParaRPr sz="1000">
                        <a:latin typeface="Arial"/>
                        <a:ea typeface="Arial"/>
                        <a:cs typeface="Arial"/>
                        <a:sym typeface="Arial"/>
                      </a:endParaRPr>
                    </a:p>
                  </a:txBody>
                  <a:tcPr marT="45725" marB="45725" marR="91450" marL="91450">
                    <a:solidFill>
                      <a:schemeClr val="lt1"/>
                    </a:solidFill>
                  </a:tcPr>
                </a:tc>
                <a:tc>
                  <a:txBody>
                    <a:bodyPr/>
                    <a:lstStyle/>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Info here</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XX% dolor ipsum</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Sic semper sit amet</a:t>
                      </a:r>
                      <a:endParaRPr b="1" sz="11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lang="en-US" sz="1100">
                          <a:latin typeface="Arial"/>
                          <a:ea typeface="Arial"/>
                          <a:cs typeface="Arial"/>
                          <a:sym typeface="Arial"/>
                        </a:rPr>
                        <a:t>Temporum unum sic</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lang="en-US" sz="1100">
                          <a:latin typeface="Arial"/>
                          <a:ea typeface="Arial"/>
                          <a:cs typeface="Arial"/>
                          <a:sym typeface="Arial"/>
                        </a:rPr>
                        <a:t>Dominus et nullus fractum</a:t>
                      </a:r>
                      <a:endParaRPr sz="11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lang="en-US" sz="1100">
                          <a:latin typeface="Arial"/>
                          <a:ea typeface="Arial"/>
                          <a:cs typeface="Arial"/>
                          <a:sym typeface="Arial"/>
                        </a:rPr>
                        <a:t>Pro patria sic semper morae</a:t>
                      </a:r>
                      <a:endParaRPr b="0" sz="11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Regis et nostrum dolor aurum</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Non nullus sit callum</a:t>
                      </a:r>
                      <a:endParaRPr b="1" sz="1100">
                        <a:latin typeface="Arial"/>
                        <a:ea typeface="Arial"/>
                        <a:cs typeface="Arial"/>
                        <a:sym typeface="Arial"/>
                      </a:endParaRPr>
                    </a:p>
                    <a:p>
                      <a:pPr indent="0" lvl="0" marL="0" marR="0" rtl="0" algn="l">
                        <a:spcBef>
                          <a:spcPts val="0"/>
                        </a:spcBef>
                        <a:spcAft>
                          <a:spcPts val="0"/>
                        </a:spcAft>
                        <a:buClr>
                          <a:schemeClr val="dk1"/>
                        </a:buClr>
                        <a:buSzPts val="1800"/>
                        <a:buFont typeface="Calibri"/>
                        <a:buNone/>
                      </a:pPr>
                      <a:r>
                        <a:t/>
                      </a:r>
                      <a:endParaRPr sz="1800">
                        <a:latin typeface="Arial"/>
                        <a:ea typeface="Arial"/>
                        <a:cs typeface="Arial"/>
                        <a:sym typeface="Arial"/>
                      </a:endParaRPr>
                    </a:p>
                  </a:txBody>
                  <a:tcPr marT="45725" marB="45725" marR="91450" marL="91450">
                    <a:solidFill>
                      <a:schemeClr val="lt1"/>
                    </a:solidFill>
                  </a:tcPr>
                </a:tc>
                <a:tc>
                  <a:txBody>
                    <a:bodyPr/>
                    <a:lstStyle/>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Info here</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XX% dolor ipsum</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Sic semper sit amet</a:t>
                      </a:r>
                      <a:endParaRPr b="1" sz="11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lang="en-US" sz="1100">
                          <a:latin typeface="Arial"/>
                          <a:ea typeface="Arial"/>
                          <a:cs typeface="Arial"/>
                          <a:sym typeface="Arial"/>
                        </a:rPr>
                        <a:t>Temporum unum sic</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lang="en-US" sz="1100">
                          <a:latin typeface="Arial"/>
                          <a:ea typeface="Arial"/>
                          <a:cs typeface="Arial"/>
                          <a:sym typeface="Arial"/>
                        </a:rPr>
                        <a:t>Dominus et nullus fractum</a:t>
                      </a:r>
                      <a:endParaRPr sz="11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lang="en-US" sz="1100">
                          <a:latin typeface="Arial"/>
                          <a:ea typeface="Arial"/>
                          <a:cs typeface="Arial"/>
                          <a:sym typeface="Arial"/>
                        </a:rPr>
                        <a:t>Pro patria sic semper morae</a:t>
                      </a:r>
                      <a:endParaRPr b="0" sz="11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Regis et nostrum dolor aurum</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Non nullus sit callum</a:t>
                      </a:r>
                      <a:endParaRPr b="1" sz="1100">
                        <a:latin typeface="Arial"/>
                        <a:ea typeface="Arial"/>
                        <a:cs typeface="Arial"/>
                        <a:sym typeface="Arial"/>
                      </a:endParaRPr>
                    </a:p>
                  </a:txBody>
                  <a:tcPr marT="45725" marB="45725" marR="91450" marL="91450">
                    <a:solidFill>
                      <a:schemeClr val="lt1"/>
                    </a:solidFill>
                  </a:tcPr>
                </a:tc>
                <a:tc>
                  <a:txBody>
                    <a:bodyPr/>
                    <a:lstStyle/>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Info here</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XX% dolor ipsum</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Sic semper sit amet</a:t>
                      </a:r>
                      <a:endParaRPr b="1" sz="11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lang="en-US" sz="1100">
                          <a:latin typeface="Arial"/>
                          <a:ea typeface="Arial"/>
                          <a:cs typeface="Arial"/>
                          <a:sym typeface="Arial"/>
                        </a:rPr>
                        <a:t>Temporum unum sic</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lang="en-US" sz="1100">
                          <a:latin typeface="Arial"/>
                          <a:ea typeface="Arial"/>
                          <a:cs typeface="Arial"/>
                          <a:sym typeface="Arial"/>
                        </a:rPr>
                        <a:t>Dominus et nullus fractum</a:t>
                      </a:r>
                      <a:endParaRPr sz="11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lang="en-US" sz="1100">
                          <a:latin typeface="Arial"/>
                          <a:ea typeface="Arial"/>
                          <a:cs typeface="Arial"/>
                          <a:sym typeface="Arial"/>
                        </a:rPr>
                        <a:t>Pro patria sic semper morae</a:t>
                      </a:r>
                      <a:endParaRPr b="0" sz="1100">
                        <a:latin typeface="Arial"/>
                        <a:ea typeface="Arial"/>
                        <a:cs typeface="Arial"/>
                        <a:sym typeface="Arial"/>
                      </a:endParaRPr>
                    </a:p>
                    <a:p>
                      <a:pPr indent="0" lvl="0" marL="0" marR="0" rtl="0" algn="l">
                        <a:spcBef>
                          <a:spcPts val="0"/>
                        </a:spcBef>
                        <a:spcAft>
                          <a:spcPts val="0"/>
                        </a:spcAft>
                        <a:buClr>
                          <a:schemeClr val="dk1"/>
                        </a:buClr>
                        <a:buSzPts val="1100"/>
                        <a:buFont typeface="Calibri"/>
                        <a:buNone/>
                      </a:pPr>
                      <a:r>
                        <a:t/>
                      </a:r>
                      <a:endParaRPr b="0" sz="1100">
                        <a:latin typeface="Arial"/>
                        <a:ea typeface="Arial"/>
                        <a:cs typeface="Arial"/>
                        <a:sym typeface="Arial"/>
                      </a:endParaRPr>
                    </a:p>
                  </a:txBody>
                  <a:tcPr marT="45725" marB="45725" marR="91450" marL="91450">
                    <a:solidFill>
                      <a:schemeClr val="lt1"/>
                    </a:solidFill>
                  </a:tcPr>
                </a:tc>
              </a:tr>
              <a:tr h="1396975">
                <a:tc>
                  <a:txBody>
                    <a:bodyPr/>
                    <a:lstStyle/>
                    <a:p>
                      <a:pPr indent="0" lvl="0" marL="0" marR="0" rtl="0" algn="ctr">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Concern</a:t>
                      </a:r>
                      <a:r>
                        <a:rPr lang="en-US" sz="1200">
                          <a:solidFill>
                            <a:schemeClr val="dk1"/>
                          </a:solidFill>
                          <a:latin typeface="Arial"/>
                          <a:ea typeface="Arial"/>
                          <a:cs typeface="Arial"/>
                          <a:sym typeface="Arial"/>
                        </a:rPr>
                        <a:t> for X</a:t>
                      </a:r>
                      <a:endParaRPr sz="1800">
                        <a:latin typeface="Arial"/>
                        <a:ea typeface="Arial"/>
                        <a:cs typeface="Arial"/>
                        <a:sym typeface="Arial"/>
                      </a:endParaRPr>
                    </a:p>
                    <a:p>
                      <a:pPr indent="0" lvl="0" marL="0" marR="0" rtl="0" algn="ctr">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(top 2 box)</a:t>
                      </a:r>
                      <a:endParaRPr sz="1200">
                        <a:solidFill>
                          <a:schemeClr val="dk1"/>
                        </a:solidFill>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Quis Nostrud </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Exercitation Ullamco </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Laboris </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Nisi Ut Aliquip Ex Ea Commodo Consequa</a:t>
                      </a:r>
                      <a:endParaRPr sz="1800">
                        <a:latin typeface="Arial"/>
                        <a:ea typeface="Arial"/>
                        <a:cs typeface="Arial"/>
                        <a:sym typeface="Arial"/>
                      </a:endParaRPr>
                    </a:p>
                  </a:txBody>
                  <a:tcPr marT="45725" marB="45725" marR="91450" marL="91450">
                    <a:solidFill>
                      <a:schemeClr val="lt1"/>
                    </a:solidFill>
                  </a:tcPr>
                </a:tc>
                <a:tc>
                  <a:txBody>
                    <a:bodyPr/>
                    <a:lstStyle/>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Quis Nostrud </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Exercitation Ullamco </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lang="en-US" sz="1100">
                          <a:latin typeface="Arial"/>
                          <a:ea typeface="Arial"/>
                          <a:cs typeface="Arial"/>
                          <a:sym typeface="Arial"/>
                        </a:rPr>
                        <a:t>Laboris </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lang="en-US" sz="1100">
                          <a:latin typeface="Arial"/>
                          <a:ea typeface="Arial"/>
                          <a:cs typeface="Arial"/>
                          <a:sym typeface="Arial"/>
                        </a:rPr>
                        <a:t>Nisi Ut Aliquip Ex Ea Commodo Consequa</a:t>
                      </a:r>
                      <a:endParaRPr sz="1800">
                        <a:latin typeface="Arial"/>
                        <a:ea typeface="Arial"/>
                        <a:cs typeface="Arial"/>
                        <a:sym typeface="Arial"/>
                      </a:endParaRPr>
                    </a:p>
                  </a:txBody>
                  <a:tcPr marT="45725" marB="45725" marR="91450" marL="91450">
                    <a:solidFill>
                      <a:schemeClr val="lt1"/>
                    </a:solidFill>
                  </a:tcPr>
                </a:tc>
                <a:tc>
                  <a:txBody>
                    <a:bodyPr/>
                    <a:lstStyle/>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Excelsior et panem</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Exercitation Ullamco </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lang="en-US" sz="1100">
                          <a:latin typeface="Arial"/>
                          <a:ea typeface="Arial"/>
                          <a:cs typeface="Arial"/>
                          <a:sym typeface="Arial"/>
                        </a:rPr>
                        <a:t>Laboris </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Nisi Ut Aliquip Ex Ea Commodo </a:t>
                      </a:r>
                      <a:r>
                        <a:rPr b="0" lang="en-US" sz="1100">
                          <a:latin typeface="Arial"/>
                          <a:ea typeface="Arial"/>
                          <a:cs typeface="Arial"/>
                          <a:sym typeface="Arial"/>
                        </a:rPr>
                        <a:t>Consequa</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Calibri"/>
                        <a:buNone/>
                      </a:pPr>
                      <a:r>
                        <a:t/>
                      </a:r>
                      <a:endParaRPr sz="1100">
                        <a:latin typeface="Arial"/>
                        <a:ea typeface="Arial"/>
                        <a:cs typeface="Arial"/>
                        <a:sym typeface="Arial"/>
                      </a:endParaRPr>
                    </a:p>
                  </a:txBody>
                  <a:tcPr marT="45725" marB="45725" marR="91450" marL="91450">
                    <a:solidFill>
                      <a:schemeClr val="lt1"/>
                    </a:solidFill>
                  </a:tcPr>
                </a:tc>
                <a:tc>
                  <a:txBody>
                    <a:bodyPr/>
                    <a:lstStyle/>
                    <a:p>
                      <a:pPr indent="0" lvl="0" marL="0" marR="0" rtl="0" algn="l">
                        <a:spcBef>
                          <a:spcPts val="0"/>
                        </a:spcBef>
                        <a:spcAft>
                          <a:spcPts val="0"/>
                        </a:spcAft>
                        <a:buClr>
                          <a:schemeClr val="dk1"/>
                        </a:buClr>
                        <a:buSzPts val="1100"/>
                        <a:buFont typeface="Arial"/>
                        <a:buNone/>
                      </a:pPr>
                      <a:r>
                        <a:rPr lang="en-US" sz="1100">
                          <a:latin typeface="Arial"/>
                          <a:ea typeface="Arial"/>
                          <a:cs typeface="Arial"/>
                          <a:sym typeface="Arial"/>
                        </a:rPr>
                        <a:t>Pro decorum est circa</a:t>
                      </a:r>
                      <a:endParaRPr sz="1800">
                        <a:latin typeface="Arial"/>
                        <a:ea typeface="Arial"/>
                        <a:cs typeface="Arial"/>
                        <a:sym typeface="Arial"/>
                      </a:endParaRPr>
                    </a:p>
                  </a:txBody>
                  <a:tcPr marT="45725" marB="45725" marR="91450" marL="91450">
                    <a:solidFill>
                      <a:schemeClr val="lt1"/>
                    </a:solidFill>
                  </a:tcPr>
                </a:tc>
              </a:tr>
              <a:tr h="1201100">
                <a:tc>
                  <a:txBody>
                    <a:bodyPr/>
                    <a:lstStyle/>
                    <a:p>
                      <a:pPr indent="0" lvl="0" marL="0" marR="0" rtl="0" algn="ctr">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Most important reasons X, Y, and Z in A</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Clr>
                          <a:schemeClr val="dk1"/>
                        </a:buClr>
                        <a:buSzPts val="1100"/>
                        <a:buFont typeface="Arial"/>
                        <a:buNone/>
                      </a:pPr>
                      <a:r>
                        <a:rPr lang="en-US" sz="1100">
                          <a:latin typeface="Arial"/>
                          <a:ea typeface="Arial"/>
                          <a:cs typeface="Arial"/>
                          <a:sym typeface="Arial"/>
                        </a:rPr>
                        <a:t>Pro decorum est circa</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Nostrum dolor</a:t>
                      </a:r>
                      <a:endParaRPr sz="1800">
                        <a:latin typeface="Arial"/>
                        <a:ea typeface="Arial"/>
                        <a:cs typeface="Arial"/>
                        <a:sym typeface="Arial"/>
                      </a:endParaRPr>
                    </a:p>
                  </a:txBody>
                  <a:tcPr marT="45725" marB="45725" marR="91450" marL="91450">
                    <a:solidFill>
                      <a:schemeClr val="lt1"/>
                    </a:solidFill>
                  </a:tcPr>
                </a:tc>
                <a:tc>
                  <a:txBody>
                    <a:bodyPr/>
                    <a:lstStyle/>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Excelsior et panem</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Exercitation Ullamco </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lang="en-US" sz="1100">
                          <a:latin typeface="Arial"/>
                          <a:ea typeface="Arial"/>
                          <a:cs typeface="Arial"/>
                          <a:sym typeface="Arial"/>
                        </a:rPr>
                        <a:t>Laboris Consequa</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Calibri"/>
                        <a:buNone/>
                      </a:pPr>
                      <a:r>
                        <a:t/>
                      </a:r>
                      <a:endParaRPr sz="1100">
                        <a:latin typeface="Arial"/>
                        <a:ea typeface="Arial"/>
                        <a:cs typeface="Arial"/>
                        <a:sym typeface="Arial"/>
                      </a:endParaRPr>
                    </a:p>
                  </a:txBody>
                  <a:tcPr marT="45725" marB="45725" marR="91450" marL="91450">
                    <a:solidFill>
                      <a:schemeClr val="lt1"/>
                    </a:solidFill>
                  </a:tcPr>
                </a:tc>
                <a:tc>
                  <a:txBody>
                    <a:bodyPr/>
                    <a:lstStyle/>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Quis Nostrud </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Exercitation Ullamco </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Laboris </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Nisi Ut Aliquip Ex Ea Commodo Consequa</a:t>
                      </a:r>
                      <a:endParaRPr sz="1100">
                        <a:latin typeface="Arial"/>
                        <a:ea typeface="Arial"/>
                        <a:cs typeface="Arial"/>
                        <a:sym typeface="Arial"/>
                      </a:endParaRPr>
                    </a:p>
                  </a:txBody>
                  <a:tcPr marT="45725" marB="45725" marR="91450" marL="91450">
                    <a:solidFill>
                      <a:schemeClr val="lt1"/>
                    </a:solidFill>
                  </a:tcPr>
                </a:tc>
                <a:tc>
                  <a:txBody>
                    <a:bodyPr/>
                    <a:lstStyle/>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Quis Nostrud </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100">
                          <a:latin typeface="Arial"/>
                          <a:ea typeface="Arial"/>
                          <a:cs typeface="Arial"/>
                          <a:sym typeface="Arial"/>
                        </a:rPr>
                        <a:t>Exercitation Ullamco </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lang="en-US" sz="1100">
                          <a:latin typeface="Arial"/>
                          <a:ea typeface="Arial"/>
                          <a:cs typeface="Arial"/>
                          <a:sym typeface="Arial"/>
                        </a:rPr>
                        <a:t>Laboris </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lang="en-US" sz="1100">
                          <a:latin typeface="Arial"/>
                          <a:ea typeface="Arial"/>
                          <a:cs typeface="Arial"/>
                          <a:sym typeface="Arial"/>
                        </a:rPr>
                        <a:t>Nisi Ut Aliquip Ex Ea Commodo Consequa</a:t>
                      </a:r>
                      <a:endParaRPr sz="1800">
                        <a:latin typeface="Arial"/>
                        <a:ea typeface="Arial"/>
                        <a:cs typeface="Arial"/>
                        <a:sym typeface="Arial"/>
                      </a:endParaRPr>
                    </a:p>
                    <a:p>
                      <a:pPr indent="0" lvl="0" marL="0" marR="0" rtl="0" algn="l">
                        <a:spcBef>
                          <a:spcPts val="0"/>
                        </a:spcBef>
                        <a:spcAft>
                          <a:spcPts val="0"/>
                        </a:spcAft>
                        <a:buClr>
                          <a:schemeClr val="dk1"/>
                        </a:buClr>
                        <a:buSzPts val="1100"/>
                        <a:buFont typeface="Calibri"/>
                        <a:buNone/>
                      </a:pPr>
                      <a:r>
                        <a:t/>
                      </a:r>
                      <a:endParaRPr sz="1100">
                        <a:latin typeface="Arial"/>
                        <a:ea typeface="Arial"/>
                        <a:cs typeface="Arial"/>
                        <a:sym typeface="Arial"/>
                      </a:endParaRPr>
                    </a:p>
                  </a:txBody>
                  <a:tcPr marT="45725" marB="45725" marR="91450" marL="91450">
                    <a:solidFill>
                      <a:schemeClr val="lt1"/>
                    </a:solidFill>
                  </a:tcPr>
                </a:tc>
              </a:tr>
            </a:tbl>
          </a:graphicData>
        </a:graphic>
      </p:graphicFrame>
      <p:sp>
        <p:nvSpPr>
          <p:cNvPr id="1203" name="Google Shape;1203;p11"/>
          <p:cNvSpPr/>
          <p:nvPr/>
        </p:nvSpPr>
        <p:spPr>
          <a:xfrm>
            <a:off x="360965" y="3522990"/>
            <a:ext cx="11521440" cy="3657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04" name="Google Shape;1204;p11"/>
          <p:cNvSpPr/>
          <p:nvPr/>
        </p:nvSpPr>
        <p:spPr>
          <a:xfrm>
            <a:off x="360964" y="4934342"/>
            <a:ext cx="11521440" cy="3657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05" name="Google Shape;1205;p11"/>
          <p:cNvSpPr/>
          <p:nvPr/>
        </p:nvSpPr>
        <p:spPr>
          <a:xfrm>
            <a:off x="9456964" y="305326"/>
            <a:ext cx="2277836" cy="620486"/>
          </a:xfrm>
          <a:prstGeom prst="wedgeRoundRectCallout">
            <a:avLst>
              <a:gd fmla="val -28718" name="adj1"/>
              <a:gd fmla="val 66447" name="adj2"/>
              <a:gd fmla="val 16667" name="adj3"/>
            </a:avLst>
          </a:prstGeom>
          <a:solidFill>
            <a:srgbClr val="5B8495"/>
          </a:solidFill>
          <a:ln cap="flat" cmpd="sng" w="12700">
            <a:solidFill>
              <a:srgbClr val="5B849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Note</a:t>
            </a:r>
            <a:r>
              <a:rPr b="0" i="0" lang="en-US" sz="1000" u="none" cap="none" strike="noStrike">
                <a:solidFill>
                  <a:schemeClr val="lt1"/>
                </a:solidFill>
                <a:latin typeface="Arial"/>
                <a:ea typeface="Arial"/>
                <a:cs typeface="Arial"/>
                <a:sym typeface="Arial"/>
              </a:rPr>
              <a:t>: put segments in order of interest to client, else put in descending order with the largest segment first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9" name="Shape 1209"/>
        <p:cNvGrpSpPr/>
        <p:nvPr/>
      </p:nvGrpSpPr>
      <p:grpSpPr>
        <a:xfrm>
          <a:off x="0" y="0"/>
          <a:ext cx="0" cy="0"/>
          <a:chOff x="0" y="0"/>
          <a:chExt cx="0" cy="0"/>
        </a:xfrm>
      </p:grpSpPr>
      <p:sp>
        <p:nvSpPr>
          <p:cNvPr id="1210" name="Google Shape;1210;p12"/>
          <p:cNvSpPr/>
          <p:nvPr/>
        </p:nvSpPr>
        <p:spPr>
          <a:xfrm>
            <a:off x="2272" y="4671644"/>
            <a:ext cx="5535531" cy="100006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11" name="Google Shape;1211;p12"/>
          <p:cNvSpPr/>
          <p:nvPr/>
        </p:nvSpPr>
        <p:spPr>
          <a:xfrm>
            <a:off x="0" y="2375646"/>
            <a:ext cx="5535531" cy="100006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12" name="Google Shape;1212;p12"/>
          <p:cNvSpPr txBox="1"/>
          <p:nvPr>
            <p:ph idx="4294967295" type="body"/>
          </p:nvPr>
        </p:nvSpPr>
        <p:spPr>
          <a:xfrm>
            <a:off x="3584333" y="2648185"/>
            <a:ext cx="1951198" cy="43021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400"/>
              <a:buNone/>
            </a:pPr>
            <a:r>
              <a:rPr lang="en-US" sz="1200">
                <a:latin typeface="Arial"/>
                <a:ea typeface="Arial"/>
                <a:cs typeface="Arial"/>
                <a:sym typeface="Arial"/>
              </a:rPr>
              <a:t>Employment/education given here</a:t>
            </a:r>
            <a:endParaRPr>
              <a:latin typeface="Arial"/>
              <a:ea typeface="Arial"/>
              <a:cs typeface="Arial"/>
              <a:sym typeface="Arial"/>
            </a:endParaRPr>
          </a:p>
        </p:txBody>
      </p:sp>
      <p:sp>
        <p:nvSpPr>
          <p:cNvPr id="1213" name="Google Shape;1213;p12"/>
          <p:cNvSpPr/>
          <p:nvPr/>
        </p:nvSpPr>
        <p:spPr>
          <a:xfrm>
            <a:off x="360764" y="404848"/>
            <a:ext cx="96436" cy="428625"/>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14" name="Google Shape;1214;p12"/>
          <p:cNvSpPr txBox="1"/>
          <p:nvPr/>
        </p:nvSpPr>
        <p:spPr>
          <a:xfrm>
            <a:off x="790761" y="2663257"/>
            <a:ext cx="1762021" cy="40006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accent2"/>
                </a:solidFill>
                <a:latin typeface="Arial"/>
                <a:ea typeface="Arial"/>
                <a:cs typeface="Arial"/>
                <a:sym typeface="Arial"/>
              </a:rPr>
              <a:t>00 </a:t>
            </a:r>
            <a:r>
              <a:rPr b="0" i="0" lang="en-US" sz="1200" u="none" cap="none" strike="noStrike">
                <a:solidFill>
                  <a:schemeClr val="dk1"/>
                </a:solidFill>
                <a:latin typeface="Arial"/>
                <a:ea typeface="Arial"/>
                <a:cs typeface="Arial"/>
                <a:sym typeface="Arial"/>
              </a:rPr>
              <a:t>years old</a:t>
            </a:r>
            <a:endParaRPr b="0" i="0" sz="1200" u="none" cap="none" strike="noStrike">
              <a:solidFill>
                <a:srgbClr val="000000"/>
              </a:solidFill>
              <a:latin typeface="Arial"/>
              <a:ea typeface="Arial"/>
              <a:cs typeface="Arial"/>
              <a:sym typeface="Arial"/>
            </a:endParaRPr>
          </a:p>
        </p:txBody>
      </p:sp>
      <p:sp>
        <p:nvSpPr>
          <p:cNvPr id="1215" name="Google Shape;1215;p12"/>
          <p:cNvSpPr txBox="1"/>
          <p:nvPr/>
        </p:nvSpPr>
        <p:spPr>
          <a:xfrm>
            <a:off x="1062311" y="3781475"/>
            <a:ext cx="3942295" cy="47973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1400"/>
              <a:buFont typeface="Arial"/>
              <a:buNone/>
            </a:pPr>
            <a:r>
              <a:t/>
            </a:r>
            <a:endParaRPr b="0" i="0" sz="1400" u="none" cap="none" strike="noStrike">
              <a:solidFill>
                <a:srgbClr val="2E393F"/>
              </a:solidFill>
              <a:latin typeface="Arial"/>
              <a:ea typeface="Arial"/>
              <a:cs typeface="Arial"/>
              <a:sym typeface="Arial"/>
            </a:endParaRPr>
          </a:p>
          <a:p>
            <a:pPr indent="0" lvl="0" marL="0" marR="0" rtl="0" algn="l">
              <a:lnSpc>
                <a:spcPct val="90000"/>
              </a:lnSpc>
              <a:spcBef>
                <a:spcPts val="0"/>
              </a:spcBef>
              <a:spcAft>
                <a:spcPts val="0"/>
              </a:spcAft>
              <a:buClr>
                <a:schemeClr val="accent2"/>
              </a:buClr>
              <a:buSzPts val="1400"/>
              <a:buFont typeface="Arial"/>
              <a:buNone/>
            </a:pPr>
            <a:r>
              <a:rPr b="0" i="0" lang="en-US" sz="1400" u="none" cap="none" strike="noStrike">
                <a:solidFill>
                  <a:srgbClr val="2E393F"/>
                </a:solidFill>
                <a:latin typeface="Arial"/>
                <a:ea typeface="Arial"/>
                <a:cs typeface="Arial"/>
                <a:sym typeface="Arial"/>
              </a:rPr>
              <a:t>Marital status X here</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accent2"/>
              </a:buClr>
              <a:buSzPts val="1400"/>
              <a:buFont typeface="Arial"/>
              <a:buNone/>
            </a:pPr>
            <a:r>
              <a:t/>
            </a:r>
            <a:endParaRPr b="0" i="0" sz="1400" u="none" cap="none" strike="noStrike">
              <a:solidFill>
                <a:srgbClr val="2E393F"/>
              </a:solidFill>
              <a:latin typeface="Arial"/>
              <a:ea typeface="Arial"/>
              <a:cs typeface="Arial"/>
              <a:sym typeface="Arial"/>
            </a:endParaRPr>
          </a:p>
        </p:txBody>
      </p:sp>
      <p:sp>
        <p:nvSpPr>
          <p:cNvPr id="1216" name="Google Shape;1216;p12"/>
          <p:cNvSpPr txBox="1"/>
          <p:nvPr/>
        </p:nvSpPr>
        <p:spPr>
          <a:xfrm>
            <a:off x="283854" y="4973770"/>
            <a:ext cx="3633951" cy="381752"/>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accent2"/>
              </a:buClr>
              <a:buSzPts val="1400"/>
              <a:buFont typeface="Arial"/>
              <a:buNone/>
            </a:pPr>
            <a:r>
              <a:rPr b="0" i="0" lang="en-US" sz="1400" u="none" cap="none" strike="noStrike">
                <a:solidFill>
                  <a:srgbClr val="2E393F"/>
                </a:solidFill>
                <a:latin typeface="Arial"/>
                <a:ea typeface="Arial"/>
                <a:cs typeface="Arial"/>
                <a:sym typeface="Arial"/>
              </a:rPr>
              <a:t>Something more insert X here</a:t>
            </a:r>
            <a:endParaRPr b="0" i="0" sz="1400" u="none" cap="none" strike="noStrike">
              <a:solidFill>
                <a:srgbClr val="000000"/>
              </a:solidFill>
              <a:latin typeface="Arial"/>
              <a:ea typeface="Arial"/>
              <a:cs typeface="Arial"/>
              <a:sym typeface="Arial"/>
            </a:endParaRPr>
          </a:p>
        </p:txBody>
      </p:sp>
      <p:sp>
        <p:nvSpPr>
          <p:cNvPr descr="mage result for NYC icon" id="1217" name="Google Shape;1217;p12"/>
          <p:cNvSpPr/>
          <p:nvPr/>
        </p:nvSpPr>
        <p:spPr>
          <a:xfrm>
            <a:off x="0" y="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18" name="Google Shape;1218;p12"/>
          <p:cNvSpPr txBox="1"/>
          <p:nvPr/>
        </p:nvSpPr>
        <p:spPr>
          <a:xfrm>
            <a:off x="1013521" y="6071350"/>
            <a:ext cx="3418877" cy="38035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1400"/>
              <a:buFont typeface="Arial"/>
              <a:buNone/>
            </a:pPr>
            <a:r>
              <a:rPr b="0" i="0" lang="en-US" sz="1400" u="none" cap="none" strike="noStrike">
                <a:solidFill>
                  <a:srgbClr val="2E393F"/>
                </a:solidFill>
                <a:latin typeface="Arial"/>
                <a:ea typeface="Arial"/>
                <a:cs typeface="Arial"/>
                <a:sym typeface="Arial"/>
              </a:rPr>
              <a:t>Insert info about X here</a:t>
            </a:r>
            <a:endParaRPr b="0" i="0" sz="1400" u="none" cap="none" strike="noStrike">
              <a:solidFill>
                <a:srgbClr val="000000"/>
              </a:solidFill>
              <a:latin typeface="Arial"/>
              <a:ea typeface="Arial"/>
              <a:cs typeface="Arial"/>
              <a:sym typeface="Arial"/>
            </a:endParaRPr>
          </a:p>
        </p:txBody>
      </p:sp>
      <p:pic>
        <p:nvPicPr>
          <p:cNvPr descr="hone, Technology, Pin, Mobile, Internet, Communication" id="1219" name="Google Shape;1219;p12"/>
          <p:cNvPicPr preferRelativeResize="0"/>
          <p:nvPr/>
        </p:nvPicPr>
        <p:blipFill rotWithShape="1">
          <a:blip r:embed="rId3">
            <a:alphaModFix/>
          </a:blip>
          <a:srcRect b="0" l="0" r="0" t="0"/>
          <a:stretch/>
        </p:blipFill>
        <p:spPr>
          <a:xfrm>
            <a:off x="5535531" y="2374842"/>
            <a:ext cx="3290976" cy="2190556"/>
          </a:xfrm>
          <a:prstGeom prst="rect">
            <a:avLst/>
          </a:prstGeom>
          <a:noFill/>
          <a:ln>
            <a:noFill/>
          </a:ln>
        </p:spPr>
      </p:pic>
      <p:pic>
        <p:nvPicPr>
          <p:cNvPr descr="lat screen TV" id="1220" name="Google Shape;1220;p12"/>
          <p:cNvPicPr preferRelativeResize="0"/>
          <p:nvPr/>
        </p:nvPicPr>
        <p:blipFill rotWithShape="1">
          <a:blip r:embed="rId4">
            <a:alphaModFix/>
          </a:blip>
          <a:srcRect b="0" l="0" r="0" t="0"/>
          <a:stretch/>
        </p:blipFill>
        <p:spPr>
          <a:xfrm>
            <a:off x="8939608" y="2374842"/>
            <a:ext cx="3252392" cy="2198914"/>
          </a:xfrm>
          <a:prstGeom prst="rect">
            <a:avLst/>
          </a:prstGeom>
          <a:noFill/>
          <a:ln>
            <a:noFill/>
          </a:ln>
        </p:spPr>
      </p:pic>
      <p:pic>
        <p:nvPicPr>
          <p:cNvPr descr="erson carrying baby while reading book" id="1221" name="Google Shape;1221;p12"/>
          <p:cNvPicPr preferRelativeResize="0"/>
          <p:nvPr/>
        </p:nvPicPr>
        <p:blipFill rotWithShape="1">
          <a:blip r:embed="rId5">
            <a:alphaModFix/>
          </a:blip>
          <a:srcRect b="0" l="-1" r="0" t="0"/>
          <a:stretch/>
        </p:blipFill>
        <p:spPr>
          <a:xfrm>
            <a:off x="8934257" y="4661915"/>
            <a:ext cx="3257743" cy="2193171"/>
          </a:xfrm>
          <a:prstGeom prst="rect">
            <a:avLst/>
          </a:prstGeom>
          <a:noFill/>
          <a:ln>
            <a:noFill/>
          </a:ln>
        </p:spPr>
      </p:pic>
      <p:pic>
        <p:nvPicPr>
          <p:cNvPr descr="urned-on charcoal Google Home Mini and smartphone" id="1222" name="Google Shape;1222;p12"/>
          <p:cNvPicPr preferRelativeResize="0"/>
          <p:nvPr/>
        </p:nvPicPr>
        <p:blipFill rotWithShape="1">
          <a:blip r:embed="rId6">
            <a:alphaModFix/>
          </a:blip>
          <a:srcRect b="0" l="0" r="0" t="0"/>
          <a:stretch/>
        </p:blipFill>
        <p:spPr>
          <a:xfrm>
            <a:off x="5535531" y="4666978"/>
            <a:ext cx="3291840" cy="2195657"/>
          </a:xfrm>
          <a:prstGeom prst="rect">
            <a:avLst/>
          </a:prstGeom>
          <a:noFill/>
          <a:ln>
            <a:noFill/>
          </a:ln>
        </p:spPr>
      </p:pic>
      <p:sp>
        <p:nvSpPr>
          <p:cNvPr id="1223" name="Google Shape;1223;p12"/>
          <p:cNvSpPr txBox="1"/>
          <p:nvPr/>
        </p:nvSpPr>
        <p:spPr>
          <a:xfrm>
            <a:off x="5936568" y="3175790"/>
            <a:ext cx="2421081"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FFFFFF"/>
                </a:solidFill>
                <a:latin typeface="Arial"/>
                <a:ea typeface="Arial"/>
                <a:cs typeface="Arial"/>
                <a:sym typeface="Arial"/>
              </a:rPr>
              <a:t>Example Images</a:t>
            </a:r>
            <a:endParaRPr b="0" i="0" sz="1400" u="none" cap="none" strike="noStrike">
              <a:solidFill>
                <a:srgbClr val="000000"/>
              </a:solidFill>
              <a:latin typeface="Arial"/>
              <a:ea typeface="Arial"/>
              <a:cs typeface="Arial"/>
              <a:sym typeface="Arial"/>
            </a:endParaRPr>
          </a:p>
        </p:txBody>
      </p:sp>
      <p:sp>
        <p:nvSpPr>
          <p:cNvPr id="1224" name="Google Shape;1224;p12"/>
          <p:cNvSpPr txBox="1"/>
          <p:nvPr/>
        </p:nvSpPr>
        <p:spPr>
          <a:xfrm>
            <a:off x="9590927" y="3169658"/>
            <a:ext cx="2421081"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FFFFFF"/>
                </a:solidFill>
                <a:latin typeface="Arial"/>
                <a:ea typeface="Arial"/>
                <a:cs typeface="Arial"/>
                <a:sym typeface="Arial"/>
              </a:rPr>
              <a:t>Example Images</a:t>
            </a:r>
            <a:endParaRPr b="0" i="0" sz="1400" u="none" cap="none" strike="noStrike">
              <a:solidFill>
                <a:srgbClr val="000000"/>
              </a:solidFill>
              <a:latin typeface="Arial"/>
              <a:ea typeface="Arial"/>
              <a:cs typeface="Arial"/>
              <a:sym typeface="Arial"/>
            </a:endParaRPr>
          </a:p>
        </p:txBody>
      </p:sp>
      <p:sp>
        <p:nvSpPr>
          <p:cNvPr id="1225" name="Google Shape;1225;p12"/>
          <p:cNvSpPr txBox="1"/>
          <p:nvPr/>
        </p:nvSpPr>
        <p:spPr>
          <a:xfrm>
            <a:off x="9590927" y="5324022"/>
            <a:ext cx="2421081"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FFFFFF"/>
                </a:solidFill>
                <a:latin typeface="Arial"/>
                <a:ea typeface="Arial"/>
                <a:cs typeface="Arial"/>
                <a:sym typeface="Arial"/>
              </a:rPr>
              <a:t>Example Images</a:t>
            </a:r>
            <a:endParaRPr b="0" i="0" sz="1400" u="none" cap="none" strike="noStrike">
              <a:solidFill>
                <a:srgbClr val="000000"/>
              </a:solidFill>
              <a:latin typeface="Arial"/>
              <a:ea typeface="Arial"/>
              <a:cs typeface="Arial"/>
              <a:sym typeface="Arial"/>
            </a:endParaRPr>
          </a:p>
        </p:txBody>
      </p:sp>
      <p:sp>
        <p:nvSpPr>
          <p:cNvPr id="1226" name="Google Shape;1226;p12"/>
          <p:cNvSpPr txBox="1"/>
          <p:nvPr/>
        </p:nvSpPr>
        <p:spPr>
          <a:xfrm>
            <a:off x="5936567" y="5324022"/>
            <a:ext cx="2421081"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FFFFFF"/>
                </a:solidFill>
                <a:latin typeface="Arial"/>
                <a:ea typeface="Arial"/>
                <a:cs typeface="Arial"/>
                <a:sym typeface="Arial"/>
              </a:rPr>
              <a:t>Example Images</a:t>
            </a:r>
            <a:endParaRPr b="0" i="0" sz="1400" u="none" cap="none" strike="noStrike">
              <a:solidFill>
                <a:srgbClr val="000000"/>
              </a:solidFill>
              <a:latin typeface="Arial"/>
              <a:ea typeface="Arial"/>
              <a:cs typeface="Arial"/>
              <a:sym typeface="Arial"/>
            </a:endParaRPr>
          </a:p>
        </p:txBody>
      </p:sp>
      <p:pic>
        <p:nvPicPr>
          <p:cNvPr descr="Man" id="1227" name="Google Shape;1227;p12"/>
          <p:cNvPicPr preferRelativeResize="0"/>
          <p:nvPr/>
        </p:nvPicPr>
        <p:blipFill rotWithShape="1">
          <a:blip r:embed="rId7">
            <a:alphaModFix/>
          </a:blip>
          <a:srcRect b="0" l="0" r="0" t="0"/>
          <a:stretch/>
        </p:blipFill>
        <p:spPr>
          <a:xfrm>
            <a:off x="32505" y="2459286"/>
            <a:ext cx="808011" cy="808011"/>
          </a:xfrm>
          <a:prstGeom prst="rect">
            <a:avLst/>
          </a:prstGeom>
          <a:noFill/>
          <a:ln>
            <a:noFill/>
          </a:ln>
        </p:spPr>
      </p:pic>
      <p:pic>
        <p:nvPicPr>
          <p:cNvPr descr="Briefcase" id="1228" name="Google Shape;1228;p12"/>
          <p:cNvPicPr preferRelativeResize="0"/>
          <p:nvPr/>
        </p:nvPicPr>
        <p:blipFill rotWithShape="1">
          <a:blip r:embed="rId8">
            <a:alphaModFix/>
          </a:blip>
          <a:srcRect b="0" l="0" r="0" t="0"/>
          <a:stretch/>
        </p:blipFill>
        <p:spPr>
          <a:xfrm>
            <a:off x="2646322" y="2459286"/>
            <a:ext cx="808011" cy="808011"/>
          </a:xfrm>
          <a:prstGeom prst="rect">
            <a:avLst/>
          </a:prstGeom>
          <a:noFill/>
          <a:ln>
            <a:noFill/>
          </a:ln>
        </p:spPr>
      </p:pic>
      <p:pic>
        <p:nvPicPr>
          <p:cNvPr descr="Wedding rings" id="1229" name="Google Shape;1229;p12"/>
          <p:cNvPicPr preferRelativeResize="0"/>
          <p:nvPr/>
        </p:nvPicPr>
        <p:blipFill rotWithShape="1">
          <a:blip r:embed="rId9">
            <a:alphaModFix/>
          </a:blip>
          <a:srcRect b="0" l="0" r="0" t="0"/>
          <a:stretch/>
        </p:blipFill>
        <p:spPr>
          <a:xfrm>
            <a:off x="146368" y="3565345"/>
            <a:ext cx="911999" cy="911999"/>
          </a:xfrm>
          <a:prstGeom prst="rect">
            <a:avLst/>
          </a:prstGeom>
          <a:noFill/>
          <a:ln>
            <a:noFill/>
          </a:ln>
        </p:spPr>
      </p:pic>
      <p:pic>
        <p:nvPicPr>
          <p:cNvPr descr="City" id="1230" name="Google Shape;1230;p12"/>
          <p:cNvPicPr preferRelativeResize="0"/>
          <p:nvPr/>
        </p:nvPicPr>
        <p:blipFill rotWithShape="1">
          <a:blip r:embed="rId10">
            <a:alphaModFix/>
          </a:blip>
          <a:srcRect b="0" l="0" r="0" t="0"/>
          <a:stretch/>
        </p:blipFill>
        <p:spPr>
          <a:xfrm>
            <a:off x="4106538" y="4707446"/>
            <a:ext cx="914400" cy="914400"/>
          </a:xfrm>
          <a:prstGeom prst="rect">
            <a:avLst/>
          </a:prstGeom>
          <a:noFill/>
          <a:ln>
            <a:noFill/>
          </a:ln>
        </p:spPr>
      </p:pic>
      <p:pic>
        <p:nvPicPr>
          <p:cNvPr descr="Smart Phone" id="1231" name="Google Shape;1231;p12"/>
          <p:cNvPicPr preferRelativeResize="0"/>
          <p:nvPr/>
        </p:nvPicPr>
        <p:blipFill rotWithShape="1">
          <a:blip r:embed="rId11">
            <a:alphaModFix/>
          </a:blip>
          <a:srcRect b="0" l="0" r="0" t="0"/>
          <a:stretch/>
        </p:blipFill>
        <p:spPr>
          <a:xfrm>
            <a:off x="143967" y="5804325"/>
            <a:ext cx="914400" cy="914400"/>
          </a:xfrm>
          <a:prstGeom prst="rect">
            <a:avLst/>
          </a:prstGeom>
          <a:noFill/>
          <a:ln>
            <a:noFill/>
          </a:ln>
        </p:spPr>
      </p:pic>
      <p:sp>
        <p:nvSpPr>
          <p:cNvPr id="1232" name="Google Shape;1232;p12"/>
          <p:cNvSpPr txBox="1"/>
          <p:nvPr>
            <p:ph type="title"/>
          </p:nvPr>
        </p:nvSpPr>
        <p:spPr>
          <a:xfrm>
            <a:off x="457200" y="152401"/>
            <a:ext cx="8385858" cy="99059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E393F"/>
              </a:buClr>
              <a:buSzPts val="3200"/>
              <a:buFont typeface="Arial"/>
              <a:buNone/>
            </a:pPr>
            <a:r>
              <a:rPr lang="en-US">
                <a:latin typeface="Arial"/>
                <a:ea typeface="Arial"/>
                <a:cs typeface="Arial"/>
                <a:sym typeface="Arial"/>
              </a:rPr>
              <a:t>Segment Summary Example</a:t>
            </a:r>
            <a:endParaRPr>
              <a:latin typeface="Arial"/>
              <a:ea typeface="Arial"/>
              <a:cs typeface="Arial"/>
              <a:sym typeface="Arial"/>
            </a:endParaRPr>
          </a:p>
        </p:txBody>
      </p:sp>
      <p:sp>
        <p:nvSpPr>
          <p:cNvPr id="1233" name="Google Shape;1233;p12"/>
          <p:cNvSpPr txBox="1"/>
          <p:nvPr/>
        </p:nvSpPr>
        <p:spPr>
          <a:xfrm>
            <a:off x="457199" y="967595"/>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Google Shape;911;p101"/>
          <p:cNvSpPr txBox="1"/>
          <p:nvPr>
            <p:ph idx="1" type="body"/>
          </p:nvPr>
        </p:nvSpPr>
        <p:spPr>
          <a:xfrm>
            <a:off x="670219" y="4637095"/>
            <a:ext cx="9310098" cy="1477328"/>
          </a:xfrm>
          <a:prstGeom prst="rect">
            <a:avLst/>
          </a:prstGeom>
          <a:noFill/>
          <a:ln>
            <a:noFill/>
          </a:ln>
        </p:spPr>
        <p:txBody>
          <a:bodyPr anchorCtr="0" anchor="b" bIns="0" lIns="0" spcFirstLastPara="1" rIns="0" wrap="square" tIns="0">
            <a:spAutoFit/>
          </a:bodyPr>
          <a:lstStyle/>
          <a:p>
            <a:pPr indent="0" lvl="0" marL="0" rtl="0" algn="l">
              <a:lnSpc>
                <a:spcPct val="100000"/>
              </a:lnSpc>
              <a:spcBef>
                <a:spcPts val="0"/>
              </a:spcBef>
              <a:spcAft>
                <a:spcPts val="0"/>
              </a:spcAft>
              <a:buClr>
                <a:schemeClr val="dk1"/>
              </a:buClr>
              <a:buSzPts val="4800"/>
              <a:buFont typeface="Arial"/>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7" name="Shape 1237"/>
        <p:cNvGrpSpPr/>
        <p:nvPr/>
      </p:nvGrpSpPr>
      <p:grpSpPr>
        <a:xfrm>
          <a:off x="0" y="0"/>
          <a:ext cx="0" cy="0"/>
          <a:chOff x="0" y="0"/>
          <a:chExt cx="0" cy="0"/>
        </a:xfrm>
      </p:grpSpPr>
      <p:graphicFrame>
        <p:nvGraphicFramePr>
          <p:cNvPr id="1238" name="Google Shape;1238;p113"/>
          <p:cNvGraphicFramePr/>
          <p:nvPr/>
        </p:nvGraphicFramePr>
        <p:xfrm>
          <a:off x="1847849" y="1679328"/>
          <a:ext cx="3000000" cy="3000000"/>
        </p:xfrm>
        <a:graphic>
          <a:graphicData uri="http://schemas.openxmlformats.org/drawingml/2006/table">
            <a:tbl>
              <a:tblPr>
                <a:noFill/>
                <a:tableStyleId>{48D08A4D-24ED-4E00-8477-1B7F58F1C9AA}</a:tableStyleId>
              </a:tblPr>
              <a:tblGrid>
                <a:gridCol w="1200150"/>
                <a:gridCol w="1824050"/>
                <a:gridCol w="1824050"/>
                <a:gridCol w="1824050"/>
                <a:gridCol w="1824050"/>
              </a:tblGrid>
              <a:tr h="410525">
                <a:tc>
                  <a:txBody>
                    <a:bodyPr/>
                    <a:lstStyle/>
                    <a:p>
                      <a:pPr indent="0" lvl="0" marL="0" marR="0" rtl="0" algn="ctr">
                        <a:spcBef>
                          <a:spcPts val="0"/>
                        </a:spcBef>
                        <a:spcAft>
                          <a:spcPts val="0"/>
                        </a:spcAft>
                        <a:buClr>
                          <a:srgbClr val="262626"/>
                        </a:buClr>
                        <a:buSzPts val="1000"/>
                        <a:buFont typeface="Calibri"/>
                        <a:buNone/>
                      </a:pPr>
                      <a:r>
                        <a:rPr b="1" lang="en-US" sz="1000">
                          <a:solidFill>
                            <a:srgbClr val="262626"/>
                          </a:solidFill>
                        </a:rPr>
                        <a:t>MISSION</a:t>
                      </a:r>
                      <a:endParaRPr sz="1800"/>
                    </a:p>
                  </a:txBody>
                  <a:tcPr marT="45725" marB="45725" marR="91450" marL="91450" anchor="ctr">
                    <a:lnL cap="flat" cmpd="sng" w="12700">
                      <a:solidFill>
                        <a:srgbClr val="F2F2F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F2F2F2"/>
                      </a:solidFill>
                      <a:prstDash val="solid"/>
                      <a:round/>
                      <a:headEnd len="sm" w="sm" type="none"/>
                      <a:tailEnd len="sm" w="sm" type="none"/>
                    </a:lnT>
                    <a:lnB cap="flat" cmpd="sng" w="12700">
                      <a:solidFill>
                        <a:srgbClr val="F2F2F2"/>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Clr>
                          <a:srgbClr val="262626"/>
                        </a:buClr>
                        <a:buSzPts val="1000"/>
                        <a:buFont typeface="Calibri"/>
                        <a:buNone/>
                      </a:pPr>
                      <a:r>
                        <a:rPr b="1" lang="en-US" sz="1000">
                          <a:solidFill>
                            <a:srgbClr val="262626"/>
                          </a:solidFill>
                        </a:rPr>
                        <a:t>CHANNEL</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F2F2F2"/>
                      </a:solidFill>
                      <a:prstDash val="solid"/>
                      <a:round/>
                      <a:headEnd len="sm" w="sm" type="none"/>
                      <a:tailEnd len="sm" w="sm" type="none"/>
                    </a:lnT>
                    <a:lnB cap="flat" cmpd="sng" w="12700">
                      <a:solidFill>
                        <a:srgbClr val="F2F2F2"/>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Clr>
                          <a:srgbClr val="262626"/>
                        </a:buClr>
                        <a:buSzPts val="1000"/>
                        <a:buFont typeface="Calibri"/>
                        <a:buNone/>
                      </a:pPr>
                      <a:r>
                        <a:rPr b="1" lang="en-US" sz="1000">
                          <a:solidFill>
                            <a:srgbClr val="262626"/>
                          </a:solidFill>
                        </a:rPr>
                        <a:t>CHILD BEING PRESENT</a:t>
                      </a:r>
                      <a:endParaRPr b="1" sz="1000">
                        <a:solidFill>
                          <a:srgbClr val="262626"/>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F2F2F2"/>
                      </a:solidFill>
                      <a:prstDash val="solid"/>
                      <a:round/>
                      <a:headEnd len="sm" w="sm" type="none"/>
                      <a:tailEnd len="sm" w="sm" type="none"/>
                    </a:lnT>
                    <a:lnB cap="flat" cmpd="sng" w="12700">
                      <a:solidFill>
                        <a:srgbClr val="F2F2F2"/>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Clr>
                          <a:srgbClr val="262626"/>
                        </a:buClr>
                        <a:buSzPts val="1000"/>
                        <a:buFont typeface="Calibri"/>
                        <a:buNone/>
                      </a:pPr>
                      <a:r>
                        <a:rPr b="1" lang="en-US" sz="1000">
                          <a:solidFill>
                            <a:srgbClr val="262626"/>
                          </a:solidFill>
                        </a:rPr>
                        <a:t>REASONS FOR PURCHASE</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F2F2F2"/>
                      </a:solidFill>
                      <a:prstDash val="solid"/>
                      <a:round/>
                      <a:headEnd len="sm" w="sm" type="none"/>
                      <a:tailEnd len="sm" w="sm" type="none"/>
                    </a:lnT>
                    <a:lnB cap="flat" cmpd="sng" w="12700">
                      <a:solidFill>
                        <a:srgbClr val="F2F2F2"/>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Clr>
                          <a:srgbClr val="262626"/>
                        </a:buClr>
                        <a:buSzPts val="1000"/>
                        <a:buFont typeface="Calibri"/>
                        <a:buNone/>
                      </a:pPr>
                      <a:r>
                        <a:rPr b="1" lang="en-US" sz="1000">
                          <a:solidFill>
                            <a:srgbClr val="262626"/>
                          </a:solidFill>
                        </a:rPr>
                        <a:t>LEVEL OF PRE-PLANNING</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F2F2F2"/>
                      </a:solidFill>
                      <a:prstDash val="solid"/>
                      <a:round/>
                      <a:headEnd len="sm" w="sm" type="none"/>
                      <a:tailEnd len="sm" w="sm" type="none"/>
                    </a:lnR>
                    <a:lnT cap="flat" cmpd="sng" w="12700">
                      <a:solidFill>
                        <a:srgbClr val="F2F2F2"/>
                      </a:solidFill>
                      <a:prstDash val="solid"/>
                      <a:round/>
                      <a:headEnd len="sm" w="sm" type="none"/>
                      <a:tailEnd len="sm" w="sm" type="none"/>
                    </a:lnT>
                    <a:lnB cap="flat" cmpd="sng" w="12700">
                      <a:solidFill>
                        <a:srgbClr val="F2F2F2"/>
                      </a:solidFill>
                      <a:prstDash val="solid"/>
                      <a:round/>
                      <a:headEnd len="sm" w="sm" type="none"/>
                      <a:tailEnd len="sm" w="sm" type="none"/>
                    </a:lnB>
                    <a:solidFill>
                      <a:srgbClr val="D8D8D8"/>
                    </a:solidFill>
                  </a:tcPr>
                </a:tc>
              </a:tr>
              <a:tr h="1115000">
                <a:tc>
                  <a:txBody>
                    <a:bodyPr/>
                    <a:lstStyle/>
                    <a:p>
                      <a:pPr indent="0" lvl="0" marL="0" marR="0" rtl="0" algn="l">
                        <a:spcBef>
                          <a:spcPts val="0"/>
                        </a:spcBef>
                        <a:spcAft>
                          <a:spcPts val="0"/>
                        </a:spcAft>
                        <a:buClr>
                          <a:schemeClr val="dk1"/>
                        </a:buClr>
                        <a:buSzPts val="1200"/>
                        <a:buFont typeface="Calibri"/>
                        <a:buNone/>
                      </a:pPr>
                      <a:r>
                        <a:t/>
                      </a:r>
                      <a:endParaRPr sz="1200"/>
                    </a:p>
                  </a:txBody>
                  <a:tcPr marT="45725" marB="45725" marR="91450" marL="91450">
                    <a:lnL cap="flat" cmpd="sng" w="12700">
                      <a:solidFill>
                        <a:srgbClr val="F2F2F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F2F2F2"/>
                      </a:solidFill>
                      <a:prstDash val="solid"/>
                      <a:round/>
                      <a:headEnd len="sm" w="sm" type="none"/>
                      <a:tailEnd len="sm" w="sm" type="none"/>
                    </a:lnT>
                    <a:lnB cap="flat" cmpd="sng" w="12700">
                      <a:solidFill>
                        <a:srgbClr val="D8D8D8"/>
                      </a:solidFill>
                      <a:prstDash val="dot"/>
                      <a:round/>
                      <a:headEnd len="sm" w="sm" type="none"/>
                      <a:tailEnd len="sm" w="sm" type="none"/>
                    </a:lnB>
                  </a:tcPr>
                </a:tc>
                <a:tc>
                  <a:txBody>
                    <a:bodyPr/>
                    <a:lstStyle/>
                    <a:p>
                      <a:pPr indent="0" lvl="0" marL="0" marR="0" rtl="0" algn="l">
                        <a:spcBef>
                          <a:spcPts val="0"/>
                        </a:spcBef>
                        <a:spcAft>
                          <a:spcPts val="0"/>
                        </a:spcAft>
                        <a:buClr>
                          <a:schemeClr val="dk1"/>
                        </a:buClr>
                        <a:buSzPts val="1800"/>
                        <a:buFont typeface="Calibri"/>
                        <a:buNone/>
                      </a:pPr>
                      <a:r>
                        <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F2F2F2"/>
                      </a:solidFill>
                      <a:prstDash val="solid"/>
                      <a:round/>
                      <a:headEnd len="sm" w="sm" type="none"/>
                      <a:tailEnd len="sm" w="sm" type="none"/>
                    </a:lnT>
                    <a:lnB cap="flat" cmpd="sng" w="12700">
                      <a:solidFill>
                        <a:srgbClr val="D8D8D8"/>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3F3F3F"/>
                        </a:buClr>
                        <a:buSzPts val="2800"/>
                        <a:buFont typeface="Calibri"/>
                        <a:buNone/>
                      </a:pPr>
                      <a:r>
                        <a:rPr b="1" i="0" lang="en-US" sz="2800" u="none" cap="none" strike="noStrike">
                          <a:solidFill>
                            <a:srgbClr val="3F3F3F"/>
                          </a:solidFill>
                          <a:latin typeface="Calibri"/>
                          <a:ea typeface="Calibri"/>
                          <a:cs typeface="Calibri"/>
                          <a:sym typeface="Calibri"/>
                        </a:rPr>
                        <a:t>40%</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F2F2F2"/>
                      </a:solidFill>
                      <a:prstDash val="solid"/>
                      <a:round/>
                      <a:headEnd len="sm" w="sm" type="none"/>
                      <a:tailEnd len="sm" w="sm" type="none"/>
                    </a:lnT>
                    <a:lnB cap="flat" cmpd="sng" w="12700">
                      <a:solidFill>
                        <a:srgbClr val="D8D8D8"/>
                      </a:solidFill>
                      <a:prstDash val="dot"/>
                      <a:round/>
                      <a:headEnd len="sm" w="sm" type="none"/>
                      <a:tailEnd len="sm" w="sm" type="none"/>
                    </a:lnB>
                  </a:tcPr>
                </a:tc>
                <a:tc>
                  <a:txBody>
                    <a:bodyPr/>
                    <a:lstStyle/>
                    <a:p>
                      <a:pPr indent="0" lvl="0" marL="0" marR="0" rtl="0" algn="ctr">
                        <a:lnSpc>
                          <a:spcPct val="150000"/>
                        </a:lnSpc>
                        <a:spcBef>
                          <a:spcPts val="0"/>
                        </a:spcBef>
                        <a:spcAft>
                          <a:spcPts val="0"/>
                        </a:spcAft>
                        <a:buClr>
                          <a:srgbClr val="3F3F3F"/>
                        </a:buClr>
                        <a:buSzPts val="1050"/>
                        <a:buFont typeface="Calibri"/>
                        <a:buNone/>
                      </a:pPr>
                      <a:r>
                        <a:rPr b="1" i="0" lang="en-US" sz="1050" u="none" cap="none" strike="noStrike">
                          <a:solidFill>
                            <a:srgbClr val="3F3F3F"/>
                          </a:solidFill>
                          <a:latin typeface="Calibri"/>
                          <a:ea typeface="Calibri"/>
                          <a:cs typeface="Calibri"/>
                          <a:sym typeface="Calibri"/>
                        </a:rPr>
                        <a:t>Treat / reward</a:t>
                      </a:r>
                      <a:endParaRPr sz="1800"/>
                    </a:p>
                    <a:p>
                      <a:pPr indent="0" lvl="0" marL="0" marR="0" rtl="0" algn="ctr">
                        <a:lnSpc>
                          <a:spcPct val="150000"/>
                        </a:lnSpc>
                        <a:spcBef>
                          <a:spcPts val="0"/>
                        </a:spcBef>
                        <a:spcAft>
                          <a:spcPts val="0"/>
                        </a:spcAft>
                        <a:buClr>
                          <a:srgbClr val="3F3F3F"/>
                        </a:buClr>
                        <a:buSzPts val="1050"/>
                        <a:buFont typeface="Calibri"/>
                        <a:buNone/>
                      </a:pPr>
                      <a:r>
                        <a:rPr b="0" i="0" lang="en-US" sz="1050" u="none" cap="none" strike="noStrike">
                          <a:solidFill>
                            <a:srgbClr val="3F3F3F"/>
                          </a:solidFill>
                          <a:latin typeface="Calibri"/>
                          <a:ea typeface="Calibri"/>
                          <a:cs typeface="Calibri"/>
                          <a:sym typeface="Calibri"/>
                        </a:rPr>
                        <a:t>Replace / routine</a:t>
                      </a:r>
                      <a:endParaRPr sz="1800"/>
                    </a:p>
                    <a:p>
                      <a:pPr indent="0" lvl="0" marL="0" marR="0" rtl="0" algn="ctr">
                        <a:lnSpc>
                          <a:spcPct val="150000"/>
                        </a:lnSpc>
                        <a:spcBef>
                          <a:spcPts val="0"/>
                        </a:spcBef>
                        <a:spcAft>
                          <a:spcPts val="0"/>
                        </a:spcAft>
                        <a:buClr>
                          <a:srgbClr val="3F3F3F"/>
                        </a:buClr>
                        <a:buSzPts val="1000"/>
                        <a:buFont typeface="Calibri"/>
                        <a:buNone/>
                      </a:pPr>
                      <a:r>
                        <a:rPr b="0" i="0" lang="en-US" sz="1000" u="none" cap="none" strike="noStrike">
                          <a:solidFill>
                            <a:srgbClr val="3F3F3F"/>
                          </a:solidFill>
                          <a:latin typeface="Calibri"/>
                          <a:ea typeface="Calibri"/>
                          <a:cs typeface="Calibri"/>
                          <a:sym typeface="Calibri"/>
                        </a:rPr>
                        <a:t>Specific</a:t>
                      </a:r>
                      <a:r>
                        <a:rPr b="0" i="0" lang="en-US" sz="1050" u="none" cap="none" strike="noStrike">
                          <a:solidFill>
                            <a:srgbClr val="3F3F3F"/>
                          </a:solidFill>
                          <a:latin typeface="Calibri"/>
                          <a:ea typeface="Calibri"/>
                          <a:cs typeface="Calibri"/>
                          <a:sym typeface="Calibri"/>
                        </a:rPr>
                        <a:t> occasion</a:t>
                      </a:r>
                      <a:endParaRPr sz="1800"/>
                    </a:p>
                    <a:p>
                      <a:pPr indent="0" lvl="0" marL="0" marR="0" rtl="0" algn="ctr">
                        <a:lnSpc>
                          <a:spcPct val="150000"/>
                        </a:lnSpc>
                        <a:spcBef>
                          <a:spcPts val="0"/>
                        </a:spcBef>
                        <a:spcAft>
                          <a:spcPts val="0"/>
                        </a:spcAft>
                        <a:buClr>
                          <a:srgbClr val="3F3F3F"/>
                        </a:buClr>
                        <a:buSzPts val="1050"/>
                        <a:buFont typeface="Calibri"/>
                        <a:buNone/>
                      </a:pPr>
                      <a:r>
                        <a:rPr b="0" i="0" lang="en-US" sz="1050" u="none" cap="none" strike="noStrike">
                          <a:solidFill>
                            <a:srgbClr val="3F3F3F"/>
                          </a:solidFill>
                          <a:latin typeface="Calibri"/>
                          <a:ea typeface="Calibri"/>
                          <a:cs typeface="Calibri"/>
                          <a:sym typeface="Calibri"/>
                        </a:rPr>
                        <a:t>New trend / fashion</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F2F2F2"/>
                      </a:solidFill>
                      <a:prstDash val="solid"/>
                      <a:round/>
                      <a:headEnd len="sm" w="sm" type="none"/>
                      <a:tailEnd len="sm" w="sm" type="none"/>
                    </a:lnT>
                    <a:lnB cap="flat" cmpd="sng" w="12700">
                      <a:solidFill>
                        <a:srgbClr val="D8D8D8"/>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3F3F3F"/>
                        </a:buClr>
                        <a:buSzPts val="2800"/>
                        <a:buFont typeface="Calibri"/>
                        <a:buNone/>
                      </a:pPr>
                      <a:r>
                        <a:rPr b="1" i="0" lang="en-US" sz="2800" u="none" cap="none" strike="noStrike">
                          <a:solidFill>
                            <a:srgbClr val="3F3F3F"/>
                          </a:solidFill>
                          <a:latin typeface="Calibri"/>
                          <a:ea typeface="Calibri"/>
                          <a:cs typeface="Calibri"/>
                          <a:sym typeface="Calibri"/>
                        </a:rPr>
                        <a:t>69%</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F2F2F2"/>
                      </a:solidFill>
                      <a:prstDash val="solid"/>
                      <a:round/>
                      <a:headEnd len="sm" w="sm" type="none"/>
                      <a:tailEnd len="sm" w="sm" type="none"/>
                    </a:lnR>
                    <a:lnT cap="flat" cmpd="sng" w="12700">
                      <a:solidFill>
                        <a:srgbClr val="F2F2F2"/>
                      </a:solidFill>
                      <a:prstDash val="solid"/>
                      <a:round/>
                      <a:headEnd len="sm" w="sm" type="none"/>
                      <a:tailEnd len="sm" w="sm" type="none"/>
                    </a:lnT>
                    <a:lnB cap="flat" cmpd="sng" w="12700">
                      <a:solidFill>
                        <a:srgbClr val="D8D8D8"/>
                      </a:solidFill>
                      <a:prstDash val="dot"/>
                      <a:round/>
                      <a:headEnd len="sm" w="sm" type="none"/>
                      <a:tailEnd len="sm" w="sm" type="none"/>
                    </a:lnB>
                  </a:tcPr>
                </a:tc>
              </a:tr>
              <a:tr h="1115000">
                <a:tc>
                  <a:txBody>
                    <a:bodyPr/>
                    <a:lstStyle/>
                    <a:p>
                      <a:pPr indent="0" lvl="0" marL="0" marR="0" rtl="0" algn="l">
                        <a:spcBef>
                          <a:spcPts val="0"/>
                        </a:spcBef>
                        <a:spcAft>
                          <a:spcPts val="0"/>
                        </a:spcAft>
                        <a:buClr>
                          <a:schemeClr val="dk1"/>
                        </a:buClr>
                        <a:buSzPts val="1200"/>
                        <a:buFont typeface="Calibri"/>
                        <a:buNone/>
                      </a:pPr>
                      <a:r>
                        <a:t/>
                      </a:r>
                      <a:endParaRPr sz="1200"/>
                    </a:p>
                  </a:txBody>
                  <a:tcPr marT="45725" marB="45725" marR="91450" marL="91450">
                    <a:lnL cap="flat" cmpd="sng" w="12700">
                      <a:solidFill>
                        <a:srgbClr val="F2F2F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dot"/>
                      <a:round/>
                      <a:headEnd len="sm" w="sm" type="none"/>
                      <a:tailEnd len="sm" w="sm" type="none"/>
                    </a:lnT>
                    <a:lnB cap="flat" cmpd="sng" w="12700">
                      <a:solidFill>
                        <a:srgbClr val="D8D8D8"/>
                      </a:solidFill>
                      <a:prstDash val="dot"/>
                      <a:round/>
                      <a:headEnd len="sm" w="sm" type="none"/>
                      <a:tailEnd len="sm" w="sm" type="none"/>
                    </a:lnB>
                  </a:tcPr>
                </a:tc>
                <a:tc>
                  <a:txBody>
                    <a:bodyPr/>
                    <a:lstStyle/>
                    <a:p>
                      <a:pPr indent="0" lvl="0" marL="0" marR="0" rtl="0" algn="l">
                        <a:spcBef>
                          <a:spcPts val="0"/>
                        </a:spcBef>
                        <a:spcAft>
                          <a:spcPts val="0"/>
                        </a:spcAft>
                        <a:buClr>
                          <a:schemeClr val="dk1"/>
                        </a:buClr>
                        <a:buSzPts val="1800"/>
                        <a:buFont typeface="Calibri"/>
                        <a:buNone/>
                      </a:pPr>
                      <a:r>
                        <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dot"/>
                      <a:round/>
                      <a:headEnd len="sm" w="sm" type="none"/>
                      <a:tailEnd len="sm" w="sm" type="none"/>
                    </a:lnT>
                    <a:lnB cap="flat" cmpd="sng" w="12700">
                      <a:solidFill>
                        <a:srgbClr val="D8D8D8"/>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3F3F3F"/>
                        </a:buClr>
                        <a:buSzPts val="2800"/>
                        <a:buFont typeface="Calibri"/>
                        <a:buNone/>
                      </a:pPr>
                      <a:r>
                        <a:rPr b="1" i="0" lang="en-US" sz="2800" u="none" cap="none" strike="noStrike">
                          <a:solidFill>
                            <a:srgbClr val="3F3F3F"/>
                          </a:solidFill>
                          <a:latin typeface="Calibri"/>
                          <a:ea typeface="Calibri"/>
                          <a:cs typeface="Calibri"/>
                          <a:sym typeface="Calibri"/>
                        </a:rPr>
                        <a:t>31%</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dot"/>
                      <a:round/>
                      <a:headEnd len="sm" w="sm" type="none"/>
                      <a:tailEnd len="sm" w="sm" type="none"/>
                    </a:lnT>
                    <a:lnB cap="flat" cmpd="sng" w="12700">
                      <a:solidFill>
                        <a:srgbClr val="D8D8D8"/>
                      </a:solidFill>
                      <a:prstDash val="dot"/>
                      <a:round/>
                      <a:headEnd len="sm" w="sm" type="none"/>
                      <a:tailEnd len="sm" w="sm" type="none"/>
                    </a:lnB>
                  </a:tcPr>
                </a:tc>
                <a:tc>
                  <a:txBody>
                    <a:bodyPr/>
                    <a:lstStyle/>
                    <a:p>
                      <a:pPr indent="0" lvl="0" marL="0" marR="0" rtl="0" algn="ctr">
                        <a:lnSpc>
                          <a:spcPct val="150000"/>
                        </a:lnSpc>
                        <a:spcBef>
                          <a:spcPts val="0"/>
                        </a:spcBef>
                        <a:spcAft>
                          <a:spcPts val="0"/>
                        </a:spcAft>
                        <a:buClr>
                          <a:srgbClr val="3F3F3F"/>
                        </a:buClr>
                        <a:buSzPts val="1050"/>
                        <a:buFont typeface="Calibri"/>
                        <a:buNone/>
                      </a:pPr>
                      <a:r>
                        <a:rPr b="1" i="0" lang="en-US" sz="1050" u="none" cap="none" strike="noStrike">
                          <a:solidFill>
                            <a:srgbClr val="3F3F3F"/>
                          </a:solidFill>
                          <a:latin typeface="Calibri"/>
                          <a:ea typeface="Calibri"/>
                          <a:cs typeface="Calibri"/>
                          <a:sym typeface="Calibri"/>
                        </a:rPr>
                        <a:t>Specific occasion</a:t>
                      </a:r>
                      <a:endParaRPr sz="1800"/>
                    </a:p>
                    <a:p>
                      <a:pPr indent="0" lvl="0" marL="0" marR="0" rtl="0" algn="ctr">
                        <a:lnSpc>
                          <a:spcPct val="150000"/>
                        </a:lnSpc>
                        <a:spcBef>
                          <a:spcPts val="0"/>
                        </a:spcBef>
                        <a:spcAft>
                          <a:spcPts val="0"/>
                        </a:spcAft>
                        <a:buClr>
                          <a:srgbClr val="3F3F3F"/>
                        </a:buClr>
                        <a:buSzPts val="1050"/>
                        <a:buFont typeface="Calibri"/>
                        <a:buNone/>
                      </a:pPr>
                      <a:r>
                        <a:rPr b="0" i="0" lang="en-US" sz="1050" u="none" cap="none" strike="noStrike">
                          <a:solidFill>
                            <a:srgbClr val="3F3F3F"/>
                          </a:solidFill>
                          <a:latin typeface="Calibri"/>
                          <a:ea typeface="Calibri"/>
                          <a:cs typeface="Calibri"/>
                          <a:sym typeface="Calibri"/>
                        </a:rPr>
                        <a:t>Replace / routine</a:t>
                      </a:r>
                      <a:endParaRPr sz="1800"/>
                    </a:p>
                    <a:p>
                      <a:pPr indent="0" lvl="0" marL="0" marR="0" rtl="0" algn="ctr">
                        <a:lnSpc>
                          <a:spcPct val="150000"/>
                        </a:lnSpc>
                        <a:spcBef>
                          <a:spcPts val="0"/>
                        </a:spcBef>
                        <a:spcAft>
                          <a:spcPts val="0"/>
                        </a:spcAft>
                        <a:buClr>
                          <a:srgbClr val="3F3F3F"/>
                        </a:buClr>
                        <a:buSzPts val="1050"/>
                        <a:buFont typeface="Calibri"/>
                        <a:buNone/>
                      </a:pPr>
                      <a:r>
                        <a:rPr b="0" i="0" lang="en-US" sz="1050" u="none" cap="none" strike="noStrike">
                          <a:solidFill>
                            <a:srgbClr val="3F3F3F"/>
                          </a:solidFill>
                          <a:latin typeface="Calibri"/>
                          <a:ea typeface="Calibri"/>
                          <a:cs typeface="Calibri"/>
                          <a:sym typeface="Calibri"/>
                        </a:rPr>
                        <a:t>Treat / reward</a:t>
                      </a:r>
                      <a:endParaRPr sz="1800"/>
                    </a:p>
                    <a:p>
                      <a:pPr indent="0" lvl="0" marL="0" marR="0" rtl="0" algn="ctr">
                        <a:lnSpc>
                          <a:spcPct val="150000"/>
                        </a:lnSpc>
                        <a:spcBef>
                          <a:spcPts val="0"/>
                        </a:spcBef>
                        <a:spcAft>
                          <a:spcPts val="0"/>
                        </a:spcAft>
                        <a:buClr>
                          <a:srgbClr val="3F3F3F"/>
                        </a:buClr>
                        <a:buSzPts val="1050"/>
                        <a:buFont typeface="Calibri"/>
                        <a:buNone/>
                      </a:pPr>
                      <a:r>
                        <a:rPr b="0" i="0" lang="en-US" sz="1050" u="none" cap="none" strike="noStrike">
                          <a:solidFill>
                            <a:srgbClr val="3F3F3F"/>
                          </a:solidFill>
                          <a:latin typeface="Calibri"/>
                          <a:ea typeface="Calibri"/>
                          <a:cs typeface="Calibri"/>
                          <a:sym typeface="Calibri"/>
                        </a:rPr>
                        <a:t>New trend / fashion</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dot"/>
                      <a:round/>
                      <a:headEnd len="sm" w="sm" type="none"/>
                      <a:tailEnd len="sm" w="sm" type="none"/>
                    </a:lnT>
                    <a:lnB cap="flat" cmpd="sng" w="12700">
                      <a:solidFill>
                        <a:srgbClr val="D8D8D8"/>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3F3F3F"/>
                        </a:buClr>
                        <a:buSzPts val="2800"/>
                        <a:buFont typeface="Calibri"/>
                        <a:buNone/>
                      </a:pPr>
                      <a:r>
                        <a:rPr b="1" i="0" lang="en-US" sz="2800" u="none" cap="none" strike="noStrike">
                          <a:solidFill>
                            <a:srgbClr val="3F3F3F"/>
                          </a:solidFill>
                          <a:latin typeface="Calibri"/>
                          <a:ea typeface="Calibri"/>
                          <a:cs typeface="Calibri"/>
                          <a:sym typeface="Calibri"/>
                        </a:rPr>
                        <a:t>95%</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F2F2F2"/>
                      </a:solidFill>
                      <a:prstDash val="solid"/>
                      <a:round/>
                      <a:headEnd len="sm" w="sm" type="none"/>
                      <a:tailEnd len="sm" w="sm" type="none"/>
                    </a:lnR>
                    <a:lnT cap="flat" cmpd="sng" w="12700">
                      <a:solidFill>
                        <a:srgbClr val="D8D8D8"/>
                      </a:solidFill>
                      <a:prstDash val="dot"/>
                      <a:round/>
                      <a:headEnd len="sm" w="sm" type="none"/>
                      <a:tailEnd len="sm" w="sm" type="none"/>
                    </a:lnT>
                    <a:lnB cap="flat" cmpd="sng" w="12700">
                      <a:solidFill>
                        <a:srgbClr val="D8D8D8"/>
                      </a:solidFill>
                      <a:prstDash val="dot"/>
                      <a:round/>
                      <a:headEnd len="sm" w="sm" type="none"/>
                      <a:tailEnd len="sm" w="sm" type="none"/>
                    </a:lnB>
                  </a:tcPr>
                </a:tc>
              </a:tr>
              <a:tr h="1115000">
                <a:tc>
                  <a:txBody>
                    <a:bodyPr/>
                    <a:lstStyle/>
                    <a:p>
                      <a:pPr indent="0" lvl="0" marL="0" marR="0" rtl="0" algn="l">
                        <a:spcBef>
                          <a:spcPts val="0"/>
                        </a:spcBef>
                        <a:spcAft>
                          <a:spcPts val="0"/>
                        </a:spcAft>
                        <a:buClr>
                          <a:schemeClr val="dk1"/>
                        </a:buClr>
                        <a:buSzPts val="1200"/>
                        <a:buFont typeface="Calibri"/>
                        <a:buNone/>
                      </a:pPr>
                      <a:r>
                        <a:t/>
                      </a:r>
                      <a:endParaRPr sz="1200"/>
                    </a:p>
                  </a:txBody>
                  <a:tcPr marT="45725" marB="45725" marR="91450" marL="91450">
                    <a:lnL cap="flat" cmpd="sng" w="12700">
                      <a:solidFill>
                        <a:srgbClr val="F2F2F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dot"/>
                      <a:round/>
                      <a:headEnd len="sm" w="sm" type="none"/>
                      <a:tailEnd len="sm" w="sm" type="none"/>
                    </a:lnT>
                    <a:lnB cap="flat" cmpd="sng" w="12700">
                      <a:solidFill>
                        <a:srgbClr val="D8D8D8"/>
                      </a:solidFill>
                      <a:prstDash val="dot"/>
                      <a:round/>
                      <a:headEnd len="sm" w="sm" type="none"/>
                      <a:tailEnd len="sm" w="sm" type="none"/>
                    </a:lnB>
                  </a:tcPr>
                </a:tc>
                <a:tc>
                  <a:txBody>
                    <a:bodyPr/>
                    <a:lstStyle/>
                    <a:p>
                      <a:pPr indent="0" lvl="0" marL="0" marR="0" rtl="0" algn="l">
                        <a:spcBef>
                          <a:spcPts val="0"/>
                        </a:spcBef>
                        <a:spcAft>
                          <a:spcPts val="0"/>
                        </a:spcAft>
                        <a:buClr>
                          <a:schemeClr val="dk1"/>
                        </a:buClr>
                        <a:buSzPts val="1800"/>
                        <a:buFont typeface="Calibri"/>
                        <a:buNone/>
                      </a:pPr>
                      <a:r>
                        <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dot"/>
                      <a:round/>
                      <a:headEnd len="sm" w="sm" type="none"/>
                      <a:tailEnd len="sm" w="sm" type="none"/>
                    </a:lnT>
                    <a:lnB cap="flat" cmpd="sng" w="12700">
                      <a:solidFill>
                        <a:srgbClr val="D8D8D8"/>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3F3F3F"/>
                        </a:buClr>
                        <a:buSzPts val="2800"/>
                        <a:buFont typeface="Calibri"/>
                        <a:buNone/>
                      </a:pPr>
                      <a:r>
                        <a:rPr b="1" i="0" lang="en-US" sz="2800" u="none" cap="none" strike="noStrike">
                          <a:solidFill>
                            <a:srgbClr val="3F3F3F"/>
                          </a:solidFill>
                          <a:latin typeface="Calibri"/>
                          <a:ea typeface="Calibri"/>
                          <a:cs typeface="Calibri"/>
                          <a:sym typeface="Calibri"/>
                        </a:rPr>
                        <a:t>30%</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dot"/>
                      <a:round/>
                      <a:headEnd len="sm" w="sm" type="none"/>
                      <a:tailEnd len="sm" w="sm" type="none"/>
                    </a:lnT>
                    <a:lnB cap="flat" cmpd="sng" w="12700">
                      <a:solidFill>
                        <a:srgbClr val="D8D8D8"/>
                      </a:solidFill>
                      <a:prstDash val="dot"/>
                      <a:round/>
                      <a:headEnd len="sm" w="sm" type="none"/>
                      <a:tailEnd len="sm" w="sm" type="none"/>
                    </a:lnB>
                  </a:tcPr>
                </a:tc>
                <a:tc>
                  <a:txBody>
                    <a:bodyPr/>
                    <a:lstStyle/>
                    <a:p>
                      <a:pPr indent="0" lvl="0" marL="0" marR="0" rtl="0" algn="ctr">
                        <a:lnSpc>
                          <a:spcPct val="150000"/>
                        </a:lnSpc>
                        <a:spcBef>
                          <a:spcPts val="0"/>
                        </a:spcBef>
                        <a:spcAft>
                          <a:spcPts val="0"/>
                        </a:spcAft>
                        <a:buClr>
                          <a:srgbClr val="3F3F3F"/>
                        </a:buClr>
                        <a:buSzPts val="1050"/>
                        <a:buFont typeface="Century Gothic"/>
                        <a:buNone/>
                      </a:pPr>
                      <a:r>
                        <a:rPr b="1" i="0" lang="en-US" sz="1050" u="none" cap="none" strike="noStrike">
                          <a:solidFill>
                            <a:srgbClr val="3F3F3F"/>
                          </a:solidFill>
                          <a:latin typeface="Century Gothic"/>
                          <a:ea typeface="Century Gothic"/>
                          <a:cs typeface="Century Gothic"/>
                          <a:sym typeface="Century Gothic"/>
                        </a:rPr>
                        <a:t>Specific occasion</a:t>
                      </a:r>
                      <a:endParaRPr sz="1800"/>
                    </a:p>
                    <a:p>
                      <a:pPr indent="0" lvl="0" marL="0" marR="0" rtl="0" algn="ctr">
                        <a:lnSpc>
                          <a:spcPct val="150000"/>
                        </a:lnSpc>
                        <a:spcBef>
                          <a:spcPts val="0"/>
                        </a:spcBef>
                        <a:spcAft>
                          <a:spcPts val="0"/>
                        </a:spcAft>
                        <a:buClr>
                          <a:srgbClr val="3F3F3F"/>
                        </a:buClr>
                        <a:buSzPts val="1050"/>
                        <a:buFont typeface="Century Gothic"/>
                        <a:buNone/>
                      </a:pPr>
                      <a:r>
                        <a:rPr b="0" i="0" lang="en-US" sz="1050" u="none" cap="none" strike="noStrike">
                          <a:solidFill>
                            <a:srgbClr val="3F3F3F"/>
                          </a:solidFill>
                          <a:latin typeface="Century Gothic"/>
                          <a:ea typeface="Century Gothic"/>
                          <a:cs typeface="Century Gothic"/>
                          <a:sym typeface="Century Gothic"/>
                        </a:rPr>
                        <a:t>Replace / routine</a:t>
                      </a:r>
                      <a:endParaRPr sz="1800"/>
                    </a:p>
                    <a:p>
                      <a:pPr indent="0" lvl="0" marL="0" marR="0" rtl="0" algn="ctr">
                        <a:lnSpc>
                          <a:spcPct val="150000"/>
                        </a:lnSpc>
                        <a:spcBef>
                          <a:spcPts val="0"/>
                        </a:spcBef>
                        <a:spcAft>
                          <a:spcPts val="0"/>
                        </a:spcAft>
                        <a:buClr>
                          <a:srgbClr val="3F3F3F"/>
                        </a:buClr>
                        <a:buSzPts val="1050"/>
                        <a:buFont typeface="Century Gothic"/>
                        <a:buNone/>
                      </a:pPr>
                      <a:r>
                        <a:rPr b="0" i="0" lang="en-US" sz="1050" u="none" cap="none" strike="noStrike">
                          <a:solidFill>
                            <a:srgbClr val="3F3F3F"/>
                          </a:solidFill>
                          <a:latin typeface="Century Gothic"/>
                          <a:ea typeface="Century Gothic"/>
                          <a:cs typeface="Century Gothic"/>
                          <a:sym typeface="Century Gothic"/>
                        </a:rPr>
                        <a:t>Treat / reward</a:t>
                      </a:r>
                      <a:endParaRPr sz="1800"/>
                    </a:p>
                    <a:p>
                      <a:pPr indent="0" lvl="0" marL="0" marR="0" rtl="0" algn="ctr">
                        <a:lnSpc>
                          <a:spcPct val="150000"/>
                        </a:lnSpc>
                        <a:spcBef>
                          <a:spcPts val="0"/>
                        </a:spcBef>
                        <a:spcAft>
                          <a:spcPts val="0"/>
                        </a:spcAft>
                        <a:buClr>
                          <a:srgbClr val="3F3F3F"/>
                        </a:buClr>
                        <a:buSzPts val="1050"/>
                        <a:buFont typeface="Century Gothic"/>
                        <a:buNone/>
                      </a:pPr>
                      <a:r>
                        <a:rPr b="0" i="0" lang="en-US" sz="1050" u="none" cap="none" strike="noStrike">
                          <a:solidFill>
                            <a:srgbClr val="3F3F3F"/>
                          </a:solidFill>
                          <a:latin typeface="Century Gothic"/>
                          <a:ea typeface="Century Gothic"/>
                          <a:cs typeface="Century Gothic"/>
                          <a:sym typeface="Century Gothic"/>
                        </a:rPr>
                        <a:t>New trend / fashion</a:t>
                      </a:r>
                      <a:endParaRPr b="0" i="0" sz="1050" u="none" cap="none" strike="noStrike">
                        <a:solidFill>
                          <a:srgbClr val="3F3F3F"/>
                        </a:solidFill>
                        <a:latin typeface="Calibri"/>
                        <a:ea typeface="Calibri"/>
                        <a:cs typeface="Calibri"/>
                        <a:sym typeface="Calibri"/>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dot"/>
                      <a:round/>
                      <a:headEnd len="sm" w="sm" type="none"/>
                      <a:tailEnd len="sm" w="sm" type="none"/>
                    </a:lnT>
                    <a:lnB cap="flat" cmpd="sng" w="12700">
                      <a:solidFill>
                        <a:srgbClr val="D8D8D8"/>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3F3F3F"/>
                        </a:buClr>
                        <a:buSzPts val="2800"/>
                        <a:buFont typeface="Calibri"/>
                        <a:buNone/>
                      </a:pPr>
                      <a:r>
                        <a:rPr b="1" i="0" lang="en-US" sz="2800" u="none" cap="none" strike="noStrike">
                          <a:solidFill>
                            <a:srgbClr val="3F3F3F"/>
                          </a:solidFill>
                          <a:latin typeface="Calibri"/>
                          <a:ea typeface="Calibri"/>
                          <a:cs typeface="Calibri"/>
                          <a:sym typeface="Calibri"/>
                        </a:rPr>
                        <a:t>98%</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F2F2F2"/>
                      </a:solidFill>
                      <a:prstDash val="solid"/>
                      <a:round/>
                      <a:headEnd len="sm" w="sm" type="none"/>
                      <a:tailEnd len="sm" w="sm" type="none"/>
                    </a:lnR>
                    <a:lnT cap="flat" cmpd="sng" w="12700">
                      <a:solidFill>
                        <a:srgbClr val="D8D8D8"/>
                      </a:solidFill>
                      <a:prstDash val="dot"/>
                      <a:round/>
                      <a:headEnd len="sm" w="sm" type="none"/>
                      <a:tailEnd len="sm" w="sm" type="none"/>
                    </a:lnT>
                    <a:lnB cap="flat" cmpd="sng" w="12700">
                      <a:solidFill>
                        <a:srgbClr val="D8D8D8"/>
                      </a:solidFill>
                      <a:prstDash val="dot"/>
                      <a:round/>
                      <a:headEnd len="sm" w="sm" type="none"/>
                      <a:tailEnd len="sm" w="sm" type="none"/>
                    </a:lnB>
                  </a:tcPr>
                </a:tc>
              </a:tr>
              <a:tr h="1115000">
                <a:tc>
                  <a:txBody>
                    <a:bodyPr/>
                    <a:lstStyle/>
                    <a:p>
                      <a:pPr indent="0" lvl="0" marL="0" marR="0" rtl="0" algn="l">
                        <a:spcBef>
                          <a:spcPts val="0"/>
                        </a:spcBef>
                        <a:spcAft>
                          <a:spcPts val="0"/>
                        </a:spcAft>
                        <a:buClr>
                          <a:schemeClr val="dk1"/>
                        </a:buClr>
                        <a:buSzPts val="1200"/>
                        <a:buFont typeface="Calibri"/>
                        <a:buNone/>
                      </a:pPr>
                      <a:r>
                        <a:t/>
                      </a:r>
                      <a:endParaRPr sz="1200"/>
                    </a:p>
                  </a:txBody>
                  <a:tcPr marT="45725" marB="45725" marR="91450" marL="91450">
                    <a:lnL cap="flat" cmpd="sng" w="12700">
                      <a:solidFill>
                        <a:srgbClr val="F2F2F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dot"/>
                      <a:round/>
                      <a:headEnd len="sm" w="sm" type="none"/>
                      <a:tailEnd len="sm" w="sm" type="none"/>
                    </a:lnT>
                    <a:lnB cap="flat" cmpd="sng" w="12700">
                      <a:solidFill>
                        <a:srgbClr val="F2F2F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rgbClr val="3F3F3F"/>
                        </a:solidFill>
                        <a:latin typeface="Calibri"/>
                        <a:ea typeface="Calibri"/>
                        <a:cs typeface="Calibri"/>
                        <a:sym typeface="Calibri"/>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dot"/>
                      <a:round/>
                      <a:headEnd len="sm" w="sm" type="none"/>
                      <a:tailEnd len="sm" w="sm" type="none"/>
                    </a:lnT>
                    <a:lnB cap="flat" cmpd="sng" w="12700">
                      <a:solidFill>
                        <a:srgbClr val="F2F2F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3F3F3F"/>
                        </a:buClr>
                        <a:buSzPts val="2800"/>
                        <a:buFont typeface="Calibri"/>
                        <a:buNone/>
                      </a:pPr>
                      <a:r>
                        <a:rPr b="1" i="0" lang="en-US" sz="2800" u="none" cap="none" strike="noStrike">
                          <a:solidFill>
                            <a:srgbClr val="3F3F3F"/>
                          </a:solidFill>
                          <a:latin typeface="Calibri"/>
                          <a:ea typeface="Calibri"/>
                          <a:cs typeface="Calibri"/>
                          <a:sym typeface="Calibri"/>
                        </a:rPr>
                        <a:t>39%</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dot"/>
                      <a:round/>
                      <a:headEnd len="sm" w="sm" type="none"/>
                      <a:tailEnd len="sm" w="sm" type="none"/>
                    </a:lnT>
                    <a:lnB cap="flat" cmpd="sng" w="12700">
                      <a:solidFill>
                        <a:srgbClr val="F2F2F2"/>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3F3F3F"/>
                        </a:buClr>
                        <a:buSzPts val="1050"/>
                        <a:buFont typeface="Calibri"/>
                        <a:buNone/>
                      </a:pPr>
                      <a:r>
                        <a:rPr b="1" i="0" lang="en-US" sz="1050" u="none" cap="none" strike="noStrike">
                          <a:solidFill>
                            <a:srgbClr val="3F3F3F"/>
                          </a:solidFill>
                          <a:latin typeface="Calibri"/>
                          <a:ea typeface="Calibri"/>
                          <a:cs typeface="Calibri"/>
                          <a:sym typeface="Calibri"/>
                        </a:rPr>
                        <a:t>Replace / routine</a:t>
                      </a:r>
                      <a:endParaRPr sz="1800"/>
                    </a:p>
                    <a:p>
                      <a:pPr indent="0" lvl="0" marL="0" marR="0" rtl="0" algn="ctr">
                        <a:lnSpc>
                          <a:spcPct val="150000"/>
                        </a:lnSpc>
                        <a:spcBef>
                          <a:spcPts val="0"/>
                        </a:spcBef>
                        <a:spcAft>
                          <a:spcPts val="0"/>
                        </a:spcAft>
                        <a:buClr>
                          <a:srgbClr val="3F3F3F"/>
                        </a:buClr>
                        <a:buSzPts val="1050"/>
                        <a:buFont typeface="Calibri"/>
                        <a:buNone/>
                      </a:pPr>
                      <a:r>
                        <a:rPr b="0" i="0" lang="en-US" sz="1050" u="none" cap="none" strike="noStrike">
                          <a:solidFill>
                            <a:srgbClr val="3F3F3F"/>
                          </a:solidFill>
                          <a:latin typeface="Calibri"/>
                          <a:ea typeface="Calibri"/>
                          <a:cs typeface="Calibri"/>
                          <a:sym typeface="Calibri"/>
                        </a:rPr>
                        <a:t>Treat / reward</a:t>
                      </a:r>
                      <a:endParaRPr sz="1800"/>
                    </a:p>
                    <a:p>
                      <a:pPr indent="0" lvl="0" marL="0" marR="0" rtl="0" algn="ctr">
                        <a:lnSpc>
                          <a:spcPct val="150000"/>
                        </a:lnSpc>
                        <a:spcBef>
                          <a:spcPts val="0"/>
                        </a:spcBef>
                        <a:spcAft>
                          <a:spcPts val="0"/>
                        </a:spcAft>
                        <a:buClr>
                          <a:srgbClr val="3F3F3F"/>
                        </a:buClr>
                        <a:buSzPts val="1050"/>
                        <a:buFont typeface="Calibri"/>
                        <a:buNone/>
                      </a:pPr>
                      <a:r>
                        <a:rPr b="0" i="0" lang="en-US" sz="1050" u="none" cap="none" strike="noStrike">
                          <a:solidFill>
                            <a:srgbClr val="3F3F3F"/>
                          </a:solidFill>
                          <a:latin typeface="Calibri"/>
                          <a:ea typeface="Calibri"/>
                          <a:cs typeface="Calibri"/>
                          <a:sym typeface="Calibri"/>
                        </a:rPr>
                        <a:t>Specific occasion</a:t>
                      </a:r>
                      <a:endParaRPr sz="1800"/>
                    </a:p>
                    <a:p>
                      <a:pPr indent="0" lvl="0" marL="0" marR="0" rtl="0" algn="ctr">
                        <a:lnSpc>
                          <a:spcPct val="150000"/>
                        </a:lnSpc>
                        <a:spcBef>
                          <a:spcPts val="0"/>
                        </a:spcBef>
                        <a:spcAft>
                          <a:spcPts val="0"/>
                        </a:spcAft>
                        <a:buClr>
                          <a:srgbClr val="3F3F3F"/>
                        </a:buClr>
                        <a:buSzPts val="1050"/>
                        <a:buFont typeface="Calibri"/>
                        <a:buNone/>
                      </a:pPr>
                      <a:r>
                        <a:rPr b="0" i="0" lang="en-US" sz="1050" u="none" cap="none" strike="noStrike">
                          <a:solidFill>
                            <a:srgbClr val="3F3F3F"/>
                          </a:solidFill>
                          <a:latin typeface="Calibri"/>
                          <a:ea typeface="Calibri"/>
                          <a:cs typeface="Calibri"/>
                          <a:sym typeface="Calibri"/>
                        </a:rPr>
                        <a:t>New trend / fashion</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dot"/>
                      <a:round/>
                      <a:headEnd len="sm" w="sm" type="none"/>
                      <a:tailEnd len="sm" w="sm" type="none"/>
                    </a:lnT>
                    <a:lnB cap="flat" cmpd="sng" w="12700">
                      <a:solidFill>
                        <a:srgbClr val="F2F2F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3F3F3F"/>
                        </a:buClr>
                        <a:buSzPts val="2800"/>
                        <a:buFont typeface="Calibri"/>
                        <a:buNone/>
                      </a:pPr>
                      <a:r>
                        <a:rPr b="1" i="0" lang="en-US" sz="2800" u="none" cap="none" strike="noStrike">
                          <a:solidFill>
                            <a:srgbClr val="3F3F3F"/>
                          </a:solidFill>
                          <a:latin typeface="Calibri"/>
                          <a:ea typeface="Calibri"/>
                          <a:cs typeface="Calibri"/>
                          <a:sym typeface="Calibri"/>
                        </a:rPr>
                        <a:t>84%</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F2F2F2"/>
                      </a:solidFill>
                      <a:prstDash val="solid"/>
                      <a:round/>
                      <a:headEnd len="sm" w="sm" type="none"/>
                      <a:tailEnd len="sm" w="sm" type="none"/>
                    </a:lnR>
                    <a:lnT cap="flat" cmpd="sng" w="12700">
                      <a:solidFill>
                        <a:srgbClr val="D8D8D8"/>
                      </a:solidFill>
                      <a:prstDash val="dot"/>
                      <a:round/>
                      <a:headEnd len="sm" w="sm" type="none"/>
                      <a:tailEnd len="sm" w="sm" type="none"/>
                    </a:lnT>
                    <a:lnB cap="flat" cmpd="sng" w="12700">
                      <a:solidFill>
                        <a:srgbClr val="F2F2F2"/>
                      </a:solidFill>
                      <a:prstDash val="solid"/>
                      <a:round/>
                      <a:headEnd len="sm" w="sm" type="none"/>
                      <a:tailEnd len="sm" w="sm" type="none"/>
                    </a:lnB>
                  </a:tcPr>
                </a:tc>
              </a:tr>
            </a:tbl>
          </a:graphicData>
        </a:graphic>
      </p:graphicFrame>
      <p:graphicFrame>
        <p:nvGraphicFramePr>
          <p:cNvPr id="1239" name="Google Shape;1239;p113"/>
          <p:cNvGraphicFramePr/>
          <p:nvPr/>
        </p:nvGraphicFramePr>
        <p:xfrm>
          <a:off x="2852366" y="2111553"/>
          <a:ext cx="2303833" cy="1101507"/>
        </p:xfrm>
        <a:graphic>
          <a:graphicData uri="http://schemas.openxmlformats.org/drawingml/2006/chart">
            <c:chart r:id="rId3"/>
          </a:graphicData>
        </a:graphic>
      </p:graphicFrame>
      <p:graphicFrame>
        <p:nvGraphicFramePr>
          <p:cNvPr id="1240" name="Google Shape;1240;p113"/>
          <p:cNvGraphicFramePr/>
          <p:nvPr/>
        </p:nvGraphicFramePr>
        <p:xfrm>
          <a:off x="4816833" y="2169042"/>
          <a:ext cx="1842979" cy="1044018"/>
        </p:xfrm>
        <a:graphic>
          <a:graphicData uri="http://schemas.openxmlformats.org/drawingml/2006/chart">
            <c:chart r:id="rId4"/>
          </a:graphicData>
        </a:graphic>
      </p:graphicFrame>
      <p:graphicFrame>
        <p:nvGraphicFramePr>
          <p:cNvPr id="1241" name="Google Shape;1241;p113"/>
          <p:cNvGraphicFramePr/>
          <p:nvPr/>
        </p:nvGraphicFramePr>
        <p:xfrm>
          <a:off x="4816833" y="5492260"/>
          <a:ext cx="1842979" cy="1044018"/>
        </p:xfrm>
        <a:graphic>
          <a:graphicData uri="http://schemas.openxmlformats.org/drawingml/2006/chart">
            <c:chart r:id="rId5"/>
          </a:graphicData>
        </a:graphic>
      </p:graphicFrame>
      <p:graphicFrame>
        <p:nvGraphicFramePr>
          <p:cNvPr id="1242" name="Google Shape;1242;p113"/>
          <p:cNvGraphicFramePr/>
          <p:nvPr/>
        </p:nvGraphicFramePr>
        <p:xfrm>
          <a:off x="8497279" y="2169042"/>
          <a:ext cx="1842900" cy="1044000"/>
        </p:xfrm>
        <a:graphic>
          <a:graphicData uri="http://schemas.openxmlformats.org/drawingml/2006/chart">
            <c:chart r:id="rId6"/>
          </a:graphicData>
        </a:graphic>
      </p:graphicFrame>
      <p:graphicFrame>
        <p:nvGraphicFramePr>
          <p:cNvPr id="1243" name="Google Shape;1243;p113"/>
          <p:cNvGraphicFramePr/>
          <p:nvPr/>
        </p:nvGraphicFramePr>
        <p:xfrm>
          <a:off x="8497279" y="5492260"/>
          <a:ext cx="1842979" cy="1044018"/>
        </p:xfrm>
        <a:graphic>
          <a:graphicData uri="http://schemas.openxmlformats.org/drawingml/2006/chart">
            <c:chart r:id="rId7"/>
          </a:graphicData>
        </a:graphic>
      </p:graphicFrame>
      <p:graphicFrame>
        <p:nvGraphicFramePr>
          <p:cNvPr id="1244" name="Google Shape;1244;p113"/>
          <p:cNvGraphicFramePr/>
          <p:nvPr/>
        </p:nvGraphicFramePr>
        <p:xfrm>
          <a:off x="2852366" y="5372371"/>
          <a:ext cx="2303833" cy="1101507"/>
        </p:xfrm>
        <a:graphic>
          <a:graphicData uri="http://schemas.openxmlformats.org/drawingml/2006/chart">
            <c:chart r:id="rId8"/>
          </a:graphicData>
        </a:graphic>
      </p:graphicFrame>
      <p:graphicFrame>
        <p:nvGraphicFramePr>
          <p:cNvPr id="1245" name="Google Shape;1245;p113"/>
          <p:cNvGraphicFramePr/>
          <p:nvPr/>
        </p:nvGraphicFramePr>
        <p:xfrm>
          <a:off x="4816833" y="4382703"/>
          <a:ext cx="1842979" cy="1044018"/>
        </p:xfrm>
        <a:graphic>
          <a:graphicData uri="http://schemas.openxmlformats.org/drawingml/2006/chart">
            <c:chart r:id="rId9"/>
          </a:graphicData>
        </a:graphic>
      </p:graphicFrame>
      <p:graphicFrame>
        <p:nvGraphicFramePr>
          <p:cNvPr id="1246" name="Google Shape;1246;p113"/>
          <p:cNvGraphicFramePr/>
          <p:nvPr/>
        </p:nvGraphicFramePr>
        <p:xfrm>
          <a:off x="8497279" y="4382703"/>
          <a:ext cx="1842979" cy="1044018"/>
        </p:xfrm>
        <a:graphic>
          <a:graphicData uri="http://schemas.openxmlformats.org/drawingml/2006/chart">
            <c:chart r:id="rId10"/>
          </a:graphicData>
        </a:graphic>
      </p:graphicFrame>
      <p:graphicFrame>
        <p:nvGraphicFramePr>
          <p:cNvPr id="1247" name="Google Shape;1247;p113"/>
          <p:cNvGraphicFramePr/>
          <p:nvPr/>
        </p:nvGraphicFramePr>
        <p:xfrm>
          <a:off x="2852366" y="4313798"/>
          <a:ext cx="2303833" cy="1101507"/>
        </p:xfrm>
        <a:graphic>
          <a:graphicData uri="http://schemas.openxmlformats.org/drawingml/2006/chart">
            <c:chart r:id="rId11"/>
          </a:graphicData>
        </a:graphic>
      </p:graphicFrame>
      <p:graphicFrame>
        <p:nvGraphicFramePr>
          <p:cNvPr id="1248" name="Google Shape;1248;p113"/>
          <p:cNvGraphicFramePr/>
          <p:nvPr/>
        </p:nvGraphicFramePr>
        <p:xfrm>
          <a:off x="4816833" y="3269780"/>
          <a:ext cx="1842979" cy="1044018"/>
        </p:xfrm>
        <a:graphic>
          <a:graphicData uri="http://schemas.openxmlformats.org/drawingml/2006/chart">
            <c:chart r:id="rId12"/>
          </a:graphicData>
        </a:graphic>
      </p:graphicFrame>
      <p:graphicFrame>
        <p:nvGraphicFramePr>
          <p:cNvPr id="1249" name="Google Shape;1249;p113"/>
          <p:cNvGraphicFramePr/>
          <p:nvPr/>
        </p:nvGraphicFramePr>
        <p:xfrm>
          <a:off x="8497279" y="3269780"/>
          <a:ext cx="1842979" cy="1044018"/>
        </p:xfrm>
        <a:graphic>
          <a:graphicData uri="http://schemas.openxmlformats.org/drawingml/2006/chart">
            <c:chart r:id="rId13"/>
          </a:graphicData>
        </a:graphic>
      </p:graphicFrame>
      <p:graphicFrame>
        <p:nvGraphicFramePr>
          <p:cNvPr id="1250" name="Google Shape;1250;p113"/>
          <p:cNvGraphicFramePr/>
          <p:nvPr/>
        </p:nvGraphicFramePr>
        <p:xfrm>
          <a:off x="2852366" y="3299745"/>
          <a:ext cx="2303833" cy="1101507"/>
        </p:xfrm>
        <a:graphic>
          <a:graphicData uri="http://schemas.openxmlformats.org/drawingml/2006/chart">
            <c:chart r:id="rId14"/>
          </a:graphicData>
        </a:graphic>
      </p:graphicFrame>
      <p:sp>
        <p:nvSpPr>
          <p:cNvPr id="1251" name="Google Shape;1251;p113"/>
          <p:cNvSpPr txBox="1"/>
          <p:nvPr>
            <p:ph type="title"/>
          </p:nvPr>
        </p:nvSpPr>
        <p:spPr>
          <a:xfrm>
            <a:off x="457200" y="152401"/>
            <a:ext cx="8385858" cy="99059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E393F"/>
              </a:buClr>
              <a:buSzPts val="3200"/>
              <a:buFont typeface="Arial"/>
              <a:buNone/>
            </a:pPr>
            <a:r>
              <a:rPr lang="en-US">
                <a:latin typeface="Arial"/>
                <a:ea typeface="Arial"/>
                <a:cs typeface="Arial"/>
                <a:sym typeface="Arial"/>
              </a:rPr>
              <a:t>Segment Summary Example</a:t>
            </a:r>
            <a:endParaRPr>
              <a:latin typeface="Arial"/>
              <a:ea typeface="Arial"/>
              <a:cs typeface="Arial"/>
              <a:sym typeface="Arial"/>
            </a:endParaRPr>
          </a:p>
        </p:txBody>
      </p:sp>
      <p:sp>
        <p:nvSpPr>
          <p:cNvPr id="1252" name="Google Shape;1252;p113"/>
          <p:cNvSpPr txBox="1"/>
          <p:nvPr/>
        </p:nvSpPr>
        <p:spPr>
          <a:xfrm>
            <a:off x="457199" y="967595"/>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rgbClr val="000000"/>
              </a:solidFill>
              <a:latin typeface="Arial"/>
              <a:ea typeface="Arial"/>
              <a:cs typeface="Arial"/>
              <a:sym typeface="Arial"/>
            </a:endParaRPr>
          </a:p>
        </p:txBody>
      </p:sp>
      <p:sp>
        <p:nvSpPr>
          <p:cNvPr id="1253" name="Google Shape;1253;p113"/>
          <p:cNvSpPr/>
          <p:nvPr/>
        </p:nvSpPr>
        <p:spPr>
          <a:xfrm>
            <a:off x="1972258" y="2279567"/>
            <a:ext cx="755700" cy="657192"/>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chemeClr val="lt1"/>
                </a:solidFill>
                <a:latin typeface="Arial"/>
                <a:ea typeface="Arial"/>
                <a:cs typeface="Arial"/>
                <a:sym typeface="Arial"/>
              </a:rPr>
              <a:t>INSERT ICON</a:t>
            </a:r>
            <a:endParaRPr b="0" i="0" sz="1400" u="none" cap="none" strike="noStrike">
              <a:solidFill>
                <a:srgbClr val="000000"/>
              </a:solidFill>
              <a:latin typeface="Arial"/>
              <a:ea typeface="Arial"/>
              <a:cs typeface="Arial"/>
              <a:sym typeface="Arial"/>
            </a:endParaRPr>
          </a:p>
        </p:txBody>
      </p:sp>
      <p:sp>
        <p:nvSpPr>
          <p:cNvPr id="1254" name="Google Shape;1254;p113"/>
          <p:cNvSpPr/>
          <p:nvPr/>
        </p:nvSpPr>
        <p:spPr>
          <a:xfrm>
            <a:off x="1972258" y="3419268"/>
            <a:ext cx="755700" cy="657192"/>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chemeClr val="lt1"/>
                </a:solidFill>
                <a:latin typeface="Arial"/>
                <a:ea typeface="Arial"/>
                <a:cs typeface="Arial"/>
                <a:sym typeface="Arial"/>
              </a:rPr>
              <a:t>INSERT ICON</a:t>
            </a:r>
            <a:endParaRPr b="0" i="0" sz="1400" u="none" cap="none" strike="noStrike">
              <a:solidFill>
                <a:srgbClr val="000000"/>
              </a:solidFill>
              <a:latin typeface="Arial"/>
              <a:ea typeface="Arial"/>
              <a:cs typeface="Arial"/>
              <a:sym typeface="Arial"/>
            </a:endParaRPr>
          </a:p>
        </p:txBody>
      </p:sp>
      <p:sp>
        <p:nvSpPr>
          <p:cNvPr id="1255" name="Google Shape;1255;p113"/>
          <p:cNvSpPr/>
          <p:nvPr/>
        </p:nvSpPr>
        <p:spPr>
          <a:xfrm>
            <a:off x="1972258" y="4535955"/>
            <a:ext cx="755700" cy="657192"/>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chemeClr val="lt1"/>
                </a:solidFill>
                <a:latin typeface="Arial"/>
                <a:ea typeface="Arial"/>
                <a:cs typeface="Arial"/>
                <a:sym typeface="Arial"/>
              </a:rPr>
              <a:t>INSERT ICON</a:t>
            </a:r>
            <a:endParaRPr b="0" i="0" sz="1400" u="none" cap="none" strike="noStrike">
              <a:solidFill>
                <a:srgbClr val="000000"/>
              </a:solidFill>
              <a:latin typeface="Arial"/>
              <a:ea typeface="Arial"/>
              <a:cs typeface="Arial"/>
              <a:sym typeface="Arial"/>
            </a:endParaRPr>
          </a:p>
        </p:txBody>
      </p:sp>
      <p:sp>
        <p:nvSpPr>
          <p:cNvPr id="1256" name="Google Shape;1256;p113"/>
          <p:cNvSpPr/>
          <p:nvPr/>
        </p:nvSpPr>
        <p:spPr>
          <a:xfrm>
            <a:off x="1972258" y="5661989"/>
            <a:ext cx="755700" cy="657192"/>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chemeClr val="lt1"/>
                </a:solidFill>
                <a:latin typeface="Arial"/>
                <a:ea typeface="Arial"/>
                <a:cs typeface="Arial"/>
                <a:sym typeface="Arial"/>
              </a:rPr>
              <a:t>INSERT ICON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1" name="Shape 1261"/>
        <p:cNvGrpSpPr/>
        <p:nvPr/>
      </p:nvGrpSpPr>
      <p:grpSpPr>
        <a:xfrm>
          <a:off x="0" y="0"/>
          <a:ext cx="0" cy="0"/>
          <a:chOff x="0" y="0"/>
          <a:chExt cx="0" cy="0"/>
        </a:xfrm>
      </p:grpSpPr>
      <p:graphicFrame>
        <p:nvGraphicFramePr>
          <p:cNvPr id="1262" name="Google Shape;1262;p114"/>
          <p:cNvGraphicFramePr/>
          <p:nvPr/>
        </p:nvGraphicFramePr>
        <p:xfrm>
          <a:off x="337993" y="873153"/>
          <a:ext cx="3000000" cy="3000000"/>
        </p:xfrm>
        <a:graphic>
          <a:graphicData uri="http://schemas.openxmlformats.org/drawingml/2006/table">
            <a:tbl>
              <a:tblPr>
                <a:noFill/>
                <a:tableStyleId>{48D08A4D-24ED-4E00-8477-1B7F58F1C9AA}</a:tableStyleId>
              </a:tblPr>
              <a:tblGrid>
                <a:gridCol w="554450"/>
                <a:gridCol w="11147150"/>
              </a:tblGrid>
              <a:tr h="5483200">
                <a:tc>
                  <a:txBody>
                    <a:bodyPr/>
                    <a:lstStyle/>
                    <a:p>
                      <a:pPr indent="0" lvl="0" marL="0" marR="0" rtl="0" algn="ctr">
                        <a:lnSpc>
                          <a:spcPct val="100000"/>
                        </a:lnSpc>
                        <a:spcBef>
                          <a:spcPts val="0"/>
                        </a:spcBef>
                        <a:spcAft>
                          <a:spcPts val="0"/>
                        </a:spcAft>
                        <a:buClr>
                          <a:srgbClr val="000000"/>
                        </a:buClr>
                        <a:buSzPts val="1900"/>
                        <a:buFont typeface="Arial"/>
                        <a:buNone/>
                      </a:pPr>
                      <a:r>
                        <a:rPr lang="en-US" sz="1400" u="none" cap="none" strike="noStrike">
                          <a:solidFill>
                            <a:schemeClr val="accent3"/>
                          </a:solidFill>
                          <a:latin typeface="Arial"/>
                          <a:ea typeface="Arial"/>
                          <a:cs typeface="Arial"/>
                          <a:sym typeface="Arial"/>
                        </a:rPr>
                        <a:t>7/</a:t>
                      </a:r>
                      <a:endParaRPr sz="1400" u="none" cap="none" strike="noStrike">
                        <a:solidFill>
                          <a:schemeClr val="accent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lang="en-US" sz="1400" u="none" cap="none" strike="noStrike">
                          <a:solidFill>
                            <a:schemeClr val="accent3"/>
                          </a:solidFill>
                          <a:latin typeface="Arial"/>
                          <a:ea typeface="Arial"/>
                          <a:cs typeface="Arial"/>
                          <a:sym typeface="Arial"/>
                        </a:rPr>
                        <a:t>S1</a:t>
                      </a:r>
                      <a:endParaRPr sz="1400" u="none" cap="none" strike="noStrike">
                        <a:solidFill>
                          <a:schemeClr val="accent3"/>
                        </a:solidFill>
                        <a:latin typeface="Arial"/>
                        <a:ea typeface="Arial"/>
                        <a:cs typeface="Arial"/>
                        <a:sym typeface="Arial"/>
                      </a:endParaRPr>
                    </a:p>
                  </a:txBody>
                  <a:tcPr marT="60975" marB="60975" marR="121925" marL="121925"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200" u="none" cap="none" strike="noStrike">
                          <a:solidFill>
                            <a:schemeClr val="dk1"/>
                          </a:solidFill>
                          <a:latin typeface="Arial"/>
                          <a:ea typeface="Arial"/>
                          <a:cs typeface="Arial"/>
                          <a:sym typeface="Arial"/>
                        </a:rPr>
                        <a:t>Past 3 Months Actions &amp; Occasions</a:t>
                      </a:r>
                      <a:endParaRPr b="1" sz="12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Arial"/>
                        <a:buChar char="●"/>
                      </a:pPr>
                      <a:r>
                        <a:rPr lang="en-US" sz="1200" u="none" cap="none" strike="noStrike">
                          <a:solidFill>
                            <a:schemeClr val="dk1"/>
                          </a:solidFill>
                          <a:latin typeface="Arial"/>
                          <a:ea typeface="Arial"/>
                          <a:cs typeface="Arial"/>
                          <a:sym typeface="Arial"/>
                        </a:rPr>
                        <a:t>Stores, edits, and shares photos and videos</a:t>
                      </a:r>
                      <a:endParaRPr/>
                    </a:p>
                    <a:p>
                      <a:pPr indent="-330200" lvl="0" marL="457200" marR="0" rtl="0" algn="l">
                        <a:lnSpc>
                          <a:spcPct val="100000"/>
                        </a:lnSpc>
                        <a:spcBef>
                          <a:spcPts val="0"/>
                        </a:spcBef>
                        <a:spcAft>
                          <a:spcPts val="0"/>
                        </a:spcAft>
                        <a:buClr>
                          <a:schemeClr val="dk1"/>
                        </a:buClr>
                        <a:buSzPts val="1600"/>
                        <a:buFont typeface="Arial"/>
                        <a:buChar char="●"/>
                      </a:pPr>
                      <a:r>
                        <a:rPr lang="en-US" sz="1200" u="none" cap="none" strike="noStrike">
                          <a:solidFill>
                            <a:schemeClr val="dk1"/>
                          </a:solidFill>
                          <a:latin typeface="Arial"/>
                          <a:ea typeface="Arial"/>
                          <a:cs typeface="Arial"/>
                          <a:sym typeface="Arial"/>
                        </a:rPr>
                        <a:t>Under indexes on our occasions and reasons why for taking photos and videos</a:t>
                      </a:r>
                      <a:endParaRPr/>
                    </a:p>
                    <a:p>
                      <a:pPr indent="-330200" lvl="0" marL="457200" marR="0" rtl="0" algn="l">
                        <a:lnSpc>
                          <a:spcPct val="100000"/>
                        </a:lnSpc>
                        <a:spcBef>
                          <a:spcPts val="0"/>
                        </a:spcBef>
                        <a:spcAft>
                          <a:spcPts val="0"/>
                        </a:spcAft>
                        <a:buClr>
                          <a:schemeClr val="dk1"/>
                        </a:buClr>
                        <a:buSzPts val="1600"/>
                        <a:buFont typeface="Arial"/>
                        <a:buChar char="●"/>
                      </a:pPr>
                      <a:r>
                        <a:rPr lang="en-US" sz="1200" u="none" cap="none" strike="noStrike">
                          <a:solidFill>
                            <a:schemeClr val="dk1"/>
                          </a:solidFill>
                          <a:latin typeface="Arial"/>
                          <a:ea typeface="Arial"/>
                          <a:cs typeface="Arial"/>
                          <a:sym typeface="Arial"/>
                        </a:rPr>
                        <a:t>Is less likely to ultimately share their photos and videos</a:t>
                      </a:r>
                      <a:endParaRPr/>
                    </a:p>
                    <a:p>
                      <a:pPr indent="0" lvl="0" marL="127000" marR="0" rtl="0" algn="l">
                        <a:lnSpc>
                          <a:spcPct val="100000"/>
                        </a:lnSpc>
                        <a:spcBef>
                          <a:spcPts val="0"/>
                        </a:spcBef>
                        <a:spcAft>
                          <a:spcPts val="0"/>
                        </a:spcAft>
                        <a:buClr>
                          <a:schemeClr val="dk1"/>
                        </a:buClr>
                        <a:buSzPts val="1600"/>
                        <a:buFont typeface="Arial"/>
                        <a:buNone/>
                      </a:pPr>
                      <a:r>
                        <a:t/>
                      </a:r>
                      <a:endParaRPr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lang="en-US" sz="1200" u="none" cap="none" strike="noStrike">
                          <a:solidFill>
                            <a:schemeClr val="dk1"/>
                          </a:solidFill>
                          <a:latin typeface="Arial"/>
                          <a:ea typeface="Arial"/>
                          <a:cs typeface="Arial"/>
                          <a:sym typeface="Arial"/>
                        </a:rPr>
                        <a:t>Google Photos Specifics</a:t>
                      </a:r>
                      <a:endParaRPr b="1" sz="12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Arial"/>
                        <a:buChar char="●"/>
                      </a:pPr>
                      <a:r>
                        <a:rPr lang="en-US" sz="1200" u="none" cap="none" strike="noStrike">
                          <a:solidFill>
                            <a:schemeClr val="dk1"/>
                          </a:solidFill>
                          <a:latin typeface="Arial"/>
                          <a:ea typeface="Arial"/>
                          <a:cs typeface="Arial"/>
                          <a:sym typeface="Arial"/>
                        </a:rPr>
                        <a:t>Shares, creates, edits, archives, accesses, and backs up photos and videos using Google Photos</a:t>
                      </a:r>
                      <a:endParaRPr/>
                    </a:p>
                    <a:p>
                      <a:pPr indent="0" lvl="0" marL="127000" marR="0" rtl="0" algn="l">
                        <a:lnSpc>
                          <a:spcPct val="100000"/>
                        </a:lnSpc>
                        <a:spcBef>
                          <a:spcPts val="0"/>
                        </a:spcBef>
                        <a:spcAft>
                          <a:spcPts val="0"/>
                        </a:spcAft>
                        <a:buClr>
                          <a:schemeClr val="dk1"/>
                        </a:buClr>
                        <a:buSzPts val="1600"/>
                        <a:buFont typeface="Arial"/>
                        <a:buNone/>
                      </a:pPr>
                      <a:r>
                        <a:t/>
                      </a:r>
                      <a:endParaRPr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lang="en-US" sz="1200" u="none" cap="none" strike="noStrike">
                          <a:solidFill>
                            <a:schemeClr val="dk1"/>
                          </a:solidFill>
                          <a:latin typeface="Arial"/>
                          <a:ea typeface="Arial"/>
                          <a:cs typeface="Arial"/>
                          <a:sym typeface="Arial"/>
                        </a:rPr>
                        <a:t>Tech Attitudes</a:t>
                      </a:r>
                      <a:endParaRPr/>
                    </a:p>
                    <a:p>
                      <a:pPr indent="-330200" lvl="0" marL="457200" marR="0" rtl="0" algn="l">
                        <a:lnSpc>
                          <a:spcPct val="100000"/>
                        </a:lnSpc>
                        <a:spcBef>
                          <a:spcPts val="0"/>
                        </a:spcBef>
                        <a:spcAft>
                          <a:spcPts val="0"/>
                        </a:spcAft>
                        <a:buClr>
                          <a:schemeClr val="dk1"/>
                        </a:buClr>
                        <a:buSzPts val="1600"/>
                        <a:buFont typeface="Arial"/>
                        <a:buChar char="●"/>
                      </a:pPr>
                      <a:r>
                        <a:rPr lang="en-US" sz="1200" u="none" cap="none" strike="noStrike">
                          <a:solidFill>
                            <a:schemeClr val="dk1"/>
                          </a:solidFill>
                          <a:latin typeface="Arial"/>
                          <a:ea typeface="Arial"/>
                          <a:cs typeface="Arial"/>
                          <a:sym typeface="Arial"/>
                        </a:rPr>
                        <a:t>Has an individual paid plan for music streaming</a:t>
                      </a:r>
                      <a:endParaRPr/>
                    </a:p>
                    <a:p>
                      <a:pPr indent="-330200" lvl="0" marL="457200" marR="0" rtl="0" algn="l">
                        <a:lnSpc>
                          <a:spcPct val="100000"/>
                        </a:lnSpc>
                        <a:spcBef>
                          <a:spcPts val="0"/>
                        </a:spcBef>
                        <a:spcAft>
                          <a:spcPts val="0"/>
                        </a:spcAft>
                        <a:buClr>
                          <a:schemeClr val="dk1"/>
                        </a:buClr>
                        <a:buSzPts val="1600"/>
                        <a:buFont typeface="Arial"/>
                        <a:buChar char="●"/>
                      </a:pPr>
                      <a:r>
                        <a:rPr lang="en-US" sz="1200" u="none" cap="none" strike="noStrike">
                          <a:solidFill>
                            <a:schemeClr val="dk1"/>
                          </a:solidFill>
                          <a:latin typeface="Arial"/>
                          <a:ea typeface="Arial"/>
                          <a:cs typeface="Arial"/>
                          <a:sym typeface="Arial"/>
                        </a:rPr>
                        <a:t>Has upgraded from the free to paid version for 2 apps in the past 6 months</a:t>
                      </a:r>
                      <a:endParaRPr/>
                    </a:p>
                    <a:p>
                      <a:pPr indent="0" lvl="0" marL="127000" marR="0" rtl="0" algn="l">
                        <a:lnSpc>
                          <a:spcPct val="100000"/>
                        </a:lnSpc>
                        <a:spcBef>
                          <a:spcPts val="0"/>
                        </a:spcBef>
                        <a:spcAft>
                          <a:spcPts val="0"/>
                        </a:spcAft>
                        <a:buClr>
                          <a:schemeClr val="dk1"/>
                        </a:buClr>
                        <a:buSzPts val="1600"/>
                        <a:buFont typeface="Arial"/>
                        <a:buNone/>
                      </a:pPr>
                      <a:r>
                        <a:t/>
                      </a:r>
                      <a:endParaRPr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lang="en-US" sz="1200" u="none" cap="none" strike="noStrike">
                          <a:solidFill>
                            <a:schemeClr val="dk1"/>
                          </a:solidFill>
                          <a:latin typeface="Arial"/>
                          <a:ea typeface="Arial"/>
                          <a:cs typeface="Arial"/>
                          <a:sym typeface="Arial"/>
                        </a:rPr>
                        <a:t>Vacation Behavior</a:t>
                      </a:r>
                      <a:endParaRPr/>
                    </a:p>
                    <a:p>
                      <a:pPr indent="-330200" lvl="0" marL="457200" marR="0" rtl="0" algn="l">
                        <a:lnSpc>
                          <a:spcPct val="100000"/>
                        </a:lnSpc>
                        <a:spcBef>
                          <a:spcPts val="0"/>
                        </a:spcBef>
                        <a:spcAft>
                          <a:spcPts val="0"/>
                        </a:spcAft>
                        <a:buClr>
                          <a:schemeClr val="dk1"/>
                        </a:buClr>
                        <a:buSzPts val="1600"/>
                        <a:buFont typeface="Arial"/>
                        <a:buChar char="●"/>
                      </a:pPr>
                      <a:r>
                        <a:rPr lang="en-US" sz="1200" u="none" cap="none" strike="noStrike">
                          <a:solidFill>
                            <a:schemeClr val="dk1"/>
                          </a:solidFill>
                          <a:latin typeface="Arial"/>
                          <a:ea typeface="Arial"/>
                          <a:cs typeface="Arial"/>
                          <a:sym typeface="Arial"/>
                        </a:rPr>
                        <a:t>Has taken 2 vacations outside of the US in the past 12 months</a:t>
                      </a:r>
                      <a:endParaRPr/>
                    </a:p>
                    <a:p>
                      <a:pPr indent="-330200" lvl="0" marL="457200" marR="0" rtl="0" algn="l">
                        <a:lnSpc>
                          <a:spcPct val="100000"/>
                        </a:lnSpc>
                        <a:spcBef>
                          <a:spcPts val="0"/>
                        </a:spcBef>
                        <a:spcAft>
                          <a:spcPts val="0"/>
                        </a:spcAft>
                        <a:buClr>
                          <a:schemeClr val="dk1"/>
                        </a:buClr>
                        <a:buSzPts val="1600"/>
                        <a:buFont typeface="Arial"/>
                        <a:buChar char="●"/>
                      </a:pPr>
                      <a:r>
                        <a:rPr lang="en-US" sz="1200" u="none" cap="none" strike="noStrike">
                          <a:solidFill>
                            <a:schemeClr val="dk1"/>
                          </a:solidFill>
                          <a:latin typeface="Arial"/>
                          <a:ea typeface="Arial"/>
                          <a:cs typeface="Arial"/>
                          <a:sym typeface="Arial"/>
                        </a:rPr>
                        <a:t>More likely to have taken 3 vacations within the US in the past 12 months</a:t>
                      </a:r>
                      <a:endParaRPr/>
                    </a:p>
                    <a:p>
                      <a:pPr indent="0" lvl="0" marL="127000" marR="0" rtl="0" algn="l">
                        <a:lnSpc>
                          <a:spcPct val="100000"/>
                        </a:lnSpc>
                        <a:spcBef>
                          <a:spcPts val="0"/>
                        </a:spcBef>
                        <a:spcAft>
                          <a:spcPts val="0"/>
                        </a:spcAft>
                        <a:buClr>
                          <a:schemeClr val="dk1"/>
                        </a:buClr>
                        <a:buSzPts val="1600"/>
                        <a:buFont typeface="Arial"/>
                        <a:buNone/>
                      </a:pPr>
                      <a:r>
                        <a:t/>
                      </a:r>
                      <a:endParaRPr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lang="en-US" sz="1200" u="none" cap="none" strike="noStrike">
                          <a:solidFill>
                            <a:schemeClr val="dk1"/>
                          </a:solidFill>
                          <a:latin typeface="Arial"/>
                          <a:ea typeface="Arial"/>
                          <a:cs typeface="Arial"/>
                          <a:sym typeface="Arial"/>
                        </a:rPr>
                        <a:t>Personality</a:t>
                      </a:r>
                      <a:endParaRPr b="1" sz="12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Arial"/>
                        <a:buChar char="●"/>
                      </a:pPr>
                      <a:r>
                        <a:rPr lang="en-US" sz="1200" u="none" cap="none" strike="noStrike">
                          <a:solidFill>
                            <a:schemeClr val="dk1"/>
                          </a:solidFill>
                          <a:latin typeface="Arial"/>
                          <a:ea typeface="Arial"/>
                          <a:cs typeface="Arial"/>
                          <a:sym typeface="Arial"/>
                        </a:rPr>
                        <a:t>Tries new products before others do</a:t>
                      </a:r>
                      <a:endParaRPr/>
                    </a:p>
                    <a:p>
                      <a:pPr indent="-330200" lvl="0" marL="457200" marR="0" rtl="0" algn="l">
                        <a:lnSpc>
                          <a:spcPct val="100000"/>
                        </a:lnSpc>
                        <a:spcBef>
                          <a:spcPts val="0"/>
                        </a:spcBef>
                        <a:spcAft>
                          <a:spcPts val="0"/>
                        </a:spcAft>
                        <a:buClr>
                          <a:schemeClr val="dk1"/>
                        </a:buClr>
                        <a:buSzPts val="1600"/>
                        <a:buFont typeface="Arial"/>
                        <a:buChar char="●"/>
                      </a:pPr>
                      <a:r>
                        <a:rPr lang="en-US" sz="1200" u="none" cap="none" strike="noStrike">
                          <a:solidFill>
                            <a:schemeClr val="dk1"/>
                          </a:solidFill>
                          <a:latin typeface="Arial"/>
                          <a:ea typeface="Arial"/>
                          <a:cs typeface="Arial"/>
                          <a:sym typeface="Arial"/>
                        </a:rPr>
                        <a:t>Is willing to pay more for high quality items</a:t>
                      </a:r>
                      <a:endParaRPr/>
                    </a:p>
                    <a:p>
                      <a:pPr indent="0" lvl="0" marL="127000" marR="0" rtl="0" algn="l">
                        <a:lnSpc>
                          <a:spcPct val="100000"/>
                        </a:lnSpc>
                        <a:spcBef>
                          <a:spcPts val="0"/>
                        </a:spcBef>
                        <a:spcAft>
                          <a:spcPts val="0"/>
                        </a:spcAft>
                        <a:buClr>
                          <a:schemeClr val="dk1"/>
                        </a:buClr>
                        <a:buSzPts val="1600"/>
                        <a:buFont typeface="Arial"/>
                        <a:buNone/>
                      </a:pPr>
                      <a:r>
                        <a:t/>
                      </a:r>
                      <a:endParaRPr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lang="en-US" sz="1200" u="none" cap="none" strike="noStrike">
                          <a:solidFill>
                            <a:schemeClr val="dk1"/>
                          </a:solidFill>
                          <a:latin typeface="Arial"/>
                          <a:ea typeface="Arial"/>
                          <a:cs typeface="Arial"/>
                          <a:sym typeface="Arial"/>
                        </a:rPr>
                        <a:t>Online Concerns &amp; Trust in Google Photos</a:t>
                      </a:r>
                      <a:endParaRPr/>
                    </a:p>
                    <a:p>
                      <a:pPr indent="-330200" lvl="0" marL="457200" marR="0" rtl="0" algn="l">
                        <a:lnSpc>
                          <a:spcPct val="100000"/>
                        </a:lnSpc>
                        <a:spcBef>
                          <a:spcPts val="0"/>
                        </a:spcBef>
                        <a:spcAft>
                          <a:spcPts val="0"/>
                        </a:spcAft>
                        <a:buClr>
                          <a:schemeClr val="dk1"/>
                        </a:buClr>
                        <a:buSzPts val="1600"/>
                        <a:buFont typeface="Arial"/>
                        <a:buChar char="●"/>
                      </a:pPr>
                      <a:r>
                        <a:rPr lang="en-US" sz="1200" u="none" cap="none" strike="noStrike">
                          <a:solidFill>
                            <a:schemeClr val="dk1"/>
                          </a:solidFill>
                          <a:latin typeface="Arial"/>
                          <a:ea typeface="Arial"/>
                          <a:cs typeface="Arial"/>
                          <a:sym typeface="Arial"/>
                        </a:rPr>
                        <a:t>Over indexes on trust in Google Photos</a:t>
                      </a:r>
                      <a:endParaRPr/>
                    </a:p>
                    <a:p>
                      <a:pPr indent="0" lvl="0" marL="127000" marR="0" rtl="0" algn="l">
                        <a:lnSpc>
                          <a:spcPct val="100000"/>
                        </a:lnSpc>
                        <a:spcBef>
                          <a:spcPts val="0"/>
                        </a:spcBef>
                        <a:spcAft>
                          <a:spcPts val="0"/>
                        </a:spcAft>
                        <a:buClr>
                          <a:schemeClr val="dk1"/>
                        </a:buClr>
                        <a:buSzPts val="1600"/>
                        <a:buFont typeface="Arial"/>
                        <a:buNone/>
                      </a:pPr>
                      <a:r>
                        <a:t/>
                      </a:r>
                      <a:endParaRPr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lang="en-US" sz="1200" u="none" cap="none" strike="noStrike">
                          <a:solidFill>
                            <a:schemeClr val="dk1"/>
                          </a:solidFill>
                          <a:latin typeface="Arial"/>
                          <a:ea typeface="Arial"/>
                          <a:cs typeface="Arial"/>
                          <a:sym typeface="Arial"/>
                        </a:rPr>
                        <a:t>Demos</a:t>
                      </a:r>
                      <a:endParaRPr b="1" sz="1200" u="none" cap="none" strike="noStrike">
                        <a:solidFill>
                          <a:schemeClr val="dk1"/>
                        </a:solidFill>
                        <a:latin typeface="Arial"/>
                        <a:ea typeface="Arial"/>
                        <a:cs typeface="Arial"/>
                        <a:sym typeface="Arial"/>
                      </a:endParaRPr>
                    </a:p>
                    <a:p>
                      <a:pPr indent="-273050" lvl="0" marL="400050" marR="0" rtl="0" algn="l">
                        <a:lnSpc>
                          <a:spcPct val="100000"/>
                        </a:lnSpc>
                        <a:spcBef>
                          <a:spcPts val="0"/>
                        </a:spcBef>
                        <a:spcAft>
                          <a:spcPts val="0"/>
                        </a:spcAft>
                        <a:buClr>
                          <a:schemeClr val="dk1"/>
                        </a:buClr>
                        <a:buSzPts val="1600"/>
                        <a:buFont typeface="Arial"/>
                        <a:buChar char="●"/>
                      </a:pPr>
                      <a:r>
                        <a:rPr lang="en-US" sz="1200" u="none" cap="none" strike="noStrike">
                          <a:solidFill>
                            <a:schemeClr val="dk1"/>
                          </a:solidFill>
                          <a:latin typeface="Arial"/>
                          <a:ea typeface="Arial"/>
                          <a:cs typeface="Arial"/>
                          <a:sym typeface="Arial"/>
                        </a:rPr>
                        <a:t>Average age of 40 years old</a:t>
                      </a:r>
                      <a:endParaRPr sz="1200" u="none" cap="none" strike="noStrike">
                        <a:solidFill>
                          <a:schemeClr val="dk1"/>
                        </a:solidFill>
                        <a:latin typeface="Arial"/>
                        <a:ea typeface="Arial"/>
                        <a:cs typeface="Arial"/>
                        <a:sym typeface="Arial"/>
                      </a:endParaRPr>
                    </a:p>
                    <a:p>
                      <a:pPr indent="-273050" lvl="0" marL="400050" marR="0" rtl="0" algn="l">
                        <a:lnSpc>
                          <a:spcPct val="100000"/>
                        </a:lnSpc>
                        <a:spcBef>
                          <a:spcPts val="0"/>
                        </a:spcBef>
                        <a:spcAft>
                          <a:spcPts val="0"/>
                        </a:spcAft>
                        <a:buClr>
                          <a:schemeClr val="dk1"/>
                        </a:buClr>
                        <a:buSzPts val="1600"/>
                        <a:buFont typeface="Arial"/>
                        <a:buChar char="●"/>
                      </a:pPr>
                      <a:r>
                        <a:rPr lang="en-US" sz="1200" u="none" cap="none" strike="noStrike">
                          <a:solidFill>
                            <a:schemeClr val="dk1"/>
                          </a:solidFill>
                          <a:latin typeface="Arial"/>
                          <a:ea typeface="Arial"/>
                          <a:cs typeface="Arial"/>
                          <a:sym typeface="Arial"/>
                        </a:rPr>
                        <a:t>More likely to be male</a:t>
                      </a:r>
                      <a:endParaRPr/>
                    </a:p>
                    <a:p>
                      <a:pPr indent="-273050" lvl="0" marL="400050" marR="0" rtl="0" algn="l">
                        <a:lnSpc>
                          <a:spcPct val="100000"/>
                        </a:lnSpc>
                        <a:spcBef>
                          <a:spcPts val="0"/>
                        </a:spcBef>
                        <a:spcAft>
                          <a:spcPts val="0"/>
                        </a:spcAft>
                        <a:buClr>
                          <a:schemeClr val="dk1"/>
                        </a:buClr>
                        <a:buSzPts val="1600"/>
                        <a:buFont typeface="Arial"/>
                        <a:buChar char="●"/>
                      </a:pPr>
                      <a:r>
                        <a:rPr lang="en-US" sz="1200" u="none" cap="none" strike="noStrike">
                          <a:solidFill>
                            <a:schemeClr val="dk1"/>
                          </a:solidFill>
                          <a:latin typeface="Arial"/>
                          <a:ea typeface="Arial"/>
                          <a:cs typeface="Arial"/>
                          <a:sym typeface="Arial"/>
                        </a:rPr>
                        <a:t>More likely to be employed full-time</a:t>
                      </a:r>
                      <a:endParaRPr/>
                    </a:p>
                    <a:p>
                      <a:pPr indent="-273050" lvl="0" marL="400050" marR="0" rtl="0" algn="l">
                        <a:lnSpc>
                          <a:spcPct val="100000"/>
                        </a:lnSpc>
                        <a:spcBef>
                          <a:spcPts val="0"/>
                        </a:spcBef>
                        <a:spcAft>
                          <a:spcPts val="0"/>
                        </a:spcAft>
                        <a:buClr>
                          <a:schemeClr val="dk1"/>
                        </a:buClr>
                        <a:buSzPts val="1600"/>
                        <a:buFont typeface="Arial"/>
                        <a:buChar char="●"/>
                      </a:pPr>
                      <a:r>
                        <a:rPr lang="en-US" sz="1200" u="none" cap="none" strike="noStrike">
                          <a:solidFill>
                            <a:schemeClr val="dk1"/>
                          </a:solidFill>
                          <a:latin typeface="Arial"/>
                          <a:ea typeface="Arial"/>
                          <a:cs typeface="Arial"/>
                          <a:sym typeface="Arial"/>
                        </a:rPr>
                        <a:t>More likely to be of Hispanic or Latin American descent</a:t>
                      </a:r>
                      <a:endParaRPr/>
                    </a:p>
                    <a:p>
                      <a:pPr indent="-273050" lvl="0" marL="400050" marR="0" rtl="0" algn="l">
                        <a:lnSpc>
                          <a:spcPct val="100000"/>
                        </a:lnSpc>
                        <a:spcBef>
                          <a:spcPts val="0"/>
                        </a:spcBef>
                        <a:spcAft>
                          <a:spcPts val="0"/>
                        </a:spcAft>
                        <a:buClr>
                          <a:schemeClr val="dk1"/>
                        </a:buClr>
                        <a:buSzPts val="1600"/>
                        <a:buFont typeface="Arial"/>
                        <a:buChar char="●"/>
                      </a:pPr>
                      <a:r>
                        <a:rPr lang="en-US" sz="1200" u="none" cap="none" strike="noStrike">
                          <a:solidFill>
                            <a:schemeClr val="dk1"/>
                          </a:solidFill>
                          <a:latin typeface="Arial"/>
                          <a:ea typeface="Arial"/>
                          <a:cs typeface="Arial"/>
                          <a:sym typeface="Arial"/>
                        </a:rPr>
                        <a:t>More likely to own a cat</a:t>
                      </a:r>
                      <a:endParaRPr/>
                    </a:p>
                  </a:txBody>
                  <a:tcPr marT="60975" marB="60975" marR="121925" marL="1219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263" name="Google Shape;1263;p114"/>
          <p:cNvSpPr txBox="1"/>
          <p:nvPr/>
        </p:nvSpPr>
        <p:spPr>
          <a:xfrm>
            <a:off x="641067" y="215181"/>
            <a:ext cx="10164900" cy="6477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2700"/>
              <a:buFont typeface="Poppins"/>
              <a:buNone/>
            </a:pPr>
            <a:r>
              <a:rPr b="0" i="0" lang="en-US" sz="2700" u="none" cap="none" strike="noStrike">
                <a:solidFill>
                  <a:schemeClr val="dk1"/>
                </a:solidFill>
                <a:latin typeface="Arial"/>
                <a:ea typeface="Arial"/>
                <a:cs typeface="Arial"/>
                <a:sym typeface="Arial"/>
              </a:rPr>
              <a:t>Segment 1</a:t>
            </a:r>
            <a:endParaRPr b="0" i="0" sz="2700" u="none" cap="none" strike="noStrike">
              <a:solidFill>
                <a:schemeClr val="dk1"/>
              </a:solidFill>
              <a:latin typeface="Arial"/>
              <a:ea typeface="Arial"/>
              <a:cs typeface="Arial"/>
              <a:sym typeface="Arial"/>
            </a:endParaRPr>
          </a:p>
        </p:txBody>
      </p:sp>
      <p:sp>
        <p:nvSpPr>
          <p:cNvPr id="1264" name="Google Shape;1264;p114"/>
          <p:cNvSpPr txBox="1"/>
          <p:nvPr/>
        </p:nvSpPr>
        <p:spPr>
          <a:xfrm>
            <a:off x="9653007" y="1000897"/>
            <a:ext cx="2216848"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Segment size:  14%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9" name="Shape 1269"/>
        <p:cNvGrpSpPr/>
        <p:nvPr/>
      </p:nvGrpSpPr>
      <p:grpSpPr>
        <a:xfrm>
          <a:off x="0" y="0"/>
          <a:ext cx="0" cy="0"/>
          <a:chOff x="0" y="0"/>
          <a:chExt cx="0" cy="0"/>
        </a:xfrm>
      </p:grpSpPr>
      <p:sp>
        <p:nvSpPr>
          <p:cNvPr id="1270" name="Google Shape;1270;p115"/>
          <p:cNvSpPr txBox="1"/>
          <p:nvPr>
            <p:ph idx="1" type="body"/>
          </p:nvPr>
        </p:nvSpPr>
        <p:spPr>
          <a:xfrm>
            <a:off x="2482985" y="685554"/>
            <a:ext cx="8140770" cy="92333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6000"/>
              <a:buFont typeface="Arial"/>
              <a:buNone/>
            </a:pPr>
            <a:r>
              <a:rPr lang="en-US" sz="6000"/>
              <a:t>Funnel Slides</a:t>
            </a:r>
            <a:endParaRPr/>
          </a:p>
        </p:txBody>
      </p:sp>
      <p:sp>
        <p:nvSpPr>
          <p:cNvPr id="1271" name="Google Shape;1271;p115"/>
          <p:cNvSpPr txBox="1"/>
          <p:nvPr>
            <p:ph idx="6" type="body"/>
          </p:nvPr>
        </p:nvSpPr>
        <p:spPr>
          <a:xfrm>
            <a:off x="913424" y="685554"/>
            <a:ext cx="1204668" cy="1890590"/>
          </a:xfrm>
          <a:prstGeom prst="rect">
            <a:avLst/>
          </a:prstGeom>
          <a:noFill/>
          <a:ln>
            <a:noFill/>
          </a:ln>
        </p:spPr>
        <p:txBody>
          <a:bodyPr anchorCtr="0" anchor="t" bIns="45700" lIns="91425" spcFirstLastPara="1" rIns="91425" wrap="square" tIns="45700">
            <a:normAutofit/>
          </a:bodyPr>
          <a:lstStyle/>
          <a:p>
            <a:pPr indent="0" lvl="0" marL="0" rtl="0" algn="r">
              <a:lnSpc>
                <a:spcPct val="80000"/>
              </a:lnSpc>
              <a:spcBef>
                <a:spcPts val="0"/>
              </a:spcBef>
              <a:spcAft>
                <a:spcPts val="0"/>
              </a:spcAft>
              <a:buClr>
                <a:schemeClr val="lt1"/>
              </a:buClr>
              <a:buSzPts val="13875"/>
              <a:buNone/>
            </a:pPr>
            <a:r>
              <a:rPr lang="en-US" sz="13875"/>
              <a:t>4</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6" name="Shape 1276"/>
        <p:cNvGrpSpPr/>
        <p:nvPr/>
      </p:nvGrpSpPr>
      <p:grpSpPr>
        <a:xfrm>
          <a:off x="0" y="0"/>
          <a:ext cx="0" cy="0"/>
          <a:chOff x="0" y="0"/>
          <a:chExt cx="0" cy="0"/>
        </a:xfrm>
      </p:grpSpPr>
      <p:graphicFrame>
        <p:nvGraphicFramePr>
          <p:cNvPr id="1277" name="Google Shape;1277;p116"/>
          <p:cNvGraphicFramePr/>
          <p:nvPr/>
        </p:nvGraphicFramePr>
        <p:xfrm>
          <a:off x="400725" y="1794608"/>
          <a:ext cx="10308291" cy="4595597"/>
        </p:xfrm>
        <a:graphic>
          <a:graphicData uri="http://schemas.openxmlformats.org/drawingml/2006/chart">
            <c:chart r:id="rId3"/>
          </a:graphicData>
        </a:graphic>
      </p:graphicFrame>
      <p:sp>
        <p:nvSpPr>
          <p:cNvPr id="1278" name="Google Shape;1278;p116"/>
          <p:cNvSpPr txBox="1"/>
          <p:nvPr/>
        </p:nvSpPr>
        <p:spPr>
          <a:xfrm rot="-5400000">
            <a:off x="277915" y="3377787"/>
            <a:ext cx="1481039"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chemeClr val="accent3"/>
                </a:solidFill>
                <a:latin typeface="Arial"/>
                <a:ea typeface="Arial"/>
                <a:cs typeface="Arial"/>
                <a:sym typeface="Arial"/>
              </a:rPr>
              <a:t>Consideration</a:t>
            </a:r>
            <a:endParaRPr/>
          </a:p>
        </p:txBody>
      </p:sp>
      <p:sp>
        <p:nvSpPr>
          <p:cNvPr id="1279" name="Google Shape;1279;p116"/>
          <p:cNvSpPr txBox="1"/>
          <p:nvPr/>
        </p:nvSpPr>
        <p:spPr>
          <a:xfrm>
            <a:off x="5355480" y="6160975"/>
            <a:ext cx="1481039"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chemeClr val="accent3"/>
                </a:solidFill>
                <a:latin typeface="Arial"/>
                <a:ea typeface="Arial"/>
                <a:cs typeface="Arial"/>
                <a:sym typeface="Arial"/>
              </a:rPr>
              <a:t>Aided Awareness</a:t>
            </a:r>
            <a:endParaRPr/>
          </a:p>
        </p:txBody>
      </p:sp>
      <p:sp>
        <p:nvSpPr>
          <p:cNvPr id="1280" name="Google Shape;1280;p116"/>
          <p:cNvSpPr/>
          <p:nvPr/>
        </p:nvSpPr>
        <p:spPr>
          <a:xfrm>
            <a:off x="10747049" y="5945356"/>
            <a:ext cx="479771" cy="479771"/>
          </a:xfrm>
          <a:prstGeom prst="ellipse">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3F3F3F"/>
              </a:solidFill>
              <a:latin typeface="Arial"/>
              <a:ea typeface="Arial"/>
              <a:cs typeface="Arial"/>
              <a:sym typeface="Arial"/>
            </a:endParaRPr>
          </a:p>
        </p:txBody>
      </p:sp>
      <p:sp>
        <p:nvSpPr>
          <p:cNvPr id="1281" name="Google Shape;1281;p116"/>
          <p:cNvSpPr/>
          <p:nvPr/>
        </p:nvSpPr>
        <p:spPr>
          <a:xfrm>
            <a:off x="10709016" y="6040496"/>
            <a:ext cx="54066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700" u="none" cap="none" strike="noStrike">
                <a:solidFill>
                  <a:srgbClr val="3F3F3F"/>
                </a:solidFill>
                <a:latin typeface="Arial"/>
                <a:ea typeface="Arial"/>
                <a:cs typeface="Arial"/>
                <a:sym typeface="Arial"/>
              </a:rPr>
              <a:t>Purch/ List</a:t>
            </a:r>
            <a:endParaRPr/>
          </a:p>
        </p:txBody>
      </p:sp>
      <p:sp>
        <p:nvSpPr>
          <p:cNvPr id="1282" name="Google Shape;1282;p116"/>
          <p:cNvSpPr txBox="1"/>
          <p:nvPr/>
        </p:nvSpPr>
        <p:spPr>
          <a:xfrm>
            <a:off x="457199" y="967595"/>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rgbClr val="000000"/>
              </a:solidFill>
              <a:latin typeface="Arial"/>
              <a:ea typeface="Arial"/>
              <a:cs typeface="Arial"/>
              <a:sym typeface="Arial"/>
            </a:endParaRPr>
          </a:p>
        </p:txBody>
      </p:sp>
      <p:sp>
        <p:nvSpPr>
          <p:cNvPr id="1283" name="Google Shape;1283;p116"/>
          <p:cNvSpPr txBox="1"/>
          <p:nvPr>
            <p:ph type="title"/>
          </p:nvPr>
        </p:nvSpPr>
        <p:spPr>
          <a:xfrm>
            <a:off x="457200" y="152401"/>
            <a:ext cx="8385858"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latin typeface="Arial"/>
                <a:ea typeface="Arial"/>
                <a:cs typeface="Arial"/>
                <a:sym typeface="Arial"/>
              </a:rPr>
              <a:t>Brandscape Example 1</a:t>
            </a:r>
            <a:endParaRPr>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7" name="Shape 1287"/>
        <p:cNvGrpSpPr/>
        <p:nvPr/>
      </p:nvGrpSpPr>
      <p:grpSpPr>
        <a:xfrm>
          <a:off x="0" y="0"/>
          <a:ext cx="0" cy="0"/>
          <a:chOff x="0" y="0"/>
          <a:chExt cx="0" cy="0"/>
        </a:xfrm>
      </p:grpSpPr>
      <p:sp>
        <p:nvSpPr>
          <p:cNvPr id="1288" name="Google Shape;1288;p33"/>
          <p:cNvSpPr/>
          <p:nvPr/>
        </p:nvSpPr>
        <p:spPr>
          <a:xfrm>
            <a:off x="386399" y="6027872"/>
            <a:ext cx="616491" cy="622556"/>
          </a:xfrm>
          <a:prstGeom prst="ellipse">
            <a:avLst/>
          </a:prstGeom>
          <a:solidFill>
            <a:srgbClr val="5AA1F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289" name="Google Shape;1289;p33"/>
          <p:cNvSpPr/>
          <p:nvPr/>
        </p:nvSpPr>
        <p:spPr>
          <a:xfrm>
            <a:off x="274898" y="6096798"/>
            <a:ext cx="827501"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Top 5 importance to me</a:t>
            </a:r>
            <a:endParaRPr b="0" i="0" sz="1200" u="none" cap="none" strike="noStrike">
              <a:solidFill>
                <a:srgbClr val="000000"/>
              </a:solidFill>
              <a:latin typeface="Arial"/>
              <a:ea typeface="Arial"/>
              <a:cs typeface="Arial"/>
              <a:sym typeface="Arial"/>
            </a:endParaRPr>
          </a:p>
        </p:txBody>
      </p:sp>
      <p:sp>
        <p:nvSpPr>
          <p:cNvPr id="1290" name="Google Shape;1290;p33"/>
          <p:cNvSpPr txBox="1"/>
          <p:nvPr>
            <p:ph type="title"/>
          </p:nvPr>
        </p:nvSpPr>
        <p:spPr>
          <a:xfrm>
            <a:off x="457200" y="152401"/>
            <a:ext cx="8385858"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t>Brandscape Example 2</a:t>
            </a:r>
            <a:endParaRPr/>
          </a:p>
        </p:txBody>
      </p:sp>
      <p:sp>
        <p:nvSpPr>
          <p:cNvPr id="1291" name="Google Shape;1291;p33"/>
          <p:cNvSpPr txBox="1"/>
          <p:nvPr/>
        </p:nvSpPr>
        <p:spPr>
          <a:xfrm>
            <a:off x="8984856" y="1413135"/>
            <a:ext cx="3026797" cy="35240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Arial"/>
                <a:ea typeface="Arial"/>
                <a:cs typeface="Arial"/>
                <a:sym typeface="Arial"/>
              </a:rPr>
              <a:t>Overall, the factors X consider </a:t>
            </a:r>
            <a:r>
              <a:rPr b="1" i="0" lang="en-US" sz="1300" u="none" cap="none" strike="noStrike">
                <a:solidFill>
                  <a:schemeClr val="dk1"/>
                </a:solidFill>
                <a:latin typeface="Arial"/>
                <a:ea typeface="Arial"/>
                <a:cs typeface="Arial"/>
                <a:sym typeface="Arial"/>
              </a:rPr>
              <a:t>most important </a:t>
            </a:r>
            <a:r>
              <a:rPr b="0" i="0" lang="en-US" sz="1300" u="none" cap="none" strike="noStrike">
                <a:solidFill>
                  <a:schemeClr val="dk1"/>
                </a:solidFill>
                <a:latin typeface="Arial"/>
                <a:ea typeface="Arial"/>
                <a:cs typeface="Arial"/>
                <a:sym typeface="Arial"/>
              </a:rPr>
              <a:t>for living well are more important to X than their </a:t>
            </a:r>
            <a:r>
              <a:rPr b="1" i="0" lang="en-US" sz="1300" u="none" cap="none" strike="noStrike">
                <a:solidFill>
                  <a:schemeClr val="dk1"/>
                </a:solidFill>
                <a:latin typeface="Arial"/>
                <a:ea typeface="Arial"/>
                <a:cs typeface="Arial"/>
                <a:sym typeface="Arial"/>
              </a:rPr>
              <a:t>P</a:t>
            </a:r>
            <a:r>
              <a:rPr b="0" i="0" lang="en-US" sz="1300" u="none" cap="none" strike="noStrike">
                <a:solidFill>
                  <a:schemeClr val="dk1"/>
                </a:solidFill>
                <a:latin typeface="Arial"/>
                <a:ea typeface="Arial"/>
                <a:cs typeface="Arial"/>
                <a:sym typeface="Arial"/>
              </a:rPr>
              <a:t> – but of more equal importance to Y:</a:t>
            </a:r>
            <a:endParaRPr b="0" i="0" sz="13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400"/>
              <a:buFont typeface="Arial"/>
              <a:buChar char="•"/>
            </a:pPr>
            <a:r>
              <a:rPr b="0" i="0" lang="en-US" sz="1300" u="none" cap="none" strike="noStrike">
                <a:solidFill>
                  <a:schemeClr val="dk1"/>
                </a:solidFill>
                <a:latin typeface="Arial"/>
                <a:ea typeface="Arial"/>
                <a:cs typeface="Arial"/>
                <a:sym typeface="Arial"/>
              </a:rPr>
              <a:t>Ut enim ad minim veniam, quis nostrud exercitation ullamco laboris nisi ut aliquip ex ea commodo consequat. </a:t>
            </a:r>
            <a:endParaRPr b="0" i="0" sz="13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400"/>
              <a:buFont typeface="Arial"/>
              <a:buChar char="•"/>
            </a:pPr>
            <a:r>
              <a:rPr b="0" i="0" lang="en-US" sz="1300" u="none" cap="none" strike="noStrike">
                <a:solidFill>
                  <a:schemeClr val="dk1"/>
                </a:solidFill>
                <a:latin typeface="Arial"/>
                <a:ea typeface="Arial"/>
                <a:cs typeface="Arial"/>
                <a:sym typeface="Arial"/>
              </a:rPr>
              <a:t>Lorem ipsum dolor sit amet, consectetur adipiscing et dolor sit amet circa domini animus ipsum felicitus.</a:t>
            </a:r>
            <a:endParaRPr b="0" i="0" sz="13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400"/>
              <a:buFont typeface="Arial"/>
              <a:buChar char="•"/>
            </a:pPr>
            <a:r>
              <a:rPr b="0" i="0" lang="en-US" sz="1300" u="none" cap="none" strike="noStrike">
                <a:solidFill>
                  <a:schemeClr val="dk1"/>
                </a:solidFill>
                <a:latin typeface="Arial"/>
                <a:ea typeface="Arial"/>
                <a:cs typeface="Arial"/>
                <a:sym typeface="Arial"/>
              </a:rPr>
              <a:t>Ergo et dolor in reprehenderit in voluptate velit esse cillum. Duis aute irure dolor in reprehenderit in voluptate velit nunquam.</a:t>
            </a:r>
            <a:endParaRPr b="0" i="0" sz="1300" u="none" cap="none" strike="noStrike">
              <a:solidFill>
                <a:srgbClr val="000000"/>
              </a:solidFill>
              <a:latin typeface="Arial"/>
              <a:ea typeface="Arial"/>
              <a:cs typeface="Arial"/>
              <a:sym typeface="Arial"/>
            </a:endParaRPr>
          </a:p>
        </p:txBody>
      </p:sp>
      <p:sp>
        <p:nvSpPr>
          <p:cNvPr id="1292" name="Google Shape;1292;p33"/>
          <p:cNvSpPr/>
          <p:nvPr/>
        </p:nvSpPr>
        <p:spPr>
          <a:xfrm>
            <a:off x="309346" y="1473065"/>
            <a:ext cx="519193" cy="4385294"/>
          </a:xfrm>
          <a:prstGeom prst="upArrow">
            <a:avLst>
              <a:gd fmla="val 50000" name="adj1"/>
              <a:gd fmla="val 50000" name="adj2"/>
            </a:avLst>
          </a:prstGeom>
          <a:solidFill>
            <a:srgbClr val="D9DC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93" name="Google Shape;1293;p33"/>
          <p:cNvSpPr txBox="1"/>
          <p:nvPr/>
        </p:nvSpPr>
        <p:spPr>
          <a:xfrm rot="-5400000">
            <a:off x="-880259" y="3465347"/>
            <a:ext cx="2867401" cy="2615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 more important to me than my P</a:t>
            </a:r>
            <a:endParaRPr b="0" i="0" sz="1200" u="none" cap="none" strike="noStrike">
              <a:solidFill>
                <a:srgbClr val="000000"/>
              </a:solidFill>
              <a:latin typeface="Arial"/>
              <a:ea typeface="Arial"/>
              <a:cs typeface="Arial"/>
              <a:sym typeface="Arial"/>
            </a:endParaRPr>
          </a:p>
        </p:txBody>
      </p:sp>
      <p:sp>
        <p:nvSpPr>
          <p:cNvPr id="1294" name="Google Shape;1294;p33"/>
          <p:cNvSpPr/>
          <p:nvPr/>
        </p:nvSpPr>
        <p:spPr>
          <a:xfrm rot="5400000">
            <a:off x="4947427" y="2272346"/>
            <a:ext cx="519193" cy="7839261"/>
          </a:xfrm>
          <a:prstGeom prst="upArrow">
            <a:avLst>
              <a:gd fmla="val 50000" name="adj1"/>
              <a:gd fmla="val 50000" name="adj2"/>
            </a:avLst>
          </a:prstGeom>
          <a:solidFill>
            <a:srgbClr val="D9DC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95" name="Google Shape;1295;p33"/>
          <p:cNvSpPr txBox="1"/>
          <p:nvPr/>
        </p:nvSpPr>
        <p:spPr>
          <a:xfrm>
            <a:off x="3785710" y="6058012"/>
            <a:ext cx="2911652" cy="2615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 more important to me than X</a:t>
            </a:r>
            <a:endParaRPr b="0" i="0" sz="1200" u="none" cap="none" strike="noStrike">
              <a:solidFill>
                <a:srgbClr val="000000"/>
              </a:solidFill>
              <a:latin typeface="Arial"/>
              <a:ea typeface="Arial"/>
              <a:cs typeface="Arial"/>
              <a:sym typeface="Arial"/>
            </a:endParaRPr>
          </a:p>
        </p:txBody>
      </p:sp>
      <p:graphicFrame>
        <p:nvGraphicFramePr>
          <p:cNvPr id="1296" name="Google Shape;1296;p33"/>
          <p:cNvGraphicFramePr/>
          <p:nvPr/>
        </p:nvGraphicFramePr>
        <p:xfrm>
          <a:off x="842697" y="1413135"/>
          <a:ext cx="8128000" cy="4611376"/>
        </p:xfrm>
        <a:graphic>
          <a:graphicData uri="http://schemas.openxmlformats.org/drawingml/2006/chart">
            <c:chart r:id="rId3"/>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graphicFrame>
        <p:nvGraphicFramePr>
          <p:cNvPr id="1302" name="Google Shape;1302;p117"/>
          <p:cNvGraphicFramePr/>
          <p:nvPr/>
        </p:nvGraphicFramePr>
        <p:xfrm>
          <a:off x="3483864" y="2145652"/>
          <a:ext cx="7772400" cy="2157984"/>
        </p:xfrm>
        <a:graphic>
          <a:graphicData uri="http://schemas.openxmlformats.org/drawingml/2006/chart">
            <c:chart r:id="rId3"/>
          </a:graphicData>
        </a:graphic>
      </p:graphicFrame>
      <p:graphicFrame>
        <p:nvGraphicFramePr>
          <p:cNvPr id="1303" name="Google Shape;1303;p117"/>
          <p:cNvGraphicFramePr/>
          <p:nvPr/>
        </p:nvGraphicFramePr>
        <p:xfrm>
          <a:off x="3483864" y="1948048"/>
          <a:ext cx="7772400" cy="2159488"/>
        </p:xfrm>
        <a:graphic>
          <a:graphicData uri="http://schemas.openxmlformats.org/drawingml/2006/chart">
            <c:chart r:id="rId4"/>
          </a:graphicData>
        </a:graphic>
      </p:graphicFrame>
      <p:graphicFrame>
        <p:nvGraphicFramePr>
          <p:cNvPr id="1304" name="Google Shape;1304;p117"/>
          <p:cNvGraphicFramePr/>
          <p:nvPr/>
        </p:nvGraphicFramePr>
        <p:xfrm>
          <a:off x="3483864" y="2298244"/>
          <a:ext cx="7772400" cy="2159488"/>
        </p:xfrm>
        <a:graphic>
          <a:graphicData uri="http://schemas.openxmlformats.org/drawingml/2006/chart">
            <c:chart r:id="rId5"/>
          </a:graphicData>
        </a:graphic>
      </p:graphicFrame>
      <p:graphicFrame>
        <p:nvGraphicFramePr>
          <p:cNvPr id="1305" name="Google Shape;1305;p117"/>
          <p:cNvGraphicFramePr/>
          <p:nvPr/>
        </p:nvGraphicFramePr>
        <p:xfrm>
          <a:off x="3483864" y="2364510"/>
          <a:ext cx="7772400" cy="2159488"/>
        </p:xfrm>
        <a:graphic>
          <a:graphicData uri="http://schemas.openxmlformats.org/drawingml/2006/chart">
            <c:chart r:id="rId6"/>
          </a:graphicData>
        </a:graphic>
      </p:graphicFrame>
      <p:graphicFrame>
        <p:nvGraphicFramePr>
          <p:cNvPr id="1306" name="Google Shape;1306;p117"/>
          <p:cNvGraphicFramePr/>
          <p:nvPr/>
        </p:nvGraphicFramePr>
        <p:xfrm>
          <a:off x="396063" y="2229256"/>
          <a:ext cx="3000000" cy="3000000"/>
        </p:xfrm>
        <a:graphic>
          <a:graphicData uri="http://schemas.openxmlformats.org/drawingml/2006/table">
            <a:tbl>
              <a:tblPr bandRow="1" firstRow="1">
                <a:noFill/>
                <a:tableStyleId>{8A038C0F-41B5-47E7-980D-527F18E1759E}</a:tableStyleId>
              </a:tblPr>
              <a:tblGrid>
                <a:gridCol w="3403600"/>
              </a:tblGrid>
              <a:tr h="524250">
                <a:tc>
                  <a:txBody>
                    <a:bodyPr/>
                    <a:lstStyle/>
                    <a:p>
                      <a:pPr indent="0" lvl="0" marL="0" marR="0" rtl="0" algn="l">
                        <a:lnSpc>
                          <a:spcPct val="100000"/>
                        </a:lnSpc>
                        <a:spcBef>
                          <a:spcPts val="0"/>
                        </a:spcBef>
                        <a:spcAft>
                          <a:spcPts val="0"/>
                        </a:spcAft>
                        <a:buClr>
                          <a:schemeClr val="dk1"/>
                        </a:buClr>
                        <a:buSzPts val="1100"/>
                        <a:buFont typeface="Arial"/>
                        <a:buNone/>
                      </a:pPr>
                      <a:r>
                        <a:rPr b="0" i="0" lang="en-US" sz="1100" u="none" strike="noStrike">
                          <a:solidFill>
                            <a:schemeClr val="dk1"/>
                          </a:solidFill>
                          <a:latin typeface="Arial"/>
                          <a:ea typeface="Arial"/>
                          <a:cs typeface="Arial"/>
                          <a:sym typeface="Arial"/>
                        </a:rPr>
                        <a:t>Aided Awareness</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24250">
                <a:tc>
                  <a:txBody>
                    <a:bodyPr/>
                    <a:lstStyle/>
                    <a:p>
                      <a:pPr indent="0" lvl="0" marL="0" marR="0" rtl="0" algn="l">
                        <a:lnSpc>
                          <a:spcPct val="100000"/>
                        </a:lnSpc>
                        <a:spcBef>
                          <a:spcPts val="0"/>
                        </a:spcBef>
                        <a:spcAft>
                          <a:spcPts val="0"/>
                        </a:spcAft>
                        <a:buClr>
                          <a:schemeClr val="dk1"/>
                        </a:buClr>
                        <a:buSzPts val="1100"/>
                        <a:buFont typeface="Arial"/>
                        <a:buNone/>
                      </a:pPr>
                      <a:r>
                        <a:rPr b="0" i="0" lang="en-US" sz="1100" u="none" strike="noStrike">
                          <a:solidFill>
                            <a:schemeClr val="dk1"/>
                          </a:solidFill>
                          <a:latin typeface="Arial"/>
                          <a:ea typeface="Arial"/>
                          <a:cs typeface="Arial"/>
                          <a:sym typeface="Arial"/>
                        </a:rPr>
                        <a:t>Consideration</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731525">
                <a:tc>
                  <a:txBody>
                    <a:bodyPr/>
                    <a:lstStyle/>
                    <a:p>
                      <a:pPr indent="0" lvl="0" marL="0" marR="0" rtl="0" algn="l">
                        <a:spcBef>
                          <a:spcPts val="0"/>
                        </a:spcBef>
                        <a:spcAft>
                          <a:spcPts val="0"/>
                        </a:spcAft>
                        <a:buNone/>
                      </a:pPr>
                      <a:r>
                        <a:rPr b="0" i="0" lang="en-US" sz="1100" u="none" strike="noStrike">
                          <a:solidFill>
                            <a:schemeClr val="dk1"/>
                          </a:solidFill>
                          <a:latin typeface="Arial"/>
                          <a:ea typeface="Arial"/>
                          <a:cs typeface="Arial"/>
                          <a:sym typeface="Arial"/>
                        </a:rPr>
                        <a:t>Past 7 Days Viewership</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57200">
                <a:tc>
                  <a:txBody>
                    <a:bodyPr/>
                    <a:lstStyle/>
                    <a:p>
                      <a:pPr indent="0" lvl="0" marL="0" marR="0" rtl="0" algn="l">
                        <a:spcBef>
                          <a:spcPts val="0"/>
                        </a:spcBef>
                        <a:spcAft>
                          <a:spcPts val="0"/>
                        </a:spcAft>
                        <a:buNone/>
                      </a:pPr>
                      <a:r>
                        <a:rPr b="0" i="0" lang="en-US" sz="1100" u="none" strike="noStrike">
                          <a:solidFill>
                            <a:schemeClr val="dk1"/>
                          </a:solidFill>
                          <a:latin typeface="Arial"/>
                          <a:ea typeface="Arial"/>
                          <a:cs typeface="Arial"/>
                          <a:sym typeface="Arial"/>
                        </a:rPr>
                        <a:t>Favorite</a:t>
                      </a:r>
                      <a:endParaRPr/>
                    </a:p>
                  </a:txBody>
                  <a:tcPr marT="7625" marB="0" marR="7625" marL="76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307" name="Google Shape;1307;p117"/>
          <p:cNvGraphicFramePr/>
          <p:nvPr/>
        </p:nvGraphicFramePr>
        <p:xfrm>
          <a:off x="2097862" y="1896380"/>
          <a:ext cx="3998137" cy="5736454"/>
        </p:xfrm>
        <a:graphic>
          <a:graphicData uri="http://schemas.openxmlformats.org/drawingml/2006/chart">
            <c:chart r:id="rId7"/>
          </a:graphicData>
        </a:graphic>
      </p:graphicFrame>
      <p:graphicFrame>
        <p:nvGraphicFramePr>
          <p:cNvPr id="1308" name="Google Shape;1308;p117"/>
          <p:cNvGraphicFramePr/>
          <p:nvPr/>
        </p:nvGraphicFramePr>
        <p:xfrm>
          <a:off x="3799663" y="1700541"/>
          <a:ext cx="3000000" cy="3000000"/>
        </p:xfrm>
        <a:graphic>
          <a:graphicData uri="http://schemas.openxmlformats.org/drawingml/2006/table">
            <a:tbl>
              <a:tblPr bandRow="1" firstRow="1">
                <a:noFill/>
                <a:tableStyleId>{5724C10F-EE1D-4E38-909A-5F93575D7D13}</a:tableStyleId>
              </a:tblPr>
              <a:tblGrid>
                <a:gridCol w="1153550"/>
                <a:gridCol w="1737350"/>
                <a:gridCol w="1371600"/>
                <a:gridCol w="1554475"/>
                <a:gridCol w="1463050"/>
              </a:tblGrid>
              <a:tr h="370850">
                <a:tc>
                  <a:txBody>
                    <a:bodyPr/>
                    <a:lstStyle/>
                    <a:p>
                      <a:pPr indent="0" lvl="0" marL="0" marR="0" rtl="0" algn="ctr">
                        <a:spcBef>
                          <a:spcPts val="0"/>
                        </a:spcBef>
                        <a:spcAft>
                          <a:spcPts val="0"/>
                        </a:spcAft>
                        <a:buNone/>
                      </a:pPr>
                      <a:r>
                        <a:rPr lang="en-US" sz="1100">
                          <a:latin typeface="Arial"/>
                          <a:ea typeface="Arial"/>
                          <a:cs typeface="Arial"/>
                          <a:sym typeface="Arial"/>
                        </a:rPr>
                        <a:t>September</a:t>
                      </a:r>
                      <a:endParaRPr/>
                    </a:p>
                  </a:txBody>
                  <a:tcPr marT="45725" marB="45725" marR="91450" marL="91450" anchor="ctr"/>
                </a:tc>
                <a:tc>
                  <a:txBody>
                    <a:bodyPr/>
                    <a:lstStyle/>
                    <a:p>
                      <a:pPr indent="0" lvl="0" marL="0" marR="0" rtl="0" algn="ctr">
                        <a:spcBef>
                          <a:spcPts val="0"/>
                        </a:spcBef>
                        <a:spcAft>
                          <a:spcPts val="0"/>
                        </a:spcAft>
                        <a:buNone/>
                      </a:pPr>
                      <a:r>
                        <a:rPr lang="en-US" sz="1100">
                          <a:latin typeface="Arial"/>
                          <a:ea typeface="Arial"/>
                          <a:cs typeface="Arial"/>
                          <a:sym typeface="Arial"/>
                        </a:rPr>
                        <a:t>October</a:t>
                      </a:r>
                      <a:endParaRPr/>
                    </a:p>
                  </a:txBody>
                  <a:tcPr marT="45725" marB="45725" marR="91450" marL="91450" anchor="ctr"/>
                </a:tc>
                <a:tc>
                  <a:txBody>
                    <a:bodyPr/>
                    <a:lstStyle/>
                    <a:p>
                      <a:pPr indent="0" lvl="0" marL="0" marR="0" rtl="0" algn="ctr">
                        <a:spcBef>
                          <a:spcPts val="0"/>
                        </a:spcBef>
                        <a:spcAft>
                          <a:spcPts val="0"/>
                        </a:spcAft>
                        <a:buNone/>
                      </a:pPr>
                      <a:r>
                        <a:rPr lang="en-US" sz="1100">
                          <a:latin typeface="Arial"/>
                          <a:ea typeface="Arial"/>
                          <a:cs typeface="Arial"/>
                          <a:sym typeface="Arial"/>
                        </a:rPr>
                        <a:t>November</a:t>
                      </a:r>
                      <a:endParaRPr/>
                    </a:p>
                  </a:txBody>
                  <a:tcPr marT="45725" marB="45725" marR="91450" marL="91450" anchor="ctr"/>
                </a:tc>
                <a:tc>
                  <a:txBody>
                    <a:bodyPr/>
                    <a:lstStyle/>
                    <a:p>
                      <a:pPr indent="0" lvl="0" marL="0" marR="0" rtl="0" algn="ctr">
                        <a:spcBef>
                          <a:spcPts val="0"/>
                        </a:spcBef>
                        <a:spcAft>
                          <a:spcPts val="0"/>
                        </a:spcAft>
                        <a:buNone/>
                      </a:pPr>
                      <a:r>
                        <a:rPr lang="en-US" sz="1100">
                          <a:latin typeface="Arial"/>
                          <a:ea typeface="Arial"/>
                          <a:cs typeface="Arial"/>
                          <a:sym typeface="Arial"/>
                        </a:rPr>
                        <a:t>December</a:t>
                      </a:r>
                      <a:endParaRPr/>
                    </a:p>
                  </a:txBody>
                  <a:tcPr marT="45725" marB="45725" marR="91450" marL="91450" anchor="ctr"/>
                </a:tc>
                <a:tc>
                  <a:txBody>
                    <a:bodyPr/>
                    <a:lstStyle/>
                    <a:p>
                      <a:pPr indent="0" lvl="0" marL="0" marR="0" rtl="0" algn="ctr">
                        <a:spcBef>
                          <a:spcPts val="0"/>
                        </a:spcBef>
                        <a:spcAft>
                          <a:spcPts val="0"/>
                        </a:spcAft>
                        <a:buNone/>
                      </a:pPr>
                      <a:r>
                        <a:rPr lang="en-US" sz="1100">
                          <a:latin typeface="Arial"/>
                          <a:ea typeface="Arial"/>
                          <a:cs typeface="Arial"/>
                          <a:sym typeface="Arial"/>
                        </a:rPr>
                        <a:t>January</a:t>
                      </a:r>
                      <a:endParaRPr/>
                    </a:p>
                  </a:txBody>
                  <a:tcPr marT="45725" marB="45725" marR="91450" marL="91450" anchor="ctr"/>
                </a:tc>
              </a:tr>
            </a:tbl>
          </a:graphicData>
        </a:graphic>
      </p:graphicFrame>
      <p:sp>
        <p:nvSpPr>
          <p:cNvPr id="1309" name="Google Shape;1309;p117"/>
          <p:cNvSpPr txBox="1"/>
          <p:nvPr/>
        </p:nvSpPr>
        <p:spPr>
          <a:xfrm>
            <a:off x="457199" y="967595"/>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rgbClr val="000000"/>
              </a:solidFill>
              <a:latin typeface="Arial"/>
              <a:ea typeface="Arial"/>
              <a:cs typeface="Arial"/>
              <a:sym typeface="Arial"/>
            </a:endParaRPr>
          </a:p>
        </p:txBody>
      </p:sp>
      <p:sp>
        <p:nvSpPr>
          <p:cNvPr id="1310" name="Google Shape;1310;p117"/>
          <p:cNvSpPr/>
          <p:nvPr/>
        </p:nvSpPr>
        <p:spPr>
          <a:xfrm>
            <a:off x="313753" y="6666415"/>
            <a:ext cx="73152" cy="64008"/>
          </a:xfrm>
          <a:prstGeom prst="triangle">
            <a:avLst>
              <a:gd fmla="val 50000" name="adj"/>
            </a:avLst>
          </a:prstGeom>
          <a:solidFill>
            <a:schemeClr val="dk1"/>
          </a:solidFill>
          <a:ln cap="flat" cmpd="sng" w="12700">
            <a:solidFill>
              <a:schemeClr val="dk1"/>
            </a:solidFill>
            <a:prstDash val="solid"/>
            <a:miter lim="400000"/>
            <a:headEnd len="sm" w="sm" type="none"/>
            <a:tailEnd len="sm" w="sm" type="none"/>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311" name="Google Shape;1311;p117"/>
          <p:cNvSpPr/>
          <p:nvPr/>
        </p:nvSpPr>
        <p:spPr>
          <a:xfrm flipH="1" rot="10800000">
            <a:off x="421701" y="6656651"/>
            <a:ext cx="73152" cy="64008"/>
          </a:xfrm>
          <a:prstGeom prst="triangle">
            <a:avLst>
              <a:gd fmla="val 50000" name="adj"/>
            </a:avLst>
          </a:prstGeom>
          <a:solidFill>
            <a:schemeClr val="dk1"/>
          </a:solidFill>
          <a:ln cap="flat" cmpd="sng" w="12700">
            <a:solidFill>
              <a:schemeClr val="dk1"/>
            </a:solidFill>
            <a:prstDash val="solid"/>
            <a:miter lim="400000"/>
            <a:headEnd len="sm" w="sm" type="none"/>
            <a:tailEnd len="sm" w="sm" type="none"/>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312" name="Google Shape;1312;p117"/>
          <p:cNvSpPr txBox="1"/>
          <p:nvPr/>
        </p:nvSpPr>
        <p:spPr>
          <a:xfrm>
            <a:off x="474265" y="6519662"/>
            <a:ext cx="11525693" cy="365125"/>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1800"/>
              <a:buFont typeface="Arial"/>
              <a:buNone/>
            </a:pPr>
            <a:r>
              <a:rPr b="0" i="0" lang="en-US" sz="800" u="none" cap="none" strike="noStrike">
                <a:solidFill>
                  <a:srgbClr val="2E393F"/>
                </a:solidFill>
                <a:latin typeface="Arial"/>
                <a:ea typeface="Arial"/>
                <a:cs typeface="Arial"/>
                <a:sym typeface="Arial"/>
              </a:rPr>
              <a:t>Laboris nisi ut aliquip ex ea commodo consequat laboris nisi ut aliquip ex ea commodo? Consequat laboris nisi ut aliquip ex ea quam commodo consequat?</a:t>
            </a:r>
            <a:endParaRPr b="1" i="0" sz="100" u="sng" cap="none" strike="noStrike">
              <a:solidFill>
                <a:srgbClr val="2E393F"/>
              </a:solidFill>
              <a:latin typeface="Arial"/>
              <a:ea typeface="Arial"/>
              <a:cs typeface="Arial"/>
              <a:sym typeface="Arial"/>
            </a:endParaRPr>
          </a:p>
        </p:txBody>
      </p:sp>
      <p:sp>
        <p:nvSpPr>
          <p:cNvPr id="1313" name="Google Shape;1313;p117"/>
          <p:cNvSpPr txBox="1"/>
          <p:nvPr>
            <p:ph type="title"/>
          </p:nvPr>
        </p:nvSpPr>
        <p:spPr>
          <a:xfrm>
            <a:off x="457200" y="152401"/>
            <a:ext cx="8385858"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t>Brand Funnel | Over Time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8" name="Shape 1318"/>
        <p:cNvGrpSpPr/>
        <p:nvPr/>
      </p:nvGrpSpPr>
      <p:grpSpPr>
        <a:xfrm>
          <a:off x="0" y="0"/>
          <a:ext cx="0" cy="0"/>
          <a:chOff x="0" y="0"/>
          <a:chExt cx="0" cy="0"/>
        </a:xfrm>
      </p:grpSpPr>
      <p:graphicFrame>
        <p:nvGraphicFramePr>
          <p:cNvPr id="1319" name="Google Shape;1319;p23"/>
          <p:cNvGraphicFramePr/>
          <p:nvPr/>
        </p:nvGraphicFramePr>
        <p:xfrm>
          <a:off x="3979995" y="3096379"/>
          <a:ext cx="4060623" cy="3264493"/>
        </p:xfrm>
        <a:graphic>
          <a:graphicData uri="http://schemas.openxmlformats.org/drawingml/2006/chart">
            <c:chart r:id="rId3"/>
          </a:graphicData>
        </a:graphic>
      </p:graphicFrame>
      <p:sp>
        <p:nvSpPr>
          <p:cNvPr id="1320" name="Google Shape;1320;p23"/>
          <p:cNvSpPr txBox="1"/>
          <p:nvPr>
            <p:ph type="title"/>
          </p:nvPr>
        </p:nvSpPr>
        <p:spPr>
          <a:xfrm>
            <a:off x="457199" y="152401"/>
            <a:ext cx="10397613"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600"/>
              <a:buFont typeface="Arial"/>
              <a:buNone/>
            </a:pPr>
            <a:r>
              <a:rPr lang="en-US">
                <a:latin typeface="Arial"/>
                <a:ea typeface="Arial"/>
                <a:cs typeface="Arial"/>
                <a:sym typeface="Arial"/>
              </a:rPr>
              <a:t>Competitive Brand Funnel</a:t>
            </a:r>
            <a:endParaRPr>
              <a:latin typeface="Arial"/>
              <a:ea typeface="Arial"/>
              <a:cs typeface="Arial"/>
              <a:sym typeface="Arial"/>
            </a:endParaRPr>
          </a:p>
        </p:txBody>
      </p:sp>
      <p:graphicFrame>
        <p:nvGraphicFramePr>
          <p:cNvPr id="1321" name="Google Shape;1321;p23"/>
          <p:cNvGraphicFramePr/>
          <p:nvPr/>
        </p:nvGraphicFramePr>
        <p:xfrm>
          <a:off x="166255" y="3091856"/>
          <a:ext cx="3840600" cy="3264600"/>
        </p:xfrm>
        <a:graphic>
          <a:graphicData uri="http://schemas.openxmlformats.org/drawingml/2006/chart">
            <c:chart r:id="rId4"/>
          </a:graphicData>
        </a:graphic>
      </p:graphicFrame>
      <p:sp>
        <p:nvSpPr>
          <p:cNvPr id="1322" name="Google Shape;1322;p23"/>
          <p:cNvSpPr txBox="1"/>
          <p:nvPr/>
        </p:nvSpPr>
        <p:spPr>
          <a:xfrm>
            <a:off x="1086396" y="3407513"/>
            <a:ext cx="1019507" cy="200055"/>
          </a:xfrm>
          <a:prstGeom prst="rect">
            <a:avLst/>
          </a:prstGeom>
          <a:noFill/>
          <a:ln>
            <a:noFill/>
          </a:ln>
        </p:spPr>
        <p:txBody>
          <a:bodyPr anchorCtr="0" anchor="t" bIns="45700" lIns="91425" spcFirstLastPara="1" rIns="91425" wrap="square" tIns="45700">
            <a:spAutoFit/>
          </a:bodyPr>
          <a:lstStyle/>
          <a:p>
            <a:pPr indent="-6350" lvl="0" marL="6350" marR="0" rtl="0" algn="ctr">
              <a:lnSpc>
                <a:spcPct val="100000"/>
              </a:lnSpc>
              <a:spcBef>
                <a:spcPts val="0"/>
              </a:spcBef>
              <a:spcAft>
                <a:spcPts val="0"/>
              </a:spcAft>
              <a:buClr>
                <a:schemeClr val="lt1"/>
              </a:buClr>
              <a:buSzPts val="700"/>
              <a:buFont typeface="Arial"/>
              <a:buNone/>
            </a:pPr>
            <a:r>
              <a:rPr b="0" i="0" lang="en-US" sz="700" u="none" cap="none" strike="noStrike">
                <a:solidFill>
                  <a:schemeClr val="lt1"/>
                </a:solidFill>
                <a:latin typeface="Arial"/>
                <a:ea typeface="Arial"/>
                <a:cs typeface="Arial"/>
                <a:sym typeface="Arial"/>
              </a:rPr>
              <a:t>Unaided</a:t>
            </a:r>
            <a:endParaRPr b="0" i="0" sz="1400" u="none" cap="none" strike="noStrike">
              <a:solidFill>
                <a:srgbClr val="000000"/>
              </a:solidFill>
              <a:latin typeface="Arial"/>
              <a:ea typeface="Arial"/>
              <a:cs typeface="Arial"/>
              <a:sym typeface="Arial"/>
            </a:endParaRPr>
          </a:p>
        </p:txBody>
      </p:sp>
      <p:graphicFrame>
        <p:nvGraphicFramePr>
          <p:cNvPr id="1323" name="Google Shape;1323;p23"/>
          <p:cNvGraphicFramePr/>
          <p:nvPr/>
        </p:nvGraphicFramePr>
        <p:xfrm>
          <a:off x="7918723" y="3091854"/>
          <a:ext cx="3946938" cy="3264493"/>
        </p:xfrm>
        <a:graphic>
          <a:graphicData uri="http://schemas.openxmlformats.org/drawingml/2006/chart">
            <c:chart r:id="rId5"/>
          </a:graphicData>
        </a:graphic>
      </p:graphicFrame>
      <p:sp>
        <p:nvSpPr>
          <p:cNvPr id="1324" name="Google Shape;1324;p23"/>
          <p:cNvSpPr txBox="1"/>
          <p:nvPr/>
        </p:nvSpPr>
        <p:spPr>
          <a:xfrm>
            <a:off x="5361155" y="3391086"/>
            <a:ext cx="1019507" cy="200055"/>
          </a:xfrm>
          <a:prstGeom prst="rect">
            <a:avLst/>
          </a:prstGeom>
          <a:noFill/>
          <a:ln>
            <a:noFill/>
          </a:ln>
        </p:spPr>
        <p:txBody>
          <a:bodyPr anchorCtr="0" anchor="t" bIns="45700" lIns="91425" spcFirstLastPara="1" rIns="91425" wrap="square" tIns="45700">
            <a:spAutoFit/>
          </a:bodyPr>
          <a:lstStyle/>
          <a:p>
            <a:pPr indent="-6350" lvl="0" marL="6350" marR="0" rtl="0" algn="ctr">
              <a:lnSpc>
                <a:spcPct val="100000"/>
              </a:lnSpc>
              <a:spcBef>
                <a:spcPts val="0"/>
              </a:spcBef>
              <a:spcAft>
                <a:spcPts val="0"/>
              </a:spcAft>
              <a:buClr>
                <a:schemeClr val="lt1"/>
              </a:buClr>
              <a:buSzPts val="700"/>
              <a:buFont typeface="Arial"/>
              <a:buNone/>
            </a:pPr>
            <a:r>
              <a:rPr b="0" i="0" lang="en-US" sz="700" u="none" cap="none" strike="noStrike">
                <a:solidFill>
                  <a:schemeClr val="lt1"/>
                </a:solidFill>
                <a:latin typeface="Arial"/>
                <a:ea typeface="Arial"/>
                <a:cs typeface="Arial"/>
                <a:sym typeface="Arial"/>
              </a:rPr>
              <a:t>Unaided</a:t>
            </a:r>
            <a:endParaRPr b="0" i="0" sz="1400" u="none" cap="none" strike="noStrike">
              <a:solidFill>
                <a:srgbClr val="000000"/>
              </a:solidFill>
              <a:latin typeface="Arial"/>
              <a:ea typeface="Arial"/>
              <a:cs typeface="Arial"/>
              <a:sym typeface="Arial"/>
            </a:endParaRPr>
          </a:p>
        </p:txBody>
      </p:sp>
      <p:sp>
        <p:nvSpPr>
          <p:cNvPr id="1325" name="Google Shape;1325;p23"/>
          <p:cNvSpPr txBox="1"/>
          <p:nvPr/>
        </p:nvSpPr>
        <p:spPr>
          <a:xfrm>
            <a:off x="8970800" y="3407513"/>
            <a:ext cx="1019507" cy="200055"/>
          </a:xfrm>
          <a:prstGeom prst="rect">
            <a:avLst/>
          </a:prstGeom>
          <a:noFill/>
          <a:ln>
            <a:noFill/>
          </a:ln>
        </p:spPr>
        <p:txBody>
          <a:bodyPr anchorCtr="0" anchor="t" bIns="45700" lIns="91425" spcFirstLastPara="1" rIns="91425" wrap="square" tIns="45700">
            <a:spAutoFit/>
          </a:bodyPr>
          <a:lstStyle/>
          <a:p>
            <a:pPr indent="-6350" lvl="0" marL="6350" marR="0" rtl="0" algn="ctr">
              <a:lnSpc>
                <a:spcPct val="100000"/>
              </a:lnSpc>
              <a:spcBef>
                <a:spcPts val="0"/>
              </a:spcBef>
              <a:spcAft>
                <a:spcPts val="0"/>
              </a:spcAft>
              <a:buClr>
                <a:schemeClr val="lt1"/>
              </a:buClr>
              <a:buSzPts val="700"/>
              <a:buFont typeface="Arial"/>
              <a:buNone/>
            </a:pPr>
            <a:r>
              <a:rPr b="0" i="0" lang="en-US" sz="700" u="none" cap="none" strike="noStrike">
                <a:solidFill>
                  <a:schemeClr val="lt1"/>
                </a:solidFill>
                <a:latin typeface="Arial"/>
                <a:ea typeface="Arial"/>
                <a:cs typeface="Arial"/>
                <a:sym typeface="Arial"/>
              </a:rPr>
              <a:t>Unaided</a:t>
            </a:r>
            <a:endParaRPr b="0" i="0" sz="1400" u="none" cap="none" strike="noStrike">
              <a:solidFill>
                <a:srgbClr val="000000"/>
              </a:solidFill>
              <a:latin typeface="Arial"/>
              <a:ea typeface="Arial"/>
              <a:cs typeface="Arial"/>
              <a:sym typeface="Arial"/>
            </a:endParaRPr>
          </a:p>
        </p:txBody>
      </p:sp>
      <p:sp>
        <p:nvSpPr>
          <p:cNvPr id="1326" name="Google Shape;1326;p23"/>
          <p:cNvSpPr/>
          <p:nvPr/>
        </p:nvSpPr>
        <p:spPr>
          <a:xfrm rot="3905920">
            <a:off x="2185275" y="3324756"/>
            <a:ext cx="838009" cy="1345638"/>
          </a:xfrm>
          <a:prstGeom prst="arc">
            <a:avLst>
              <a:gd fmla="val 16200000" name="adj1"/>
              <a:gd fmla="val 376891" name="adj2"/>
            </a:avLst>
          </a:prstGeom>
          <a:noFill/>
          <a:ln cap="flat" cmpd="sng" w="19050">
            <a:solidFill>
              <a:schemeClr val="accent4"/>
            </a:solidFill>
            <a:prstDash val="dot"/>
            <a:miter lim="800000"/>
            <a:headEnd len="sm" w="sm" type="none"/>
            <a:tailEnd len="med" w="med"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27" name="Google Shape;1327;p23"/>
          <p:cNvSpPr/>
          <p:nvPr/>
        </p:nvSpPr>
        <p:spPr>
          <a:xfrm rot="4384185">
            <a:off x="6684098" y="3262406"/>
            <a:ext cx="845232" cy="1503910"/>
          </a:xfrm>
          <a:prstGeom prst="arc">
            <a:avLst>
              <a:gd fmla="val 16200000" name="adj1"/>
              <a:gd fmla="val 376891" name="adj2"/>
            </a:avLst>
          </a:prstGeom>
          <a:noFill/>
          <a:ln cap="flat" cmpd="sng" w="19050">
            <a:solidFill>
              <a:schemeClr val="accent3"/>
            </a:solidFill>
            <a:prstDash val="dot"/>
            <a:miter lim="800000"/>
            <a:headEnd len="sm" w="sm" type="none"/>
            <a:tailEnd len="med" w="med"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Arial"/>
              <a:ea typeface="Arial"/>
              <a:cs typeface="Arial"/>
              <a:sym typeface="Arial"/>
            </a:endParaRPr>
          </a:p>
        </p:txBody>
      </p:sp>
      <p:sp>
        <p:nvSpPr>
          <p:cNvPr id="1328" name="Google Shape;1328;p23"/>
          <p:cNvSpPr/>
          <p:nvPr/>
        </p:nvSpPr>
        <p:spPr>
          <a:xfrm rot="3761713">
            <a:off x="10810740" y="3364174"/>
            <a:ext cx="692964" cy="1442424"/>
          </a:xfrm>
          <a:prstGeom prst="arc">
            <a:avLst>
              <a:gd fmla="val 16200000" name="adj1"/>
              <a:gd fmla="val 376891" name="adj2"/>
            </a:avLst>
          </a:prstGeom>
          <a:noFill/>
          <a:ln cap="flat" cmpd="sng" w="19050">
            <a:solidFill>
              <a:schemeClr val="accent1"/>
            </a:solidFill>
            <a:prstDash val="dot"/>
            <a:miter lim="800000"/>
            <a:headEnd len="sm" w="sm" type="none"/>
            <a:tailEnd len="med" w="med"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Arial"/>
              <a:ea typeface="Arial"/>
              <a:cs typeface="Arial"/>
              <a:sym typeface="Arial"/>
            </a:endParaRPr>
          </a:p>
        </p:txBody>
      </p:sp>
      <p:sp>
        <p:nvSpPr>
          <p:cNvPr id="1329" name="Google Shape;1329;p23"/>
          <p:cNvSpPr txBox="1"/>
          <p:nvPr/>
        </p:nvSpPr>
        <p:spPr>
          <a:xfrm>
            <a:off x="3193640" y="3994554"/>
            <a:ext cx="540171" cy="2461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accent4"/>
                </a:solidFill>
                <a:latin typeface="Arial"/>
                <a:ea typeface="Arial"/>
                <a:cs typeface="Arial"/>
                <a:sym typeface="Arial"/>
              </a:rPr>
              <a:t>65%</a:t>
            </a:r>
            <a:endParaRPr b="0" i="0" sz="1100" u="none" cap="none" strike="noStrike">
              <a:solidFill>
                <a:schemeClr val="accent4"/>
              </a:solidFill>
              <a:latin typeface="Arial"/>
              <a:ea typeface="Arial"/>
              <a:cs typeface="Arial"/>
              <a:sym typeface="Arial"/>
            </a:endParaRPr>
          </a:p>
        </p:txBody>
      </p:sp>
      <p:sp>
        <p:nvSpPr>
          <p:cNvPr id="1330" name="Google Shape;1330;p23"/>
          <p:cNvSpPr txBox="1"/>
          <p:nvPr/>
        </p:nvSpPr>
        <p:spPr>
          <a:xfrm>
            <a:off x="7685105" y="4125359"/>
            <a:ext cx="540171" cy="2461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accent3"/>
                </a:solidFill>
                <a:latin typeface="Arial"/>
                <a:ea typeface="Arial"/>
                <a:cs typeface="Arial"/>
                <a:sym typeface="Arial"/>
              </a:rPr>
              <a:t>70%</a:t>
            </a:r>
            <a:endParaRPr b="0" i="0" sz="1100" u="none" cap="none" strike="noStrike">
              <a:solidFill>
                <a:schemeClr val="accent3"/>
              </a:solidFill>
              <a:latin typeface="Arial"/>
              <a:ea typeface="Arial"/>
              <a:cs typeface="Arial"/>
              <a:sym typeface="Arial"/>
            </a:endParaRPr>
          </a:p>
        </p:txBody>
      </p:sp>
      <p:sp>
        <p:nvSpPr>
          <p:cNvPr id="1331" name="Google Shape;1331;p23"/>
          <p:cNvSpPr txBox="1"/>
          <p:nvPr/>
        </p:nvSpPr>
        <p:spPr>
          <a:xfrm>
            <a:off x="11724641" y="3994554"/>
            <a:ext cx="540171" cy="2461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accent1"/>
                </a:solidFill>
                <a:latin typeface="Arial"/>
                <a:ea typeface="Arial"/>
                <a:cs typeface="Arial"/>
                <a:sym typeface="Arial"/>
              </a:rPr>
              <a:t>72%</a:t>
            </a:r>
            <a:endParaRPr b="0" i="0" sz="1100" u="none" cap="none" strike="noStrike">
              <a:solidFill>
                <a:schemeClr val="accent1"/>
              </a:solidFill>
              <a:latin typeface="Arial"/>
              <a:ea typeface="Arial"/>
              <a:cs typeface="Arial"/>
              <a:sym typeface="Arial"/>
            </a:endParaRPr>
          </a:p>
        </p:txBody>
      </p:sp>
      <p:sp>
        <p:nvSpPr>
          <p:cNvPr id="1332" name="Google Shape;1332;p23"/>
          <p:cNvSpPr txBox="1"/>
          <p:nvPr/>
        </p:nvSpPr>
        <p:spPr>
          <a:xfrm>
            <a:off x="11534883" y="6606504"/>
            <a:ext cx="704630"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2"/>
                </a:solidFill>
                <a:latin typeface="Arial"/>
                <a:ea typeface="Arial"/>
                <a:cs typeface="Arial"/>
                <a:sym typeface="Arial"/>
              </a:rPr>
              <a:t>N=958</a:t>
            </a:r>
            <a:endParaRPr b="0" i="0" sz="1400" u="none" cap="none" strike="noStrike">
              <a:solidFill>
                <a:srgbClr val="000000"/>
              </a:solidFill>
              <a:latin typeface="Arial"/>
              <a:ea typeface="Arial"/>
              <a:cs typeface="Arial"/>
              <a:sym typeface="Arial"/>
            </a:endParaRPr>
          </a:p>
        </p:txBody>
      </p:sp>
      <p:pic>
        <p:nvPicPr>
          <p:cNvPr id="1333" name="Google Shape;1333;p23"/>
          <p:cNvPicPr preferRelativeResize="0"/>
          <p:nvPr/>
        </p:nvPicPr>
        <p:blipFill rotWithShape="1">
          <a:blip r:embed="rId6">
            <a:alphaModFix/>
          </a:blip>
          <a:srcRect b="0" l="0" r="0" t="0"/>
          <a:stretch/>
        </p:blipFill>
        <p:spPr>
          <a:xfrm>
            <a:off x="1274227" y="2247661"/>
            <a:ext cx="1552768" cy="1243452"/>
          </a:xfrm>
          <a:prstGeom prst="rect">
            <a:avLst/>
          </a:prstGeom>
          <a:noFill/>
          <a:ln>
            <a:noFill/>
          </a:ln>
        </p:spPr>
      </p:pic>
      <p:pic>
        <p:nvPicPr>
          <p:cNvPr id="1334" name="Google Shape;1334;p23"/>
          <p:cNvPicPr preferRelativeResize="0"/>
          <p:nvPr/>
        </p:nvPicPr>
        <p:blipFill rotWithShape="1">
          <a:blip r:embed="rId7">
            <a:alphaModFix/>
          </a:blip>
          <a:srcRect b="0" l="0" r="0" t="0"/>
          <a:stretch/>
        </p:blipFill>
        <p:spPr>
          <a:xfrm>
            <a:off x="5643804" y="2469909"/>
            <a:ext cx="1338102" cy="952111"/>
          </a:xfrm>
          <a:prstGeom prst="rect">
            <a:avLst/>
          </a:prstGeom>
          <a:noFill/>
          <a:ln>
            <a:noFill/>
          </a:ln>
        </p:spPr>
      </p:pic>
      <p:grpSp>
        <p:nvGrpSpPr>
          <p:cNvPr id="1335" name="Google Shape;1335;p23"/>
          <p:cNvGrpSpPr/>
          <p:nvPr/>
        </p:nvGrpSpPr>
        <p:grpSpPr>
          <a:xfrm>
            <a:off x="8977435" y="2601491"/>
            <a:ext cx="2209186" cy="528003"/>
            <a:chOff x="9298717" y="2601491"/>
            <a:chExt cx="2209186" cy="528003"/>
          </a:xfrm>
        </p:grpSpPr>
        <p:pic>
          <p:nvPicPr>
            <p:cNvPr id="1336" name="Google Shape;1336;p23"/>
            <p:cNvPicPr preferRelativeResize="0"/>
            <p:nvPr/>
          </p:nvPicPr>
          <p:blipFill rotWithShape="1">
            <a:blip r:embed="rId8">
              <a:alphaModFix/>
            </a:blip>
            <a:srcRect b="40271" l="0" r="0" t="39674"/>
            <a:stretch/>
          </p:blipFill>
          <p:spPr>
            <a:xfrm>
              <a:off x="9298717" y="2601491"/>
              <a:ext cx="2209186" cy="332250"/>
            </a:xfrm>
            <a:prstGeom prst="rect">
              <a:avLst/>
            </a:prstGeom>
            <a:noFill/>
            <a:ln>
              <a:noFill/>
            </a:ln>
          </p:spPr>
        </p:pic>
        <p:sp>
          <p:nvSpPr>
            <p:cNvPr id="1337" name="Google Shape;1337;p23"/>
            <p:cNvSpPr/>
            <p:nvPr/>
          </p:nvSpPr>
          <p:spPr>
            <a:xfrm>
              <a:off x="10185422" y="2919892"/>
              <a:ext cx="172007" cy="171682"/>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38" name="Google Shape;1338;p23"/>
            <p:cNvSpPr/>
            <p:nvPr/>
          </p:nvSpPr>
          <p:spPr>
            <a:xfrm>
              <a:off x="10317153" y="2957812"/>
              <a:ext cx="172007" cy="171682"/>
            </a:xfrm>
            <a:prstGeom prst="ellipse">
              <a:avLst/>
            </a:prstGeom>
            <a:solidFill>
              <a:srgbClr val="FF6C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339" name="Google Shape;1339;p23"/>
          <p:cNvSpPr txBox="1"/>
          <p:nvPr/>
        </p:nvSpPr>
        <p:spPr>
          <a:xfrm>
            <a:off x="457199" y="967595"/>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4" name="Shape 1344"/>
        <p:cNvGrpSpPr/>
        <p:nvPr/>
      </p:nvGrpSpPr>
      <p:grpSpPr>
        <a:xfrm>
          <a:off x="0" y="0"/>
          <a:ext cx="0" cy="0"/>
          <a:chOff x="0" y="0"/>
          <a:chExt cx="0" cy="0"/>
        </a:xfrm>
      </p:grpSpPr>
      <p:sp>
        <p:nvSpPr>
          <p:cNvPr id="1345" name="Google Shape;1345;p118"/>
          <p:cNvSpPr txBox="1"/>
          <p:nvPr>
            <p:ph type="title"/>
          </p:nvPr>
        </p:nvSpPr>
        <p:spPr>
          <a:xfrm>
            <a:off x="457199" y="152401"/>
            <a:ext cx="10397613"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600"/>
              <a:buFont typeface="Arial"/>
              <a:buNone/>
            </a:pPr>
            <a:r>
              <a:rPr lang="en-US">
                <a:latin typeface="Arial"/>
                <a:ea typeface="Arial"/>
                <a:cs typeface="Arial"/>
                <a:sym typeface="Arial"/>
              </a:rPr>
              <a:t>Competitive Brand Funnel</a:t>
            </a:r>
            <a:endParaRPr>
              <a:latin typeface="Arial"/>
              <a:ea typeface="Arial"/>
              <a:cs typeface="Arial"/>
              <a:sym typeface="Arial"/>
            </a:endParaRPr>
          </a:p>
        </p:txBody>
      </p:sp>
      <p:sp>
        <p:nvSpPr>
          <p:cNvPr id="1346" name="Google Shape;1346;p118"/>
          <p:cNvSpPr txBox="1"/>
          <p:nvPr/>
        </p:nvSpPr>
        <p:spPr>
          <a:xfrm>
            <a:off x="11534883" y="6606504"/>
            <a:ext cx="704630"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2"/>
                </a:solidFill>
                <a:latin typeface="Arial"/>
                <a:ea typeface="Arial"/>
                <a:cs typeface="Arial"/>
                <a:sym typeface="Arial"/>
              </a:rPr>
              <a:t>N=958</a:t>
            </a:r>
            <a:endParaRPr b="0" i="0" sz="1400" u="none" cap="none" strike="noStrike">
              <a:solidFill>
                <a:srgbClr val="000000"/>
              </a:solidFill>
              <a:latin typeface="Arial"/>
              <a:ea typeface="Arial"/>
              <a:cs typeface="Arial"/>
              <a:sym typeface="Arial"/>
            </a:endParaRPr>
          </a:p>
        </p:txBody>
      </p:sp>
      <p:sp>
        <p:nvSpPr>
          <p:cNvPr id="1347" name="Google Shape;1347;p118"/>
          <p:cNvSpPr txBox="1"/>
          <p:nvPr/>
        </p:nvSpPr>
        <p:spPr>
          <a:xfrm>
            <a:off x="457199" y="967595"/>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Duis aute irure dolor in reprehenderit in voluptate velit esse cillum dolore eu fugiat nulla pariatur. Excepteur sint occaecat cupidatat non proident, sunt in culpa qui official dolor. </a:t>
            </a:r>
            <a:endParaRPr/>
          </a:p>
        </p:txBody>
      </p:sp>
      <p:grpSp>
        <p:nvGrpSpPr>
          <p:cNvPr id="1348" name="Google Shape;1348;p118"/>
          <p:cNvGrpSpPr/>
          <p:nvPr/>
        </p:nvGrpSpPr>
        <p:grpSpPr>
          <a:xfrm>
            <a:off x="419594" y="2705100"/>
            <a:ext cx="2743199" cy="2241772"/>
            <a:chOff x="0" y="0"/>
            <a:chExt cx="2743199" cy="2241772"/>
          </a:xfrm>
        </p:grpSpPr>
        <p:sp>
          <p:nvSpPr>
            <p:cNvPr id="1349" name="Google Shape;1349;p118"/>
            <p:cNvSpPr/>
            <p:nvPr/>
          </p:nvSpPr>
          <p:spPr>
            <a:xfrm rot="10800000">
              <a:off x="0" y="0"/>
              <a:ext cx="2743199" cy="560443"/>
            </a:xfrm>
            <a:prstGeom prst="trapezoid">
              <a:avLst>
                <a:gd fmla="val 61184" name="adj"/>
              </a:avLst>
            </a:prstGeom>
            <a:solidFill>
              <a:srgbClr val="1DDBA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18"/>
            <p:cNvSpPr txBox="1"/>
            <p:nvPr/>
          </p:nvSpPr>
          <p:spPr>
            <a:xfrm>
              <a:off x="480059" y="0"/>
              <a:ext cx="1783079" cy="560443"/>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Funnel Metric #1</a:t>
              </a:r>
              <a:endParaRPr/>
            </a:p>
            <a:p>
              <a:pPr indent="0" lvl="0" marL="0" marR="0" rtl="0" algn="ctr">
                <a:lnSpc>
                  <a:spcPct val="90000"/>
                </a:lnSpc>
                <a:spcBef>
                  <a:spcPts val="49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XX%</a:t>
              </a:r>
              <a:endParaRPr/>
            </a:p>
          </p:txBody>
        </p:sp>
        <p:sp>
          <p:nvSpPr>
            <p:cNvPr id="1351" name="Google Shape;1351;p118"/>
            <p:cNvSpPr/>
            <p:nvPr/>
          </p:nvSpPr>
          <p:spPr>
            <a:xfrm rot="10800000">
              <a:off x="342899" y="560443"/>
              <a:ext cx="2057399" cy="560443"/>
            </a:xfrm>
            <a:prstGeom prst="trapezoid">
              <a:avLst>
                <a:gd fmla="val 61184"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18"/>
            <p:cNvSpPr txBox="1"/>
            <p:nvPr/>
          </p:nvSpPr>
          <p:spPr>
            <a:xfrm>
              <a:off x="702944" y="560443"/>
              <a:ext cx="1337309" cy="560443"/>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Funnel Metric #2</a:t>
              </a:r>
              <a:endParaRPr/>
            </a:p>
            <a:p>
              <a:pPr indent="0" lvl="0" marL="0" marR="0" rtl="0" algn="ctr">
                <a:lnSpc>
                  <a:spcPct val="90000"/>
                </a:lnSpc>
                <a:spcBef>
                  <a:spcPts val="49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XX%</a:t>
              </a:r>
              <a:endParaRPr/>
            </a:p>
          </p:txBody>
        </p:sp>
        <p:sp>
          <p:nvSpPr>
            <p:cNvPr id="1353" name="Google Shape;1353;p118"/>
            <p:cNvSpPr/>
            <p:nvPr/>
          </p:nvSpPr>
          <p:spPr>
            <a:xfrm rot="10800000">
              <a:off x="685799" y="1120886"/>
              <a:ext cx="1371599" cy="560443"/>
            </a:xfrm>
            <a:prstGeom prst="trapezoid">
              <a:avLst>
                <a:gd fmla="val 61184" name="adj"/>
              </a:avLst>
            </a:pr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18"/>
            <p:cNvSpPr txBox="1"/>
            <p:nvPr/>
          </p:nvSpPr>
          <p:spPr>
            <a:xfrm>
              <a:off x="925829" y="1120886"/>
              <a:ext cx="891539" cy="560443"/>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#3</a:t>
              </a:r>
              <a:endParaRPr/>
            </a:p>
            <a:p>
              <a:pPr indent="0" lvl="0" marL="0" marR="0" rtl="0" algn="ctr">
                <a:lnSpc>
                  <a:spcPct val="90000"/>
                </a:lnSpc>
                <a:spcBef>
                  <a:spcPts val="49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XX%</a:t>
              </a:r>
              <a:endParaRPr/>
            </a:p>
          </p:txBody>
        </p:sp>
        <p:sp>
          <p:nvSpPr>
            <p:cNvPr id="1355" name="Google Shape;1355;p118"/>
            <p:cNvSpPr/>
            <p:nvPr/>
          </p:nvSpPr>
          <p:spPr>
            <a:xfrm rot="10800000">
              <a:off x="1028699" y="1681329"/>
              <a:ext cx="685799" cy="560443"/>
            </a:xfrm>
            <a:prstGeom prst="trapezoid">
              <a:avLst>
                <a:gd fmla="val 61184" name="adj"/>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18"/>
            <p:cNvSpPr txBox="1"/>
            <p:nvPr/>
          </p:nvSpPr>
          <p:spPr>
            <a:xfrm>
              <a:off x="1028699" y="1681329"/>
              <a:ext cx="685799" cy="560443"/>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X%</a:t>
              </a:r>
              <a:endParaRPr/>
            </a:p>
            <a:p>
              <a:pPr indent="0" lvl="0" marL="0" marR="0" rtl="0" algn="ctr">
                <a:lnSpc>
                  <a:spcPct val="90000"/>
                </a:lnSpc>
                <a:spcBef>
                  <a:spcPts val="56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grpSp>
      <p:cxnSp>
        <p:nvCxnSpPr>
          <p:cNvPr id="1357" name="Google Shape;1357;p118"/>
          <p:cNvCxnSpPr/>
          <p:nvPr/>
        </p:nvCxnSpPr>
        <p:spPr>
          <a:xfrm flipH="1" rot="-5400000">
            <a:off x="428473" y="3072349"/>
            <a:ext cx="530400" cy="301500"/>
          </a:xfrm>
          <a:prstGeom prst="curvedConnector3">
            <a:avLst>
              <a:gd fmla="val 99600" name="adj1"/>
            </a:avLst>
          </a:prstGeom>
          <a:noFill/>
          <a:ln cap="flat" cmpd="sng" w="9525">
            <a:solidFill>
              <a:schemeClr val="accent6"/>
            </a:solidFill>
            <a:prstDash val="solid"/>
            <a:miter lim="800000"/>
            <a:headEnd len="sm" w="sm" type="none"/>
            <a:tailEnd len="med" w="med" type="triangle"/>
          </a:ln>
        </p:spPr>
      </p:cxnSp>
      <p:cxnSp>
        <p:nvCxnSpPr>
          <p:cNvPr id="1358" name="Google Shape;1358;p118"/>
          <p:cNvCxnSpPr/>
          <p:nvPr/>
        </p:nvCxnSpPr>
        <p:spPr>
          <a:xfrm flipH="1" rot="-5400000">
            <a:off x="730569" y="3694379"/>
            <a:ext cx="530400" cy="301500"/>
          </a:xfrm>
          <a:prstGeom prst="curvedConnector3">
            <a:avLst>
              <a:gd fmla="val 99600" name="adj1"/>
            </a:avLst>
          </a:prstGeom>
          <a:noFill/>
          <a:ln cap="flat" cmpd="sng" w="9525">
            <a:solidFill>
              <a:schemeClr val="accent6"/>
            </a:solidFill>
            <a:prstDash val="solid"/>
            <a:miter lim="800000"/>
            <a:headEnd len="sm" w="sm" type="none"/>
            <a:tailEnd len="med" w="med" type="triangle"/>
          </a:ln>
        </p:spPr>
      </p:cxnSp>
      <p:cxnSp>
        <p:nvCxnSpPr>
          <p:cNvPr id="1359" name="Google Shape;1359;p118"/>
          <p:cNvCxnSpPr/>
          <p:nvPr/>
        </p:nvCxnSpPr>
        <p:spPr>
          <a:xfrm flipH="1" rot="-5400000">
            <a:off x="1032111" y="4404091"/>
            <a:ext cx="530400" cy="301500"/>
          </a:xfrm>
          <a:prstGeom prst="curvedConnector3">
            <a:avLst>
              <a:gd fmla="val 99600" name="adj1"/>
            </a:avLst>
          </a:prstGeom>
          <a:noFill/>
          <a:ln cap="flat" cmpd="sng" w="9525">
            <a:solidFill>
              <a:schemeClr val="accent6"/>
            </a:solidFill>
            <a:prstDash val="solid"/>
            <a:miter lim="800000"/>
            <a:headEnd len="sm" w="sm" type="none"/>
            <a:tailEnd len="med" w="med" type="triangle"/>
          </a:ln>
        </p:spPr>
      </p:cxnSp>
      <p:sp>
        <p:nvSpPr>
          <p:cNvPr id="1360" name="Google Shape;1360;p118"/>
          <p:cNvSpPr txBox="1"/>
          <p:nvPr/>
        </p:nvSpPr>
        <p:spPr>
          <a:xfrm>
            <a:off x="139700" y="3131549"/>
            <a:ext cx="55114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XX%</a:t>
            </a:r>
            <a:endParaRPr/>
          </a:p>
        </p:txBody>
      </p:sp>
      <p:sp>
        <p:nvSpPr>
          <p:cNvPr id="1361" name="Google Shape;1361;p118"/>
          <p:cNvSpPr txBox="1"/>
          <p:nvPr/>
        </p:nvSpPr>
        <p:spPr>
          <a:xfrm>
            <a:off x="417360" y="3759937"/>
            <a:ext cx="55114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XX%</a:t>
            </a:r>
            <a:endParaRPr/>
          </a:p>
        </p:txBody>
      </p:sp>
      <p:sp>
        <p:nvSpPr>
          <p:cNvPr id="1362" name="Google Shape;1362;p118"/>
          <p:cNvSpPr txBox="1"/>
          <p:nvPr/>
        </p:nvSpPr>
        <p:spPr>
          <a:xfrm>
            <a:off x="707546" y="4438429"/>
            <a:ext cx="55114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XX%</a:t>
            </a:r>
            <a:endParaRPr/>
          </a:p>
        </p:txBody>
      </p:sp>
      <p:sp>
        <p:nvSpPr>
          <p:cNvPr id="1363" name="Google Shape;1363;p118"/>
          <p:cNvSpPr txBox="1"/>
          <p:nvPr/>
        </p:nvSpPr>
        <p:spPr>
          <a:xfrm>
            <a:off x="1187995" y="4976270"/>
            <a:ext cx="121798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accent4"/>
                </a:solidFill>
                <a:latin typeface="Arial"/>
                <a:ea typeface="Arial"/>
                <a:cs typeface="Arial"/>
                <a:sym typeface="Arial"/>
              </a:rPr>
              <a:t>Funnel Metric #4</a:t>
            </a:r>
            <a:endParaRPr/>
          </a:p>
        </p:txBody>
      </p:sp>
      <p:grpSp>
        <p:nvGrpSpPr>
          <p:cNvPr id="1364" name="Google Shape;1364;p118"/>
          <p:cNvGrpSpPr/>
          <p:nvPr/>
        </p:nvGrpSpPr>
        <p:grpSpPr>
          <a:xfrm>
            <a:off x="3286122" y="2705100"/>
            <a:ext cx="2743199" cy="2241772"/>
            <a:chOff x="0" y="0"/>
            <a:chExt cx="2743199" cy="2241772"/>
          </a:xfrm>
        </p:grpSpPr>
        <p:sp>
          <p:nvSpPr>
            <p:cNvPr id="1365" name="Google Shape;1365;p118"/>
            <p:cNvSpPr/>
            <p:nvPr/>
          </p:nvSpPr>
          <p:spPr>
            <a:xfrm rot="10800000">
              <a:off x="0" y="0"/>
              <a:ext cx="2743199" cy="560443"/>
            </a:xfrm>
            <a:prstGeom prst="trapezoid">
              <a:avLst>
                <a:gd fmla="val 61184" name="adj"/>
              </a:avLst>
            </a:prstGeom>
            <a:solidFill>
              <a:srgbClr val="1DDBA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18"/>
            <p:cNvSpPr txBox="1"/>
            <p:nvPr/>
          </p:nvSpPr>
          <p:spPr>
            <a:xfrm>
              <a:off x="480059" y="0"/>
              <a:ext cx="1783079" cy="560443"/>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Funnel Metric #1</a:t>
              </a:r>
              <a:endParaRPr/>
            </a:p>
            <a:p>
              <a:pPr indent="0" lvl="0" marL="0" marR="0" rtl="0" algn="ctr">
                <a:lnSpc>
                  <a:spcPct val="90000"/>
                </a:lnSpc>
                <a:spcBef>
                  <a:spcPts val="49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XX%</a:t>
              </a:r>
              <a:endParaRPr/>
            </a:p>
          </p:txBody>
        </p:sp>
        <p:sp>
          <p:nvSpPr>
            <p:cNvPr id="1367" name="Google Shape;1367;p118"/>
            <p:cNvSpPr/>
            <p:nvPr/>
          </p:nvSpPr>
          <p:spPr>
            <a:xfrm rot="10800000">
              <a:off x="342899" y="560443"/>
              <a:ext cx="2057399" cy="560443"/>
            </a:xfrm>
            <a:prstGeom prst="trapezoid">
              <a:avLst>
                <a:gd fmla="val 61184"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18"/>
            <p:cNvSpPr txBox="1"/>
            <p:nvPr/>
          </p:nvSpPr>
          <p:spPr>
            <a:xfrm>
              <a:off x="702944" y="560443"/>
              <a:ext cx="1337309" cy="560443"/>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Funnel Metric #2</a:t>
              </a:r>
              <a:endParaRPr/>
            </a:p>
            <a:p>
              <a:pPr indent="0" lvl="0" marL="0" marR="0" rtl="0" algn="ctr">
                <a:lnSpc>
                  <a:spcPct val="90000"/>
                </a:lnSpc>
                <a:spcBef>
                  <a:spcPts val="49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XX%</a:t>
              </a:r>
              <a:endParaRPr/>
            </a:p>
          </p:txBody>
        </p:sp>
        <p:sp>
          <p:nvSpPr>
            <p:cNvPr id="1369" name="Google Shape;1369;p118"/>
            <p:cNvSpPr/>
            <p:nvPr/>
          </p:nvSpPr>
          <p:spPr>
            <a:xfrm rot="10800000">
              <a:off x="685799" y="1120886"/>
              <a:ext cx="1371599" cy="560443"/>
            </a:xfrm>
            <a:prstGeom prst="trapezoid">
              <a:avLst>
                <a:gd fmla="val 61184" name="adj"/>
              </a:avLst>
            </a:pr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18"/>
            <p:cNvSpPr txBox="1"/>
            <p:nvPr/>
          </p:nvSpPr>
          <p:spPr>
            <a:xfrm>
              <a:off x="925829" y="1120886"/>
              <a:ext cx="891539" cy="560443"/>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#3</a:t>
              </a:r>
              <a:endParaRPr/>
            </a:p>
            <a:p>
              <a:pPr indent="0" lvl="0" marL="0" marR="0" rtl="0" algn="ctr">
                <a:lnSpc>
                  <a:spcPct val="90000"/>
                </a:lnSpc>
                <a:spcBef>
                  <a:spcPts val="49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XX%</a:t>
              </a:r>
              <a:endParaRPr/>
            </a:p>
          </p:txBody>
        </p:sp>
        <p:sp>
          <p:nvSpPr>
            <p:cNvPr id="1371" name="Google Shape;1371;p118"/>
            <p:cNvSpPr/>
            <p:nvPr/>
          </p:nvSpPr>
          <p:spPr>
            <a:xfrm rot="10800000">
              <a:off x="1028699" y="1681329"/>
              <a:ext cx="685799" cy="560443"/>
            </a:xfrm>
            <a:prstGeom prst="trapezoid">
              <a:avLst>
                <a:gd fmla="val 61184" name="adj"/>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18"/>
            <p:cNvSpPr txBox="1"/>
            <p:nvPr/>
          </p:nvSpPr>
          <p:spPr>
            <a:xfrm>
              <a:off x="1028699" y="1681329"/>
              <a:ext cx="685799" cy="560443"/>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X%</a:t>
              </a:r>
              <a:endParaRPr/>
            </a:p>
            <a:p>
              <a:pPr indent="0" lvl="0" marL="0" marR="0" rtl="0" algn="ctr">
                <a:lnSpc>
                  <a:spcPct val="90000"/>
                </a:lnSpc>
                <a:spcBef>
                  <a:spcPts val="56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grpSp>
      <p:cxnSp>
        <p:nvCxnSpPr>
          <p:cNvPr id="1373" name="Google Shape;1373;p118"/>
          <p:cNvCxnSpPr/>
          <p:nvPr/>
        </p:nvCxnSpPr>
        <p:spPr>
          <a:xfrm flipH="1" rot="-5400000">
            <a:off x="3295001" y="3072349"/>
            <a:ext cx="530400" cy="301500"/>
          </a:xfrm>
          <a:prstGeom prst="curvedConnector3">
            <a:avLst>
              <a:gd fmla="val 99600" name="adj1"/>
            </a:avLst>
          </a:prstGeom>
          <a:noFill/>
          <a:ln cap="flat" cmpd="sng" w="9525">
            <a:solidFill>
              <a:schemeClr val="accent6"/>
            </a:solidFill>
            <a:prstDash val="solid"/>
            <a:miter lim="800000"/>
            <a:headEnd len="sm" w="sm" type="none"/>
            <a:tailEnd len="med" w="med" type="triangle"/>
          </a:ln>
        </p:spPr>
      </p:cxnSp>
      <p:cxnSp>
        <p:nvCxnSpPr>
          <p:cNvPr id="1374" name="Google Shape;1374;p118"/>
          <p:cNvCxnSpPr/>
          <p:nvPr/>
        </p:nvCxnSpPr>
        <p:spPr>
          <a:xfrm flipH="1" rot="-5400000">
            <a:off x="3597097" y="3694379"/>
            <a:ext cx="530400" cy="301500"/>
          </a:xfrm>
          <a:prstGeom prst="curvedConnector3">
            <a:avLst>
              <a:gd fmla="val 99600" name="adj1"/>
            </a:avLst>
          </a:prstGeom>
          <a:noFill/>
          <a:ln cap="flat" cmpd="sng" w="9525">
            <a:solidFill>
              <a:schemeClr val="accent6"/>
            </a:solidFill>
            <a:prstDash val="solid"/>
            <a:miter lim="800000"/>
            <a:headEnd len="sm" w="sm" type="none"/>
            <a:tailEnd len="med" w="med" type="triangle"/>
          </a:ln>
        </p:spPr>
      </p:cxnSp>
      <p:cxnSp>
        <p:nvCxnSpPr>
          <p:cNvPr id="1375" name="Google Shape;1375;p118"/>
          <p:cNvCxnSpPr/>
          <p:nvPr/>
        </p:nvCxnSpPr>
        <p:spPr>
          <a:xfrm flipH="1" rot="-5400000">
            <a:off x="3898639" y="4404091"/>
            <a:ext cx="530400" cy="301500"/>
          </a:xfrm>
          <a:prstGeom prst="curvedConnector3">
            <a:avLst>
              <a:gd fmla="val 99600" name="adj1"/>
            </a:avLst>
          </a:prstGeom>
          <a:noFill/>
          <a:ln cap="flat" cmpd="sng" w="9525">
            <a:solidFill>
              <a:schemeClr val="accent6"/>
            </a:solidFill>
            <a:prstDash val="solid"/>
            <a:miter lim="800000"/>
            <a:headEnd len="sm" w="sm" type="none"/>
            <a:tailEnd len="med" w="med" type="triangle"/>
          </a:ln>
        </p:spPr>
      </p:cxnSp>
      <p:sp>
        <p:nvSpPr>
          <p:cNvPr id="1376" name="Google Shape;1376;p118"/>
          <p:cNvSpPr txBox="1"/>
          <p:nvPr/>
        </p:nvSpPr>
        <p:spPr>
          <a:xfrm>
            <a:off x="3006228" y="3131549"/>
            <a:ext cx="55114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XX%</a:t>
            </a:r>
            <a:endParaRPr/>
          </a:p>
        </p:txBody>
      </p:sp>
      <p:sp>
        <p:nvSpPr>
          <p:cNvPr id="1377" name="Google Shape;1377;p118"/>
          <p:cNvSpPr txBox="1"/>
          <p:nvPr/>
        </p:nvSpPr>
        <p:spPr>
          <a:xfrm>
            <a:off x="3283888" y="3759937"/>
            <a:ext cx="55114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XX%</a:t>
            </a:r>
            <a:endParaRPr/>
          </a:p>
        </p:txBody>
      </p:sp>
      <p:sp>
        <p:nvSpPr>
          <p:cNvPr id="1378" name="Google Shape;1378;p118"/>
          <p:cNvSpPr txBox="1"/>
          <p:nvPr/>
        </p:nvSpPr>
        <p:spPr>
          <a:xfrm>
            <a:off x="3574074" y="4438429"/>
            <a:ext cx="55114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XX%</a:t>
            </a:r>
            <a:endParaRPr/>
          </a:p>
        </p:txBody>
      </p:sp>
      <p:sp>
        <p:nvSpPr>
          <p:cNvPr id="1379" name="Google Shape;1379;p118"/>
          <p:cNvSpPr txBox="1"/>
          <p:nvPr/>
        </p:nvSpPr>
        <p:spPr>
          <a:xfrm>
            <a:off x="4054523" y="4976270"/>
            <a:ext cx="121798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accent4"/>
                </a:solidFill>
                <a:latin typeface="Arial"/>
                <a:ea typeface="Arial"/>
                <a:cs typeface="Arial"/>
                <a:sym typeface="Arial"/>
              </a:rPr>
              <a:t>Funnel Metric #4</a:t>
            </a:r>
            <a:endParaRPr/>
          </a:p>
        </p:txBody>
      </p:sp>
      <p:grpSp>
        <p:nvGrpSpPr>
          <p:cNvPr id="1380" name="Google Shape;1380;p118"/>
          <p:cNvGrpSpPr/>
          <p:nvPr/>
        </p:nvGrpSpPr>
        <p:grpSpPr>
          <a:xfrm>
            <a:off x="6068010" y="2705100"/>
            <a:ext cx="2743199" cy="2241772"/>
            <a:chOff x="0" y="0"/>
            <a:chExt cx="2743199" cy="2241772"/>
          </a:xfrm>
        </p:grpSpPr>
        <p:sp>
          <p:nvSpPr>
            <p:cNvPr id="1381" name="Google Shape;1381;p118"/>
            <p:cNvSpPr/>
            <p:nvPr/>
          </p:nvSpPr>
          <p:spPr>
            <a:xfrm rot="10800000">
              <a:off x="0" y="0"/>
              <a:ext cx="2743199" cy="560443"/>
            </a:xfrm>
            <a:prstGeom prst="trapezoid">
              <a:avLst>
                <a:gd fmla="val 61184" name="adj"/>
              </a:avLst>
            </a:prstGeom>
            <a:solidFill>
              <a:srgbClr val="1DDBA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18"/>
            <p:cNvSpPr txBox="1"/>
            <p:nvPr/>
          </p:nvSpPr>
          <p:spPr>
            <a:xfrm>
              <a:off x="480059" y="0"/>
              <a:ext cx="1783079" cy="560443"/>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Funnel Metric #1</a:t>
              </a:r>
              <a:endParaRPr/>
            </a:p>
            <a:p>
              <a:pPr indent="0" lvl="0" marL="0" marR="0" rtl="0" algn="ctr">
                <a:lnSpc>
                  <a:spcPct val="90000"/>
                </a:lnSpc>
                <a:spcBef>
                  <a:spcPts val="49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XX%</a:t>
              </a:r>
              <a:endParaRPr/>
            </a:p>
          </p:txBody>
        </p:sp>
        <p:sp>
          <p:nvSpPr>
            <p:cNvPr id="1383" name="Google Shape;1383;p118"/>
            <p:cNvSpPr/>
            <p:nvPr/>
          </p:nvSpPr>
          <p:spPr>
            <a:xfrm rot="10800000">
              <a:off x="342899" y="560443"/>
              <a:ext cx="2057399" cy="560443"/>
            </a:xfrm>
            <a:prstGeom prst="trapezoid">
              <a:avLst>
                <a:gd fmla="val 61184"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18"/>
            <p:cNvSpPr txBox="1"/>
            <p:nvPr/>
          </p:nvSpPr>
          <p:spPr>
            <a:xfrm>
              <a:off x="702944" y="560443"/>
              <a:ext cx="1337309" cy="560443"/>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Funnel Metric #2</a:t>
              </a:r>
              <a:endParaRPr/>
            </a:p>
            <a:p>
              <a:pPr indent="0" lvl="0" marL="0" marR="0" rtl="0" algn="ctr">
                <a:lnSpc>
                  <a:spcPct val="90000"/>
                </a:lnSpc>
                <a:spcBef>
                  <a:spcPts val="49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XX%</a:t>
              </a:r>
              <a:endParaRPr/>
            </a:p>
          </p:txBody>
        </p:sp>
        <p:sp>
          <p:nvSpPr>
            <p:cNvPr id="1385" name="Google Shape;1385;p118"/>
            <p:cNvSpPr/>
            <p:nvPr/>
          </p:nvSpPr>
          <p:spPr>
            <a:xfrm rot="10800000">
              <a:off x="685799" y="1120886"/>
              <a:ext cx="1371599" cy="560443"/>
            </a:xfrm>
            <a:prstGeom prst="trapezoid">
              <a:avLst>
                <a:gd fmla="val 61184" name="adj"/>
              </a:avLst>
            </a:pr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18"/>
            <p:cNvSpPr txBox="1"/>
            <p:nvPr/>
          </p:nvSpPr>
          <p:spPr>
            <a:xfrm>
              <a:off x="925829" y="1120886"/>
              <a:ext cx="891539" cy="560443"/>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#3</a:t>
              </a:r>
              <a:endParaRPr/>
            </a:p>
            <a:p>
              <a:pPr indent="0" lvl="0" marL="0" marR="0" rtl="0" algn="ctr">
                <a:lnSpc>
                  <a:spcPct val="90000"/>
                </a:lnSpc>
                <a:spcBef>
                  <a:spcPts val="49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XX%</a:t>
              </a:r>
              <a:endParaRPr/>
            </a:p>
          </p:txBody>
        </p:sp>
        <p:sp>
          <p:nvSpPr>
            <p:cNvPr id="1387" name="Google Shape;1387;p118"/>
            <p:cNvSpPr/>
            <p:nvPr/>
          </p:nvSpPr>
          <p:spPr>
            <a:xfrm rot="10800000">
              <a:off x="1028699" y="1681329"/>
              <a:ext cx="685799" cy="560443"/>
            </a:xfrm>
            <a:prstGeom prst="trapezoid">
              <a:avLst>
                <a:gd fmla="val 61184" name="adj"/>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18"/>
            <p:cNvSpPr txBox="1"/>
            <p:nvPr/>
          </p:nvSpPr>
          <p:spPr>
            <a:xfrm>
              <a:off x="1028699" y="1681329"/>
              <a:ext cx="685799" cy="560443"/>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X%</a:t>
              </a:r>
              <a:endParaRPr/>
            </a:p>
            <a:p>
              <a:pPr indent="0" lvl="0" marL="0" marR="0" rtl="0" algn="ctr">
                <a:lnSpc>
                  <a:spcPct val="90000"/>
                </a:lnSpc>
                <a:spcBef>
                  <a:spcPts val="56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grpSp>
      <p:cxnSp>
        <p:nvCxnSpPr>
          <p:cNvPr id="1389" name="Google Shape;1389;p118"/>
          <p:cNvCxnSpPr/>
          <p:nvPr/>
        </p:nvCxnSpPr>
        <p:spPr>
          <a:xfrm flipH="1" rot="-5400000">
            <a:off x="6076889" y="3072349"/>
            <a:ext cx="530400" cy="301500"/>
          </a:xfrm>
          <a:prstGeom prst="curvedConnector3">
            <a:avLst>
              <a:gd fmla="val 99600" name="adj1"/>
            </a:avLst>
          </a:prstGeom>
          <a:noFill/>
          <a:ln cap="flat" cmpd="sng" w="9525">
            <a:solidFill>
              <a:schemeClr val="accent6"/>
            </a:solidFill>
            <a:prstDash val="solid"/>
            <a:miter lim="800000"/>
            <a:headEnd len="sm" w="sm" type="none"/>
            <a:tailEnd len="med" w="med" type="triangle"/>
          </a:ln>
        </p:spPr>
      </p:cxnSp>
      <p:cxnSp>
        <p:nvCxnSpPr>
          <p:cNvPr id="1390" name="Google Shape;1390;p118"/>
          <p:cNvCxnSpPr/>
          <p:nvPr/>
        </p:nvCxnSpPr>
        <p:spPr>
          <a:xfrm flipH="1" rot="-5400000">
            <a:off x="6378985" y="3694379"/>
            <a:ext cx="530400" cy="301500"/>
          </a:xfrm>
          <a:prstGeom prst="curvedConnector3">
            <a:avLst>
              <a:gd fmla="val 99600" name="adj1"/>
            </a:avLst>
          </a:prstGeom>
          <a:noFill/>
          <a:ln cap="flat" cmpd="sng" w="9525">
            <a:solidFill>
              <a:schemeClr val="accent6"/>
            </a:solidFill>
            <a:prstDash val="solid"/>
            <a:miter lim="800000"/>
            <a:headEnd len="sm" w="sm" type="none"/>
            <a:tailEnd len="med" w="med" type="triangle"/>
          </a:ln>
        </p:spPr>
      </p:cxnSp>
      <p:cxnSp>
        <p:nvCxnSpPr>
          <p:cNvPr id="1391" name="Google Shape;1391;p118"/>
          <p:cNvCxnSpPr/>
          <p:nvPr/>
        </p:nvCxnSpPr>
        <p:spPr>
          <a:xfrm flipH="1" rot="-5400000">
            <a:off x="6680527" y="4404091"/>
            <a:ext cx="530400" cy="301500"/>
          </a:xfrm>
          <a:prstGeom prst="curvedConnector3">
            <a:avLst>
              <a:gd fmla="val 99600" name="adj1"/>
            </a:avLst>
          </a:prstGeom>
          <a:noFill/>
          <a:ln cap="flat" cmpd="sng" w="9525">
            <a:solidFill>
              <a:schemeClr val="accent6"/>
            </a:solidFill>
            <a:prstDash val="solid"/>
            <a:miter lim="800000"/>
            <a:headEnd len="sm" w="sm" type="none"/>
            <a:tailEnd len="med" w="med" type="triangle"/>
          </a:ln>
        </p:spPr>
      </p:cxnSp>
      <p:sp>
        <p:nvSpPr>
          <p:cNvPr id="1392" name="Google Shape;1392;p118"/>
          <p:cNvSpPr txBox="1"/>
          <p:nvPr/>
        </p:nvSpPr>
        <p:spPr>
          <a:xfrm>
            <a:off x="5788116" y="3131549"/>
            <a:ext cx="55114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XX%</a:t>
            </a:r>
            <a:endParaRPr/>
          </a:p>
        </p:txBody>
      </p:sp>
      <p:sp>
        <p:nvSpPr>
          <p:cNvPr id="1393" name="Google Shape;1393;p118"/>
          <p:cNvSpPr txBox="1"/>
          <p:nvPr/>
        </p:nvSpPr>
        <p:spPr>
          <a:xfrm>
            <a:off x="6065776" y="3759937"/>
            <a:ext cx="55114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XX%</a:t>
            </a:r>
            <a:endParaRPr/>
          </a:p>
        </p:txBody>
      </p:sp>
      <p:sp>
        <p:nvSpPr>
          <p:cNvPr id="1394" name="Google Shape;1394;p118"/>
          <p:cNvSpPr txBox="1"/>
          <p:nvPr/>
        </p:nvSpPr>
        <p:spPr>
          <a:xfrm>
            <a:off x="6355962" y="4438429"/>
            <a:ext cx="55114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XX%</a:t>
            </a:r>
            <a:endParaRPr/>
          </a:p>
        </p:txBody>
      </p:sp>
      <p:sp>
        <p:nvSpPr>
          <p:cNvPr id="1395" name="Google Shape;1395;p118"/>
          <p:cNvSpPr txBox="1"/>
          <p:nvPr/>
        </p:nvSpPr>
        <p:spPr>
          <a:xfrm>
            <a:off x="6836411" y="4976270"/>
            <a:ext cx="121798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accent4"/>
                </a:solidFill>
                <a:latin typeface="Arial"/>
                <a:ea typeface="Arial"/>
                <a:cs typeface="Arial"/>
                <a:sym typeface="Arial"/>
              </a:rPr>
              <a:t>Funnel Metric #4</a:t>
            </a:r>
            <a:endParaRPr/>
          </a:p>
        </p:txBody>
      </p:sp>
      <p:grpSp>
        <p:nvGrpSpPr>
          <p:cNvPr id="1396" name="Google Shape;1396;p118"/>
          <p:cNvGrpSpPr/>
          <p:nvPr/>
        </p:nvGrpSpPr>
        <p:grpSpPr>
          <a:xfrm>
            <a:off x="8883182" y="2705100"/>
            <a:ext cx="2743199" cy="2241772"/>
            <a:chOff x="0" y="0"/>
            <a:chExt cx="2743199" cy="2241772"/>
          </a:xfrm>
        </p:grpSpPr>
        <p:sp>
          <p:nvSpPr>
            <p:cNvPr id="1397" name="Google Shape;1397;p118"/>
            <p:cNvSpPr/>
            <p:nvPr/>
          </p:nvSpPr>
          <p:spPr>
            <a:xfrm rot="10800000">
              <a:off x="0" y="0"/>
              <a:ext cx="2743199" cy="560443"/>
            </a:xfrm>
            <a:prstGeom prst="trapezoid">
              <a:avLst>
                <a:gd fmla="val 61184" name="adj"/>
              </a:avLst>
            </a:prstGeom>
            <a:solidFill>
              <a:srgbClr val="1DDBA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18"/>
            <p:cNvSpPr txBox="1"/>
            <p:nvPr/>
          </p:nvSpPr>
          <p:spPr>
            <a:xfrm>
              <a:off x="480059" y="0"/>
              <a:ext cx="1783079" cy="560443"/>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Funnel Metric #1</a:t>
              </a:r>
              <a:endParaRPr/>
            </a:p>
            <a:p>
              <a:pPr indent="0" lvl="0" marL="0" marR="0" rtl="0" algn="ctr">
                <a:lnSpc>
                  <a:spcPct val="90000"/>
                </a:lnSpc>
                <a:spcBef>
                  <a:spcPts val="49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XX%</a:t>
              </a:r>
              <a:endParaRPr/>
            </a:p>
          </p:txBody>
        </p:sp>
        <p:sp>
          <p:nvSpPr>
            <p:cNvPr id="1399" name="Google Shape;1399;p118"/>
            <p:cNvSpPr/>
            <p:nvPr/>
          </p:nvSpPr>
          <p:spPr>
            <a:xfrm rot="10800000">
              <a:off x="342899" y="560443"/>
              <a:ext cx="2057399" cy="560443"/>
            </a:xfrm>
            <a:prstGeom prst="trapezoid">
              <a:avLst>
                <a:gd fmla="val 61184"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18"/>
            <p:cNvSpPr txBox="1"/>
            <p:nvPr/>
          </p:nvSpPr>
          <p:spPr>
            <a:xfrm>
              <a:off x="702944" y="560443"/>
              <a:ext cx="1337309" cy="560443"/>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Funnel Metric #2</a:t>
              </a:r>
              <a:endParaRPr/>
            </a:p>
            <a:p>
              <a:pPr indent="0" lvl="0" marL="0" marR="0" rtl="0" algn="ctr">
                <a:lnSpc>
                  <a:spcPct val="90000"/>
                </a:lnSpc>
                <a:spcBef>
                  <a:spcPts val="49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XX%</a:t>
              </a:r>
              <a:endParaRPr/>
            </a:p>
          </p:txBody>
        </p:sp>
        <p:sp>
          <p:nvSpPr>
            <p:cNvPr id="1401" name="Google Shape;1401;p118"/>
            <p:cNvSpPr/>
            <p:nvPr/>
          </p:nvSpPr>
          <p:spPr>
            <a:xfrm rot="10800000">
              <a:off x="685799" y="1120886"/>
              <a:ext cx="1371599" cy="560443"/>
            </a:xfrm>
            <a:prstGeom prst="trapezoid">
              <a:avLst>
                <a:gd fmla="val 61184" name="adj"/>
              </a:avLst>
            </a:pr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18"/>
            <p:cNvSpPr txBox="1"/>
            <p:nvPr/>
          </p:nvSpPr>
          <p:spPr>
            <a:xfrm>
              <a:off x="925829" y="1120886"/>
              <a:ext cx="891539" cy="560443"/>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#3</a:t>
              </a:r>
              <a:endParaRPr/>
            </a:p>
            <a:p>
              <a:pPr indent="0" lvl="0" marL="0" marR="0" rtl="0" algn="ctr">
                <a:lnSpc>
                  <a:spcPct val="90000"/>
                </a:lnSpc>
                <a:spcBef>
                  <a:spcPts val="49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XX%</a:t>
              </a:r>
              <a:endParaRPr/>
            </a:p>
          </p:txBody>
        </p:sp>
        <p:sp>
          <p:nvSpPr>
            <p:cNvPr id="1403" name="Google Shape;1403;p118"/>
            <p:cNvSpPr/>
            <p:nvPr/>
          </p:nvSpPr>
          <p:spPr>
            <a:xfrm rot="10800000">
              <a:off x="1028699" y="1681329"/>
              <a:ext cx="685799" cy="560443"/>
            </a:xfrm>
            <a:prstGeom prst="trapezoid">
              <a:avLst>
                <a:gd fmla="val 61184" name="adj"/>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18"/>
            <p:cNvSpPr txBox="1"/>
            <p:nvPr/>
          </p:nvSpPr>
          <p:spPr>
            <a:xfrm>
              <a:off x="1028699" y="1681329"/>
              <a:ext cx="685799" cy="560443"/>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X%</a:t>
              </a:r>
              <a:endParaRPr/>
            </a:p>
            <a:p>
              <a:pPr indent="0" lvl="0" marL="0" marR="0" rtl="0" algn="ctr">
                <a:lnSpc>
                  <a:spcPct val="90000"/>
                </a:lnSpc>
                <a:spcBef>
                  <a:spcPts val="56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grpSp>
      <p:cxnSp>
        <p:nvCxnSpPr>
          <p:cNvPr id="1405" name="Google Shape;1405;p118"/>
          <p:cNvCxnSpPr/>
          <p:nvPr/>
        </p:nvCxnSpPr>
        <p:spPr>
          <a:xfrm flipH="1" rot="-5400000">
            <a:off x="8892061" y="3072349"/>
            <a:ext cx="530400" cy="301500"/>
          </a:xfrm>
          <a:prstGeom prst="curvedConnector3">
            <a:avLst>
              <a:gd fmla="val 99600" name="adj1"/>
            </a:avLst>
          </a:prstGeom>
          <a:noFill/>
          <a:ln cap="flat" cmpd="sng" w="9525">
            <a:solidFill>
              <a:schemeClr val="accent6"/>
            </a:solidFill>
            <a:prstDash val="solid"/>
            <a:miter lim="800000"/>
            <a:headEnd len="sm" w="sm" type="none"/>
            <a:tailEnd len="med" w="med" type="triangle"/>
          </a:ln>
        </p:spPr>
      </p:cxnSp>
      <p:cxnSp>
        <p:nvCxnSpPr>
          <p:cNvPr id="1406" name="Google Shape;1406;p118"/>
          <p:cNvCxnSpPr/>
          <p:nvPr/>
        </p:nvCxnSpPr>
        <p:spPr>
          <a:xfrm flipH="1" rot="-5400000">
            <a:off x="9194157" y="3694379"/>
            <a:ext cx="530400" cy="301500"/>
          </a:xfrm>
          <a:prstGeom prst="curvedConnector3">
            <a:avLst>
              <a:gd fmla="val 99600" name="adj1"/>
            </a:avLst>
          </a:prstGeom>
          <a:noFill/>
          <a:ln cap="flat" cmpd="sng" w="9525">
            <a:solidFill>
              <a:schemeClr val="accent6"/>
            </a:solidFill>
            <a:prstDash val="solid"/>
            <a:miter lim="800000"/>
            <a:headEnd len="sm" w="sm" type="none"/>
            <a:tailEnd len="med" w="med" type="triangle"/>
          </a:ln>
        </p:spPr>
      </p:cxnSp>
      <p:cxnSp>
        <p:nvCxnSpPr>
          <p:cNvPr id="1407" name="Google Shape;1407;p118"/>
          <p:cNvCxnSpPr/>
          <p:nvPr/>
        </p:nvCxnSpPr>
        <p:spPr>
          <a:xfrm flipH="1" rot="-5400000">
            <a:off x="9495699" y="4404091"/>
            <a:ext cx="530400" cy="301500"/>
          </a:xfrm>
          <a:prstGeom prst="curvedConnector3">
            <a:avLst>
              <a:gd fmla="val 99600" name="adj1"/>
            </a:avLst>
          </a:prstGeom>
          <a:noFill/>
          <a:ln cap="flat" cmpd="sng" w="9525">
            <a:solidFill>
              <a:schemeClr val="accent6"/>
            </a:solidFill>
            <a:prstDash val="solid"/>
            <a:miter lim="800000"/>
            <a:headEnd len="sm" w="sm" type="none"/>
            <a:tailEnd len="med" w="med" type="triangle"/>
          </a:ln>
        </p:spPr>
      </p:cxnSp>
      <p:sp>
        <p:nvSpPr>
          <p:cNvPr id="1408" name="Google Shape;1408;p118"/>
          <p:cNvSpPr txBox="1"/>
          <p:nvPr/>
        </p:nvSpPr>
        <p:spPr>
          <a:xfrm>
            <a:off x="8603288" y="3131549"/>
            <a:ext cx="55114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XX%</a:t>
            </a:r>
            <a:endParaRPr/>
          </a:p>
        </p:txBody>
      </p:sp>
      <p:sp>
        <p:nvSpPr>
          <p:cNvPr id="1409" name="Google Shape;1409;p118"/>
          <p:cNvSpPr txBox="1"/>
          <p:nvPr/>
        </p:nvSpPr>
        <p:spPr>
          <a:xfrm>
            <a:off x="8880948" y="3759937"/>
            <a:ext cx="55114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XX%</a:t>
            </a:r>
            <a:endParaRPr/>
          </a:p>
        </p:txBody>
      </p:sp>
      <p:sp>
        <p:nvSpPr>
          <p:cNvPr id="1410" name="Google Shape;1410;p118"/>
          <p:cNvSpPr txBox="1"/>
          <p:nvPr/>
        </p:nvSpPr>
        <p:spPr>
          <a:xfrm>
            <a:off x="9171134" y="4438429"/>
            <a:ext cx="55114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XX%</a:t>
            </a:r>
            <a:endParaRPr/>
          </a:p>
        </p:txBody>
      </p:sp>
      <p:sp>
        <p:nvSpPr>
          <p:cNvPr id="1411" name="Google Shape;1411;p118"/>
          <p:cNvSpPr txBox="1"/>
          <p:nvPr/>
        </p:nvSpPr>
        <p:spPr>
          <a:xfrm>
            <a:off x="9651583" y="4976270"/>
            <a:ext cx="121798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accent4"/>
                </a:solidFill>
                <a:latin typeface="Arial"/>
                <a:ea typeface="Arial"/>
                <a:cs typeface="Arial"/>
                <a:sym typeface="Arial"/>
              </a:rPr>
              <a:t>Funnel Metric #4</a:t>
            </a:r>
            <a:endParaRPr/>
          </a:p>
        </p:txBody>
      </p:sp>
      <p:pic>
        <p:nvPicPr>
          <p:cNvPr id="1412" name="Google Shape;1412;p118"/>
          <p:cNvPicPr preferRelativeResize="0"/>
          <p:nvPr/>
        </p:nvPicPr>
        <p:blipFill rotWithShape="1">
          <a:blip r:embed="rId3">
            <a:alphaModFix/>
          </a:blip>
          <a:srcRect b="0" l="0" r="0" t="0"/>
          <a:stretch/>
        </p:blipFill>
        <p:spPr>
          <a:xfrm>
            <a:off x="1014809" y="1575021"/>
            <a:ext cx="1552768" cy="1243452"/>
          </a:xfrm>
          <a:prstGeom prst="rect">
            <a:avLst/>
          </a:prstGeom>
          <a:noFill/>
          <a:ln>
            <a:noFill/>
          </a:ln>
        </p:spPr>
      </p:pic>
      <p:pic>
        <p:nvPicPr>
          <p:cNvPr id="1413" name="Google Shape;1413;p118"/>
          <p:cNvPicPr preferRelativeResize="0"/>
          <p:nvPr/>
        </p:nvPicPr>
        <p:blipFill rotWithShape="1">
          <a:blip r:embed="rId4">
            <a:alphaModFix/>
          </a:blip>
          <a:srcRect b="0" l="0" r="0" t="0"/>
          <a:stretch/>
        </p:blipFill>
        <p:spPr>
          <a:xfrm>
            <a:off x="4012291" y="1775429"/>
            <a:ext cx="1338102" cy="952111"/>
          </a:xfrm>
          <a:prstGeom prst="rect">
            <a:avLst/>
          </a:prstGeom>
          <a:noFill/>
          <a:ln>
            <a:noFill/>
          </a:ln>
        </p:spPr>
      </p:pic>
      <p:grpSp>
        <p:nvGrpSpPr>
          <p:cNvPr id="1414" name="Google Shape;1414;p118"/>
          <p:cNvGrpSpPr/>
          <p:nvPr/>
        </p:nvGrpSpPr>
        <p:grpSpPr>
          <a:xfrm>
            <a:off x="6393685" y="1952669"/>
            <a:ext cx="2209186" cy="528003"/>
            <a:chOff x="9298717" y="2601491"/>
            <a:chExt cx="2209186" cy="528003"/>
          </a:xfrm>
        </p:grpSpPr>
        <p:pic>
          <p:nvPicPr>
            <p:cNvPr id="1415" name="Google Shape;1415;p118"/>
            <p:cNvPicPr preferRelativeResize="0"/>
            <p:nvPr/>
          </p:nvPicPr>
          <p:blipFill rotWithShape="1">
            <a:blip r:embed="rId5">
              <a:alphaModFix/>
            </a:blip>
            <a:srcRect b="40271" l="0" r="0" t="39674"/>
            <a:stretch/>
          </p:blipFill>
          <p:spPr>
            <a:xfrm>
              <a:off x="9298717" y="2601491"/>
              <a:ext cx="2209186" cy="332250"/>
            </a:xfrm>
            <a:prstGeom prst="rect">
              <a:avLst/>
            </a:prstGeom>
            <a:noFill/>
            <a:ln>
              <a:noFill/>
            </a:ln>
          </p:spPr>
        </p:pic>
        <p:sp>
          <p:nvSpPr>
            <p:cNvPr id="1416" name="Google Shape;1416;p118"/>
            <p:cNvSpPr/>
            <p:nvPr/>
          </p:nvSpPr>
          <p:spPr>
            <a:xfrm>
              <a:off x="10185422" y="2919892"/>
              <a:ext cx="172007" cy="171682"/>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17" name="Google Shape;1417;p118"/>
            <p:cNvSpPr/>
            <p:nvPr/>
          </p:nvSpPr>
          <p:spPr>
            <a:xfrm>
              <a:off x="10317153" y="2957812"/>
              <a:ext cx="172007" cy="171682"/>
            </a:xfrm>
            <a:prstGeom prst="ellipse">
              <a:avLst/>
            </a:prstGeom>
            <a:solidFill>
              <a:srgbClr val="FF6C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id="1418" name="Google Shape;1418;p118"/>
          <p:cNvPicPr preferRelativeResize="0"/>
          <p:nvPr/>
        </p:nvPicPr>
        <p:blipFill rotWithShape="1">
          <a:blip r:embed="rId6">
            <a:alphaModFix/>
          </a:blip>
          <a:srcRect b="19356" l="13528" r="12226" t="15662"/>
          <a:stretch/>
        </p:blipFill>
        <p:spPr>
          <a:xfrm>
            <a:off x="9832090" y="1837875"/>
            <a:ext cx="1037481" cy="77759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3" name="Shape 1423"/>
        <p:cNvGrpSpPr/>
        <p:nvPr/>
      </p:nvGrpSpPr>
      <p:grpSpPr>
        <a:xfrm>
          <a:off x="0" y="0"/>
          <a:ext cx="0" cy="0"/>
          <a:chOff x="0" y="0"/>
          <a:chExt cx="0" cy="0"/>
        </a:xfrm>
      </p:grpSpPr>
      <p:sp>
        <p:nvSpPr>
          <p:cNvPr id="1424" name="Google Shape;1424;p119"/>
          <p:cNvSpPr/>
          <p:nvPr/>
        </p:nvSpPr>
        <p:spPr>
          <a:xfrm>
            <a:off x="6832447" y="2977070"/>
            <a:ext cx="2274634" cy="156057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1200" u="none" cap="none" strike="noStrike">
                <a:solidFill>
                  <a:schemeClr val="accent4"/>
                </a:solidFill>
                <a:latin typeface="Arial"/>
                <a:ea typeface="Arial"/>
                <a:cs typeface="Arial"/>
                <a:sym typeface="Arial"/>
              </a:rPr>
              <a:t>AUDIENCE FINDING.</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DETAILS. </a:t>
            </a:r>
            <a:endParaRPr/>
          </a:p>
        </p:txBody>
      </p:sp>
      <p:grpSp>
        <p:nvGrpSpPr>
          <p:cNvPr id="1425" name="Google Shape;1425;p119"/>
          <p:cNvGrpSpPr/>
          <p:nvPr/>
        </p:nvGrpSpPr>
        <p:grpSpPr>
          <a:xfrm>
            <a:off x="2122168" y="2692910"/>
            <a:ext cx="4114818" cy="3200400"/>
            <a:chOff x="37690" y="0"/>
            <a:chExt cx="4114818" cy="3200400"/>
          </a:xfrm>
        </p:grpSpPr>
        <p:sp>
          <p:nvSpPr>
            <p:cNvPr id="1426" name="Google Shape;1426;p119"/>
            <p:cNvSpPr/>
            <p:nvPr/>
          </p:nvSpPr>
          <p:spPr>
            <a:xfrm rot="10800000">
              <a:off x="37690" y="0"/>
              <a:ext cx="4114818" cy="800100"/>
            </a:xfrm>
            <a:prstGeom prst="trapezoid">
              <a:avLst>
                <a:gd fmla="val 65464" name="adj"/>
              </a:avLst>
            </a:prstGeom>
            <a:solidFill>
              <a:srgbClr val="054DA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19"/>
            <p:cNvSpPr txBox="1"/>
            <p:nvPr/>
          </p:nvSpPr>
          <p:spPr>
            <a:xfrm>
              <a:off x="757784" y="0"/>
              <a:ext cx="2674631" cy="800100"/>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XX%</a:t>
              </a:r>
              <a:endParaRPr/>
            </a:p>
          </p:txBody>
        </p:sp>
        <p:sp>
          <p:nvSpPr>
            <p:cNvPr id="1428" name="Google Shape;1428;p119"/>
            <p:cNvSpPr/>
            <p:nvPr/>
          </p:nvSpPr>
          <p:spPr>
            <a:xfrm rot="10800000">
              <a:off x="523775" y="800099"/>
              <a:ext cx="3142650" cy="800100"/>
            </a:xfrm>
            <a:prstGeom prst="trapezoid">
              <a:avLst>
                <a:gd fmla="val 65464" name="adj"/>
              </a:avLst>
            </a:prstGeom>
            <a:solidFill>
              <a:srgbClr val="5AA1FA"/>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19"/>
            <p:cNvSpPr txBox="1"/>
            <p:nvPr/>
          </p:nvSpPr>
          <p:spPr>
            <a:xfrm>
              <a:off x="1073738" y="800099"/>
              <a:ext cx="2042722" cy="800100"/>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XX%</a:t>
              </a:r>
              <a:endParaRPr/>
            </a:p>
          </p:txBody>
        </p:sp>
        <p:sp>
          <p:nvSpPr>
            <p:cNvPr id="1430" name="Google Shape;1430;p119"/>
            <p:cNvSpPr/>
            <p:nvPr/>
          </p:nvSpPr>
          <p:spPr>
            <a:xfrm rot="10800000">
              <a:off x="1047550" y="1600200"/>
              <a:ext cx="2095099" cy="800100"/>
            </a:xfrm>
            <a:prstGeom prst="trapezoid">
              <a:avLst>
                <a:gd fmla="val 65464" name="adj"/>
              </a:avLst>
            </a:prstGeom>
            <a:solidFill>
              <a:srgbClr val="8FC0FC"/>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19"/>
            <p:cNvSpPr txBox="1"/>
            <p:nvPr/>
          </p:nvSpPr>
          <p:spPr>
            <a:xfrm>
              <a:off x="1414192" y="1600200"/>
              <a:ext cx="1361815" cy="800100"/>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XX%</a:t>
              </a:r>
              <a:endParaRPr/>
            </a:p>
          </p:txBody>
        </p:sp>
        <p:sp>
          <p:nvSpPr>
            <p:cNvPr id="1432" name="Google Shape;1432;p119"/>
            <p:cNvSpPr/>
            <p:nvPr/>
          </p:nvSpPr>
          <p:spPr>
            <a:xfrm rot="10800000">
              <a:off x="1571325" y="2400300"/>
              <a:ext cx="1047549" cy="800100"/>
            </a:xfrm>
            <a:prstGeom prst="trapezoid">
              <a:avLst>
                <a:gd fmla="val 65464" name="adj"/>
              </a:avLst>
            </a:prstGeom>
            <a:solidFill>
              <a:srgbClr val="C7DFFD"/>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19"/>
            <p:cNvSpPr txBox="1"/>
            <p:nvPr/>
          </p:nvSpPr>
          <p:spPr>
            <a:xfrm>
              <a:off x="1571325" y="2400300"/>
              <a:ext cx="1047549" cy="800100"/>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rgbClr val="7F7F7F"/>
                  </a:solidFill>
                  <a:latin typeface="Arial"/>
                  <a:ea typeface="Arial"/>
                  <a:cs typeface="Arial"/>
                  <a:sym typeface="Arial"/>
                </a:rPr>
                <a:t>XX%</a:t>
              </a:r>
              <a:endParaRPr/>
            </a:p>
          </p:txBody>
        </p:sp>
      </p:grpSp>
      <p:sp>
        <p:nvSpPr>
          <p:cNvPr id="1434" name="Google Shape;1434;p119"/>
          <p:cNvSpPr/>
          <p:nvPr/>
        </p:nvSpPr>
        <p:spPr>
          <a:xfrm>
            <a:off x="2084478" y="2001762"/>
            <a:ext cx="4190200" cy="467781"/>
          </a:xfrm>
          <a:prstGeom prst="roundRect">
            <a:avLst>
              <a:gd fmla="val 16667" name="adj"/>
            </a:avLst>
          </a:prstGeom>
          <a:solidFill>
            <a:srgbClr val="0333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BRAND NAME</a:t>
            </a:r>
            <a:endParaRPr/>
          </a:p>
        </p:txBody>
      </p:sp>
      <p:sp>
        <p:nvSpPr>
          <p:cNvPr id="1435" name="Google Shape;1435;p119"/>
          <p:cNvSpPr txBox="1"/>
          <p:nvPr/>
        </p:nvSpPr>
        <p:spPr>
          <a:xfrm>
            <a:off x="393283" y="1064713"/>
            <a:ext cx="10693626" cy="101339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rgbClr val="2E393F"/>
              </a:solidFill>
              <a:latin typeface="Arial"/>
              <a:ea typeface="Arial"/>
              <a:cs typeface="Arial"/>
              <a:sym typeface="Arial"/>
            </a:endParaRPr>
          </a:p>
        </p:txBody>
      </p:sp>
      <p:sp>
        <p:nvSpPr>
          <p:cNvPr id="1436" name="Google Shape;1436;p119"/>
          <p:cNvSpPr/>
          <p:nvPr/>
        </p:nvSpPr>
        <p:spPr>
          <a:xfrm>
            <a:off x="0" y="2018711"/>
            <a:ext cx="1739501" cy="428361"/>
          </a:xfrm>
          <a:prstGeom prst="roundRect">
            <a:avLst>
              <a:gd fmla="val 16667"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rgbClr val="7F7F7F"/>
                </a:solidFill>
                <a:latin typeface="Arial"/>
                <a:ea typeface="Arial"/>
                <a:cs typeface="Arial"/>
                <a:sym typeface="Arial"/>
              </a:rPr>
              <a:t>BRAND LOGO</a:t>
            </a:r>
            <a:endParaRPr/>
          </a:p>
        </p:txBody>
      </p:sp>
      <p:grpSp>
        <p:nvGrpSpPr>
          <p:cNvPr id="1437" name="Google Shape;1437;p119"/>
          <p:cNvGrpSpPr/>
          <p:nvPr/>
        </p:nvGrpSpPr>
        <p:grpSpPr>
          <a:xfrm>
            <a:off x="4577511" y="2892539"/>
            <a:ext cx="2284144" cy="2721688"/>
            <a:chOff x="4577511" y="2892539"/>
            <a:chExt cx="2284144" cy="2721688"/>
          </a:xfrm>
        </p:grpSpPr>
        <p:cxnSp>
          <p:nvCxnSpPr>
            <p:cNvPr id="1438" name="Google Shape;1438;p119"/>
            <p:cNvCxnSpPr/>
            <p:nvPr/>
          </p:nvCxnSpPr>
          <p:spPr>
            <a:xfrm rot="5400000">
              <a:off x="4463211" y="4951287"/>
              <a:ext cx="777240" cy="548640"/>
            </a:xfrm>
            <a:prstGeom prst="curvedConnector3">
              <a:avLst>
                <a:gd fmla="val 99589" name="adj1"/>
              </a:avLst>
            </a:prstGeom>
            <a:noFill/>
            <a:ln cap="flat" cmpd="sng" w="57150">
              <a:solidFill>
                <a:schemeClr val="accent6"/>
              </a:solidFill>
              <a:prstDash val="solid"/>
              <a:miter lim="800000"/>
              <a:headEnd len="sm" w="sm" type="none"/>
              <a:tailEnd len="med" w="med" type="triangle"/>
            </a:ln>
          </p:spPr>
        </p:cxnSp>
        <p:sp>
          <p:nvSpPr>
            <p:cNvPr id="1439" name="Google Shape;1439;p119"/>
            <p:cNvSpPr txBox="1"/>
            <p:nvPr/>
          </p:nvSpPr>
          <p:spPr>
            <a:xfrm>
              <a:off x="5733143" y="4303966"/>
              <a:ext cx="686087"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100" u="none" cap="none" strike="noStrike">
                  <a:solidFill>
                    <a:srgbClr val="000000"/>
                  </a:solidFill>
                  <a:latin typeface="Arial"/>
                  <a:ea typeface="Arial"/>
                  <a:cs typeface="Arial"/>
                  <a:sym typeface="Arial"/>
                </a:rPr>
                <a:t>XX%</a:t>
              </a:r>
              <a:endParaRPr/>
            </a:p>
          </p:txBody>
        </p:sp>
        <p:sp>
          <p:nvSpPr>
            <p:cNvPr id="1440" name="Google Shape;1440;p119"/>
            <p:cNvSpPr txBox="1"/>
            <p:nvPr/>
          </p:nvSpPr>
          <p:spPr>
            <a:xfrm>
              <a:off x="6310510" y="3190397"/>
              <a:ext cx="551145"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100" u="none" cap="none" strike="noStrike">
                  <a:solidFill>
                    <a:srgbClr val="000000"/>
                  </a:solidFill>
                  <a:latin typeface="Arial"/>
                  <a:ea typeface="Arial"/>
                  <a:cs typeface="Arial"/>
                  <a:sym typeface="Arial"/>
                </a:rPr>
                <a:t>XX%</a:t>
              </a:r>
              <a:endParaRPr/>
            </a:p>
          </p:txBody>
        </p:sp>
        <p:sp>
          <p:nvSpPr>
            <p:cNvPr id="1441" name="Google Shape;1441;p119"/>
            <p:cNvSpPr txBox="1"/>
            <p:nvPr/>
          </p:nvSpPr>
          <p:spPr>
            <a:xfrm>
              <a:off x="5174803" y="5304939"/>
              <a:ext cx="551145"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100" u="none" cap="none" strike="noStrike">
                  <a:solidFill>
                    <a:srgbClr val="000000"/>
                  </a:solidFill>
                  <a:latin typeface="Arial"/>
                  <a:ea typeface="Arial"/>
                  <a:cs typeface="Arial"/>
                  <a:sym typeface="Arial"/>
                </a:rPr>
                <a:t>XX%</a:t>
              </a:r>
              <a:endParaRPr/>
            </a:p>
          </p:txBody>
        </p:sp>
        <p:cxnSp>
          <p:nvCxnSpPr>
            <p:cNvPr id="1442" name="Google Shape;1442;p119"/>
            <p:cNvCxnSpPr/>
            <p:nvPr/>
          </p:nvCxnSpPr>
          <p:spPr>
            <a:xfrm rot="5400000">
              <a:off x="5011851" y="4054886"/>
              <a:ext cx="777240" cy="548640"/>
            </a:xfrm>
            <a:prstGeom prst="curvedConnector3">
              <a:avLst>
                <a:gd fmla="val 99589" name="adj1"/>
              </a:avLst>
            </a:prstGeom>
            <a:noFill/>
            <a:ln cap="flat" cmpd="sng" w="57150">
              <a:solidFill>
                <a:schemeClr val="accent6"/>
              </a:solidFill>
              <a:prstDash val="solid"/>
              <a:miter lim="800000"/>
              <a:headEnd len="sm" w="sm" type="none"/>
              <a:tailEnd len="med" w="med" type="triangle"/>
            </a:ln>
          </p:spPr>
        </p:cxnSp>
        <p:cxnSp>
          <p:nvCxnSpPr>
            <p:cNvPr id="1443" name="Google Shape;1443;p119"/>
            <p:cNvCxnSpPr/>
            <p:nvPr/>
          </p:nvCxnSpPr>
          <p:spPr>
            <a:xfrm rot="5400000">
              <a:off x="5582323" y="3006839"/>
              <a:ext cx="777240" cy="548640"/>
            </a:xfrm>
            <a:prstGeom prst="curvedConnector3">
              <a:avLst>
                <a:gd fmla="val 99589" name="adj1"/>
              </a:avLst>
            </a:prstGeom>
            <a:noFill/>
            <a:ln cap="flat" cmpd="sng" w="57150">
              <a:solidFill>
                <a:schemeClr val="accent6"/>
              </a:solidFill>
              <a:prstDash val="solid"/>
              <a:miter lim="800000"/>
              <a:headEnd len="sm" w="sm" type="none"/>
              <a:tailEnd len="med" w="med" type="triangle"/>
            </a:ln>
          </p:spPr>
        </p:cxnSp>
      </p:grpSp>
      <p:sp>
        <p:nvSpPr>
          <p:cNvPr id="1444" name="Google Shape;1444;p119"/>
          <p:cNvSpPr/>
          <p:nvPr/>
        </p:nvSpPr>
        <p:spPr>
          <a:xfrm>
            <a:off x="6864595" y="2018711"/>
            <a:ext cx="4979321" cy="467781"/>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Who are Aware of [BRAND NAME]? </a:t>
            </a:r>
            <a:endParaRPr/>
          </a:p>
        </p:txBody>
      </p:sp>
      <p:sp>
        <p:nvSpPr>
          <p:cNvPr id="1445" name="Google Shape;1445;p119"/>
          <p:cNvSpPr/>
          <p:nvPr/>
        </p:nvSpPr>
        <p:spPr>
          <a:xfrm>
            <a:off x="6792788" y="4934367"/>
            <a:ext cx="2560712"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100" u="none" cap="none" strike="noStrike">
                <a:solidFill>
                  <a:schemeClr val="accent4"/>
                </a:solidFill>
                <a:latin typeface="Arial"/>
                <a:ea typeface="Arial"/>
                <a:cs typeface="Arial"/>
                <a:sym typeface="Arial"/>
              </a:rPr>
              <a:t>AUDIENCE FINDING. </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DETAILS. </a:t>
            </a:r>
            <a:endParaRPr/>
          </a:p>
          <a:p>
            <a:pPr indent="0" lvl="0" marL="0" marR="0" rtl="0" algn="l">
              <a:lnSpc>
                <a:spcPct val="100000"/>
              </a:lnSpc>
              <a:spcBef>
                <a:spcPts val="0"/>
              </a:spcBef>
              <a:spcAft>
                <a:spcPts val="0"/>
              </a:spcAft>
              <a:buNone/>
            </a:pPr>
            <a:r>
              <a:t/>
            </a:r>
            <a:endParaRPr b="1" i="0" sz="1100" u="none" cap="none" strike="noStrike">
              <a:solidFill>
                <a:schemeClr val="accent1"/>
              </a:solidFill>
              <a:latin typeface="Arial"/>
              <a:ea typeface="Arial"/>
              <a:cs typeface="Arial"/>
              <a:sym typeface="Arial"/>
            </a:endParaRPr>
          </a:p>
        </p:txBody>
      </p:sp>
      <p:sp>
        <p:nvSpPr>
          <p:cNvPr id="1446" name="Google Shape;1446;p119"/>
          <p:cNvSpPr/>
          <p:nvPr/>
        </p:nvSpPr>
        <p:spPr>
          <a:xfrm>
            <a:off x="10002229" y="4293296"/>
            <a:ext cx="1841687" cy="60016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100" u="none" cap="none" strike="noStrike">
                <a:solidFill>
                  <a:schemeClr val="accent4"/>
                </a:solidFill>
                <a:latin typeface="Arial"/>
                <a:ea typeface="Arial"/>
                <a:cs typeface="Arial"/>
                <a:sym typeface="Arial"/>
              </a:rPr>
              <a:t>AUDIENCE FINDING.</a:t>
            </a:r>
            <a:endParaRPr/>
          </a:p>
          <a:p>
            <a:pPr indent="0" lvl="0" marL="0" marR="0" rtl="0" algn="r">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DETAILS</a:t>
            </a:r>
            <a:endParaRPr/>
          </a:p>
          <a:p>
            <a:pPr indent="0" lvl="0" marL="0" marR="0" rtl="0" algn="r">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1447" name="Google Shape;1447;p119"/>
          <p:cNvSpPr/>
          <p:nvPr/>
        </p:nvSpPr>
        <p:spPr>
          <a:xfrm>
            <a:off x="9828262" y="2617568"/>
            <a:ext cx="1982738" cy="60016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100" u="none" cap="none" strike="noStrike">
                <a:solidFill>
                  <a:schemeClr val="accent4"/>
                </a:solidFill>
                <a:latin typeface="Arial"/>
                <a:ea typeface="Arial"/>
                <a:cs typeface="Arial"/>
                <a:sym typeface="Arial"/>
              </a:rPr>
              <a:t>AUDIENCE FINDING. </a:t>
            </a:r>
            <a:endParaRPr/>
          </a:p>
          <a:p>
            <a:pPr indent="0" lvl="0" marL="0" marR="0" rtl="0" algn="r">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DETAILS. </a:t>
            </a:r>
            <a:endParaRPr/>
          </a:p>
          <a:p>
            <a:pPr indent="0" lvl="0" marL="0" marR="0" rtl="0" algn="r">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1448" name="Google Shape;1448;p119"/>
          <p:cNvSpPr/>
          <p:nvPr/>
        </p:nvSpPr>
        <p:spPr>
          <a:xfrm>
            <a:off x="0" y="2771808"/>
            <a:ext cx="1939926" cy="579540"/>
          </a:xfrm>
          <a:prstGeom prst="homePlate">
            <a:avLst>
              <a:gd fmla="val 50000"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Funnel Metric #1</a:t>
            </a:r>
            <a:endParaRPr/>
          </a:p>
        </p:txBody>
      </p:sp>
      <p:sp>
        <p:nvSpPr>
          <p:cNvPr id="1449" name="Google Shape;1449;p119"/>
          <p:cNvSpPr/>
          <p:nvPr/>
        </p:nvSpPr>
        <p:spPr>
          <a:xfrm>
            <a:off x="-11260" y="3669779"/>
            <a:ext cx="2293749" cy="579540"/>
          </a:xfrm>
          <a:prstGeom prst="homePlate">
            <a:avLst>
              <a:gd fmla="val 50000"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Funnel Metric #2</a:t>
            </a:r>
            <a:endParaRPr/>
          </a:p>
        </p:txBody>
      </p:sp>
      <p:sp>
        <p:nvSpPr>
          <p:cNvPr id="1450" name="Google Shape;1450;p119"/>
          <p:cNvSpPr/>
          <p:nvPr/>
        </p:nvSpPr>
        <p:spPr>
          <a:xfrm>
            <a:off x="-35104" y="4476600"/>
            <a:ext cx="2610971" cy="579540"/>
          </a:xfrm>
          <a:prstGeom prst="homePlate">
            <a:avLst>
              <a:gd fmla="val 50000"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Funnel Metric #3</a:t>
            </a:r>
            <a:endParaRPr/>
          </a:p>
        </p:txBody>
      </p:sp>
      <p:sp>
        <p:nvSpPr>
          <p:cNvPr id="1451" name="Google Shape;1451;p119"/>
          <p:cNvSpPr/>
          <p:nvPr/>
        </p:nvSpPr>
        <p:spPr>
          <a:xfrm>
            <a:off x="-22945" y="5222934"/>
            <a:ext cx="2940393" cy="579540"/>
          </a:xfrm>
          <a:prstGeom prst="homePlate">
            <a:avLst>
              <a:gd fmla="val 50000"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Funnel Metric #4</a:t>
            </a:r>
            <a:endParaRPr/>
          </a:p>
        </p:txBody>
      </p:sp>
      <p:sp>
        <p:nvSpPr>
          <p:cNvPr id="1452" name="Google Shape;1452;p119"/>
          <p:cNvSpPr/>
          <p:nvPr/>
        </p:nvSpPr>
        <p:spPr>
          <a:xfrm>
            <a:off x="9310962" y="2678395"/>
            <a:ext cx="755700" cy="657192"/>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700" u="none" cap="none" strike="noStrike">
                <a:solidFill>
                  <a:schemeClr val="lt1"/>
                </a:solidFill>
                <a:latin typeface="Arial"/>
                <a:ea typeface="Arial"/>
                <a:cs typeface="Arial"/>
                <a:sym typeface="Arial"/>
              </a:rPr>
              <a:t>INSERT ICON</a:t>
            </a:r>
            <a:endParaRPr/>
          </a:p>
        </p:txBody>
      </p:sp>
      <p:sp>
        <p:nvSpPr>
          <p:cNvPr id="1453" name="Google Shape;1453;p119"/>
          <p:cNvSpPr/>
          <p:nvPr/>
        </p:nvSpPr>
        <p:spPr>
          <a:xfrm>
            <a:off x="8318847" y="3669779"/>
            <a:ext cx="755700" cy="657192"/>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700" u="none" cap="none" strike="noStrike">
                <a:solidFill>
                  <a:schemeClr val="lt1"/>
                </a:solidFill>
                <a:latin typeface="Arial"/>
                <a:ea typeface="Arial"/>
                <a:cs typeface="Arial"/>
                <a:sym typeface="Arial"/>
              </a:rPr>
              <a:t>INSERT ICON</a:t>
            </a:r>
            <a:endParaRPr/>
          </a:p>
        </p:txBody>
      </p:sp>
      <p:sp>
        <p:nvSpPr>
          <p:cNvPr id="1454" name="Google Shape;1454;p119"/>
          <p:cNvSpPr/>
          <p:nvPr/>
        </p:nvSpPr>
        <p:spPr>
          <a:xfrm>
            <a:off x="9624379" y="4537643"/>
            <a:ext cx="755700" cy="657192"/>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700" u="none" cap="none" strike="noStrike">
                <a:solidFill>
                  <a:schemeClr val="lt1"/>
                </a:solidFill>
                <a:latin typeface="Arial"/>
                <a:ea typeface="Arial"/>
                <a:cs typeface="Arial"/>
                <a:sym typeface="Arial"/>
              </a:rPr>
              <a:t>INSERT ICON</a:t>
            </a:r>
            <a:endParaRPr/>
          </a:p>
        </p:txBody>
      </p:sp>
      <p:sp>
        <p:nvSpPr>
          <p:cNvPr id="1455" name="Google Shape;1455;p119"/>
          <p:cNvSpPr/>
          <p:nvPr/>
        </p:nvSpPr>
        <p:spPr>
          <a:xfrm>
            <a:off x="8394260" y="5322369"/>
            <a:ext cx="755700" cy="657192"/>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700" u="none" cap="none" strike="noStrike">
                <a:solidFill>
                  <a:schemeClr val="lt1"/>
                </a:solidFill>
                <a:latin typeface="Arial"/>
                <a:ea typeface="Arial"/>
                <a:cs typeface="Arial"/>
                <a:sym typeface="Arial"/>
              </a:rPr>
              <a:t>INSERT ICON</a:t>
            </a:r>
            <a:endParaRPr/>
          </a:p>
        </p:txBody>
      </p:sp>
      <p:sp>
        <p:nvSpPr>
          <p:cNvPr id="1456" name="Google Shape;1456;p119"/>
          <p:cNvSpPr txBox="1"/>
          <p:nvPr>
            <p:ph type="title"/>
          </p:nvPr>
        </p:nvSpPr>
        <p:spPr>
          <a:xfrm>
            <a:off x="381000" y="274320"/>
            <a:ext cx="11430000" cy="492443"/>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800"/>
              <a:buFont typeface="Arial"/>
              <a:buNone/>
            </a:pPr>
            <a:r>
              <a:rPr lang="en-US"/>
              <a:t>Client Brand Funnel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1" name="Shape 1461"/>
        <p:cNvGrpSpPr/>
        <p:nvPr/>
      </p:nvGrpSpPr>
      <p:grpSpPr>
        <a:xfrm>
          <a:off x="0" y="0"/>
          <a:ext cx="0" cy="0"/>
          <a:chOff x="0" y="0"/>
          <a:chExt cx="0" cy="0"/>
        </a:xfrm>
      </p:grpSpPr>
      <p:sp>
        <p:nvSpPr>
          <p:cNvPr id="1462" name="Google Shape;1462;p120"/>
          <p:cNvSpPr txBox="1"/>
          <p:nvPr>
            <p:ph type="title"/>
          </p:nvPr>
        </p:nvSpPr>
        <p:spPr>
          <a:xfrm>
            <a:off x="457200" y="152401"/>
            <a:ext cx="9662984"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t>Brand Funnel</a:t>
            </a:r>
            <a:endParaRPr/>
          </a:p>
        </p:txBody>
      </p:sp>
      <p:sp>
        <p:nvSpPr>
          <p:cNvPr id="1463" name="Google Shape;1463;p120"/>
          <p:cNvSpPr txBox="1"/>
          <p:nvPr/>
        </p:nvSpPr>
        <p:spPr>
          <a:xfrm>
            <a:off x="457199" y="967595"/>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rgbClr val="000000"/>
              </a:solidFill>
              <a:latin typeface="Arial"/>
              <a:ea typeface="Arial"/>
              <a:cs typeface="Arial"/>
              <a:sym typeface="Arial"/>
            </a:endParaRPr>
          </a:p>
        </p:txBody>
      </p:sp>
      <p:graphicFrame>
        <p:nvGraphicFramePr>
          <p:cNvPr id="1464" name="Google Shape;1464;p120"/>
          <p:cNvGraphicFramePr/>
          <p:nvPr/>
        </p:nvGraphicFramePr>
        <p:xfrm>
          <a:off x="2590844" y="2828057"/>
          <a:ext cx="2011680" cy="3383280"/>
        </p:xfrm>
        <a:graphic>
          <a:graphicData uri="http://schemas.openxmlformats.org/drawingml/2006/chart">
            <c:chart r:id="rId3"/>
          </a:graphicData>
        </a:graphic>
      </p:graphicFrame>
      <p:graphicFrame>
        <p:nvGraphicFramePr>
          <p:cNvPr id="1465" name="Google Shape;1465;p120"/>
          <p:cNvGraphicFramePr/>
          <p:nvPr/>
        </p:nvGraphicFramePr>
        <p:xfrm>
          <a:off x="4851982" y="2828057"/>
          <a:ext cx="2011680" cy="3383280"/>
        </p:xfrm>
        <a:graphic>
          <a:graphicData uri="http://schemas.openxmlformats.org/drawingml/2006/chart">
            <c:chart r:id="rId4"/>
          </a:graphicData>
        </a:graphic>
      </p:graphicFrame>
      <p:graphicFrame>
        <p:nvGraphicFramePr>
          <p:cNvPr id="1466" name="Google Shape;1466;p120"/>
          <p:cNvGraphicFramePr/>
          <p:nvPr/>
        </p:nvGraphicFramePr>
        <p:xfrm>
          <a:off x="7113120" y="2828057"/>
          <a:ext cx="2011680" cy="3383280"/>
        </p:xfrm>
        <a:graphic>
          <a:graphicData uri="http://schemas.openxmlformats.org/drawingml/2006/chart">
            <c:chart r:id="rId5"/>
          </a:graphicData>
        </a:graphic>
      </p:graphicFrame>
      <p:graphicFrame>
        <p:nvGraphicFramePr>
          <p:cNvPr id="1467" name="Google Shape;1467;p120"/>
          <p:cNvGraphicFramePr/>
          <p:nvPr/>
        </p:nvGraphicFramePr>
        <p:xfrm>
          <a:off x="9361557" y="2828057"/>
          <a:ext cx="2011680" cy="3383280"/>
        </p:xfrm>
        <a:graphic>
          <a:graphicData uri="http://schemas.openxmlformats.org/drawingml/2006/chart">
            <c:chart r:id="rId6"/>
          </a:graphicData>
        </a:graphic>
      </p:graphicFrame>
      <p:sp>
        <p:nvSpPr>
          <p:cNvPr id="1468" name="Google Shape;1468;p120"/>
          <p:cNvSpPr/>
          <p:nvPr/>
        </p:nvSpPr>
        <p:spPr>
          <a:xfrm>
            <a:off x="-22647" y="3207830"/>
            <a:ext cx="1611789" cy="446852"/>
          </a:xfrm>
          <a:prstGeom prst="homePlate">
            <a:avLst>
              <a:gd fmla="val 50000"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Funnel Metric #1</a:t>
            </a:r>
            <a:endParaRPr/>
          </a:p>
        </p:txBody>
      </p:sp>
      <p:sp>
        <p:nvSpPr>
          <p:cNvPr id="1469" name="Google Shape;1469;p120"/>
          <p:cNvSpPr/>
          <p:nvPr/>
        </p:nvSpPr>
        <p:spPr>
          <a:xfrm>
            <a:off x="-35728" y="3925254"/>
            <a:ext cx="1905763" cy="446852"/>
          </a:xfrm>
          <a:prstGeom prst="homePlate">
            <a:avLst>
              <a:gd fmla="val 50000"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Funnel Metric #2</a:t>
            </a:r>
            <a:endParaRPr/>
          </a:p>
        </p:txBody>
      </p:sp>
      <p:sp>
        <p:nvSpPr>
          <p:cNvPr id="1470" name="Google Shape;1470;p120"/>
          <p:cNvSpPr/>
          <p:nvPr/>
        </p:nvSpPr>
        <p:spPr>
          <a:xfrm>
            <a:off x="-35728" y="4763226"/>
            <a:ext cx="2169327" cy="446852"/>
          </a:xfrm>
          <a:prstGeom prst="homePlate">
            <a:avLst>
              <a:gd fmla="val 50000"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Funnel Metric #3</a:t>
            </a:r>
            <a:endParaRPr/>
          </a:p>
        </p:txBody>
      </p:sp>
      <p:sp>
        <p:nvSpPr>
          <p:cNvPr id="1471" name="Google Shape;1471;p120"/>
          <p:cNvSpPr/>
          <p:nvPr/>
        </p:nvSpPr>
        <p:spPr>
          <a:xfrm>
            <a:off x="-35111" y="5512251"/>
            <a:ext cx="2443029" cy="446852"/>
          </a:xfrm>
          <a:prstGeom prst="homePlate">
            <a:avLst>
              <a:gd fmla="val 50000"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Funnel Metric #4</a:t>
            </a:r>
            <a:endParaRPr/>
          </a:p>
        </p:txBody>
      </p:sp>
      <p:pic>
        <p:nvPicPr>
          <p:cNvPr id="1472" name="Google Shape;1472;p120"/>
          <p:cNvPicPr preferRelativeResize="0"/>
          <p:nvPr/>
        </p:nvPicPr>
        <p:blipFill rotWithShape="1">
          <a:blip r:embed="rId7">
            <a:alphaModFix/>
          </a:blip>
          <a:srcRect b="0" l="0" r="0" t="0"/>
          <a:stretch/>
        </p:blipFill>
        <p:spPr>
          <a:xfrm>
            <a:off x="2589173" y="2380346"/>
            <a:ext cx="1042504" cy="834834"/>
          </a:xfrm>
          <a:prstGeom prst="rect">
            <a:avLst/>
          </a:prstGeom>
          <a:noFill/>
          <a:ln>
            <a:noFill/>
          </a:ln>
        </p:spPr>
      </p:pic>
      <p:pic>
        <p:nvPicPr>
          <p:cNvPr id="1473" name="Google Shape;1473;p120"/>
          <p:cNvPicPr preferRelativeResize="0"/>
          <p:nvPr/>
        </p:nvPicPr>
        <p:blipFill rotWithShape="1">
          <a:blip r:embed="rId8">
            <a:alphaModFix/>
          </a:blip>
          <a:srcRect b="0" l="0" r="0" t="0"/>
          <a:stretch/>
        </p:blipFill>
        <p:spPr>
          <a:xfrm>
            <a:off x="4882611" y="2543002"/>
            <a:ext cx="841920" cy="599058"/>
          </a:xfrm>
          <a:prstGeom prst="rect">
            <a:avLst/>
          </a:prstGeom>
          <a:noFill/>
          <a:ln>
            <a:noFill/>
          </a:ln>
        </p:spPr>
      </p:pic>
      <p:pic>
        <p:nvPicPr>
          <p:cNvPr id="1474" name="Google Shape;1474;p120"/>
          <p:cNvPicPr preferRelativeResize="0"/>
          <p:nvPr/>
        </p:nvPicPr>
        <p:blipFill rotWithShape="1">
          <a:blip r:embed="rId9">
            <a:alphaModFix/>
          </a:blip>
          <a:srcRect b="0" l="0" r="0" t="0"/>
          <a:stretch/>
        </p:blipFill>
        <p:spPr>
          <a:xfrm>
            <a:off x="9055249" y="2526447"/>
            <a:ext cx="1201145" cy="600573"/>
          </a:xfrm>
          <a:prstGeom prst="rect">
            <a:avLst/>
          </a:prstGeom>
          <a:noFill/>
          <a:ln>
            <a:noFill/>
          </a:ln>
        </p:spPr>
      </p:pic>
      <p:pic>
        <p:nvPicPr>
          <p:cNvPr id="1475" name="Google Shape;1475;p120"/>
          <p:cNvPicPr preferRelativeResize="0"/>
          <p:nvPr/>
        </p:nvPicPr>
        <p:blipFill rotWithShape="1">
          <a:blip r:embed="rId10">
            <a:alphaModFix/>
          </a:blip>
          <a:srcRect b="19356" l="13528" r="12226" t="15662"/>
          <a:stretch/>
        </p:blipFill>
        <p:spPr>
          <a:xfrm>
            <a:off x="7155811" y="2518064"/>
            <a:ext cx="712952" cy="62399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102"/>
          <p:cNvSpPr txBox="1"/>
          <p:nvPr>
            <p:ph idx="1" type="body"/>
          </p:nvPr>
        </p:nvSpPr>
        <p:spPr>
          <a:xfrm>
            <a:off x="2482985" y="829467"/>
            <a:ext cx="8140770" cy="677108"/>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4400"/>
              <a:buFont typeface="Arial"/>
              <a:buNone/>
            </a:pPr>
            <a:r>
              <a:rPr lang="en-US" sz="4400"/>
              <a:t>Table of Contents</a:t>
            </a:r>
            <a:endParaRPr/>
          </a:p>
        </p:txBody>
      </p:sp>
      <p:sp>
        <p:nvSpPr>
          <p:cNvPr id="917" name="Google Shape;917;p102"/>
          <p:cNvSpPr txBox="1"/>
          <p:nvPr>
            <p:ph idx="3" type="body"/>
          </p:nvPr>
        </p:nvSpPr>
        <p:spPr>
          <a:xfrm>
            <a:off x="2482985" y="1754660"/>
            <a:ext cx="4041383" cy="3231654"/>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2000"/>
              <a:buNone/>
            </a:pPr>
            <a:r>
              <a:rPr lang="en-US" sz="2000"/>
              <a:t>Background and Methodology</a:t>
            </a:r>
            <a:endParaRPr/>
          </a:p>
          <a:p>
            <a:pPr indent="0" lvl="0" marL="0" rtl="0" algn="l">
              <a:lnSpc>
                <a:spcPct val="100000"/>
              </a:lnSpc>
              <a:spcBef>
                <a:spcPts val="1400"/>
              </a:spcBef>
              <a:spcAft>
                <a:spcPts val="0"/>
              </a:spcAft>
              <a:buClr>
                <a:schemeClr val="dk1"/>
              </a:buClr>
              <a:buSzPts val="2000"/>
              <a:buNone/>
            </a:pPr>
            <a:r>
              <a:rPr lang="en-US" sz="2000"/>
              <a:t>Key Findings</a:t>
            </a:r>
            <a:endParaRPr/>
          </a:p>
          <a:p>
            <a:pPr indent="0" lvl="0" marL="0" rtl="0" algn="l">
              <a:lnSpc>
                <a:spcPct val="100000"/>
              </a:lnSpc>
              <a:spcBef>
                <a:spcPts val="1400"/>
              </a:spcBef>
              <a:spcAft>
                <a:spcPts val="0"/>
              </a:spcAft>
              <a:buClr>
                <a:schemeClr val="dk1"/>
              </a:buClr>
              <a:buSzPts val="2000"/>
              <a:buNone/>
            </a:pPr>
            <a:r>
              <a:rPr lang="en-US" sz="2000"/>
              <a:t>Detailed Results</a:t>
            </a:r>
            <a:endParaRPr/>
          </a:p>
          <a:p>
            <a:pPr indent="-285750" lvl="0" marL="285750" rtl="0" algn="l">
              <a:lnSpc>
                <a:spcPct val="100000"/>
              </a:lnSpc>
              <a:spcBef>
                <a:spcPts val="1400"/>
              </a:spcBef>
              <a:spcAft>
                <a:spcPts val="0"/>
              </a:spcAft>
              <a:buClr>
                <a:schemeClr val="dk1"/>
              </a:buClr>
              <a:buSzPts val="2000"/>
              <a:buFont typeface="Arial"/>
              <a:buChar char="•"/>
            </a:pPr>
            <a:r>
              <a:rPr lang="en-US" sz="2000"/>
              <a:t>A</a:t>
            </a:r>
            <a:endParaRPr/>
          </a:p>
          <a:p>
            <a:pPr indent="-285750" lvl="0" marL="285750" rtl="0" algn="l">
              <a:lnSpc>
                <a:spcPct val="100000"/>
              </a:lnSpc>
              <a:spcBef>
                <a:spcPts val="1400"/>
              </a:spcBef>
              <a:spcAft>
                <a:spcPts val="0"/>
              </a:spcAft>
              <a:buClr>
                <a:schemeClr val="dk1"/>
              </a:buClr>
              <a:buSzPts val="2000"/>
              <a:buFont typeface="Arial"/>
              <a:buChar char="•"/>
            </a:pPr>
            <a:r>
              <a:rPr lang="en-US" sz="2000"/>
              <a:t>B</a:t>
            </a:r>
            <a:endParaRPr/>
          </a:p>
          <a:p>
            <a:pPr indent="-285750" lvl="0" marL="285750" rtl="0" algn="l">
              <a:lnSpc>
                <a:spcPct val="100000"/>
              </a:lnSpc>
              <a:spcBef>
                <a:spcPts val="1400"/>
              </a:spcBef>
              <a:spcAft>
                <a:spcPts val="0"/>
              </a:spcAft>
              <a:buClr>
                <a:schemeClr val="dk1"/>
              </a:buClr>
              <a:buSzPts val="2000"/>
              <a:buFont typeface="Arial"/>
              <a:buChar char="•"/>
            </a:pPr>
            <a:r>
              <a:rPr lang="en-US" sz="2000"/>
              <a:t>C</a:t>
            </a:r>
            <a:endParaRPr/>
          </a:p>
          <a:p>
            <a:pPr indent="0" lvl="0" marL="0" rtl="0" algn="l">
              <a:lnSpc>
                <a:spcPct val="100000"/>
              </a:lnSpc>
              <a:spcBef>
                <a:spcPts val="1400"/>
              </a:spcBef>
              <a:spcAft>
                <a:spcPts val="0"/>
              </a:spcAft>
              <a:buClr>
                <a:schemeClr val="dk1"/>
              </a:buClr>
              <a:buSzPts val="2000"/>
              <a:buNone/>
            </a:pPr>
            <a:r>
              <a:rPr lang="en-US" sz="2000"/>
              <a:t>Appendix</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0" name="Shape 1480"/>
        <p:cNvGrpSpPr/>
        <p:nvPr/>
      </p:nvGrpSpPr>
      <p:grpSpPr>
        <a:xfrm>
          <a:off x="0" y="0"/>
          <a:ext cx="0" cy="0"/>
          <a:chOff x="0" y="0"/>
          <a:chExt cx="0" cy="0"/>
        </a:xfrm>
      </p:grpSpPr>
      <p:sp>
        <p:nvSpPr>
          <p:cNvPr id="1481" name="Google Shape;1481;p121"/>
          <p:cNvSpPr txBox="1"/>
          <p:nvPr>
            <p:ph idx="1" type="body"/>
          </p:nvPr>
        </p:nvSpPr>
        <p:spPr>
          <a:xfrm>
            <a:off x="2482985" y="685554"/>
            <a:ext cx="8140770" cy="1846659"/>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6000"/>
              <a:buFont typeface="Arial"/>
              <a:buNone/>
            </a:pPr>
            <a:r>
              <a:rPr lang="en-US" sz="6000"/>
              <a:t>Brand Comparison Visualizations</a:t>
            </a:r>
            <a:endParaRPr/>
          </a:p>
        </p:txBody>
      </p:sp>
      <p:sp>
        <p:nvSpPr>
          <p:cNvPr id="1482" name="Google Shape;1482;p121"/>
          <p:cNvSpPr txBox="1"/>
          <p:nvPr>
            <p:ph idx="6" type="body"/>
          </p:nvPr>
        </p:nvSpPr>
        <p:spPr>
          <a:xfrm>
            <a:off x="913424" y="685554"/>
            <a:ext cx="1204668" cy="1890590"/>
          </a:xfrm>
          <a:prstGeom prst="rect">
            <a:avLst/>
          </a:prstGeom>
          <a:noFill/>
          <a:ln>
            <a:noFill/>
          </a:ln>
        </p:spPr>
        <p:txBody>
          <a:bodyPr anchorCtr="0" anchor="t" bIns="45700" lIns="91425" spcFirstLastPara="1" rIns="91425" wrap="square" tIns="45700">
            <a:normAutofit/>
          </a:bodyPr>
          <a:lstStyle/>
          <a:p>
            <a:pPr indent="0" lvl="0" marL="0" rtl="0" algn="r">
              <a:lnSpc>
                <a:spcPct val="80000"/>
              </a:lnSpc>
              <a:spcBef>
                <a:spcPts val="0"/>
              </a:spcBef>
              <a:spcAft>
                <a:spcPts val="0"/>
              </a:spcAft>
              <a:buClr>
                <a:schemeClr val="lt1"/>
              </a:buClr>
              <a:buSzPts val="13875"/>
              <a:buNone/>
            </a:pPr>
            <a:r>
              <a:rPr lang="en-US" sz="13875"/>
              <a:t>5</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7" name="Shape 1487"/>
        <p:cNvGrpSpPr/>
        <p:nvPr/>
      </p:nvGrpSpPr>
      <p:grpSpPr>
        <a:xfrm>
          <a:off x="0" y="0"/>
          <a:ext cx="0" cy="0"/>
          <a:chOff x="0" y="0"/>
          <a:chExt cx="0" cy="0"/>
        </a:xfrm>
      </p:grpSpPr>
      <p:graphicFrame>
        <p:nvGraphicFramePr>
          <p:cNvPr id="1488" name="Google Shape;1488;p15"/>
          <p:cNvGraphicFramePr/>
          <p:nvPr/>
        </p:nvGraphicFramePr>
        <p:xfrm>
          <a:off x="895560" y="1976055"/>
          <a:ext cx="5392133" cy="4410020"/>
        </p:xfrm>
        <a:graphic>
          <a:graphicData uri="http://schemas.openxmlformats.org/drawingml/2006/chart">
            <c:chart r:id="rId3"/>
          </a:graphicData>
        </a:graphic>
      </p:graphicFrame>
      <p:graphicFrame>
        <p:nvGraphicFramePr>
          <p:cNvPr id="1489" name="Google Shape;1489;p15"/>
          <p:cNvGraphicFramePr/>
          <p:nvPr/>
        </p:nvGraphicFramePr>
        <p:xfrm>
          <a:off x="5823525" y="1976055"/>
          <a:ext cx="5392133" cy="4410020"/>
        </p:xfrm>
        <a:graphic>
          <a:graphicData uri="http://schemas.openxmlformats.org/drawingml/2006/chart">
            <c:chart r:id="rId4"/>
          </a:graphicData>
        </a:graphic>
      </p:graphicFrame>
      <p:sp>
        <p:nvSpPr>
          <p:cNvPr id="1490" name="Google Shape;1490;p15"/>
          <p:cNvSpPr txBox="1"/>
          <p:nvPr>
            <p:ph type="title"/>
          </p:nvPr>
        </p:nvSpPr>
        <p:spPr>
          <a:xfrm>
            <a:off x="457200" y="152401"/>
            <a:ext cx="9662984"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t>Donut Charts | Use if 2-4 distinct percentages</a:t>
            </a:r>
            <a:endParaRPr/>
          </a:p>
        </p:txBody>
      </p:sp>
      <p:sp>
        <p:nvSpPr>
          <p:cNvPr id="1491" name="Google Shape;1491;p15"/>
          <p:cNvSpPr txBox="1"/>
          <p:nvPr/>
        </p:nvSpPr>
        <p:spPr>
          <a:xfrm>
            <a:off x="457199" y="967595"/>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6" name="Shape 1496"/>
        <p:cNvGrpSpPr/>
        <p:nvPr/>
      </p:nvGrpSpPr>
      <p:grpSpPr>
        <a:xfrm>
          <a:off x="0" y="0"/>
          <a:ext cx="0" cy="0"/>
          <a:chOff x="0" y="0"/>
          <a:chExt cx="0" cy="0"/>
        </a:xfrm>
      </p:grpSpPr>
      <p:sp>
        <p:nvSpPr>
          <p:cNvPr id="1497" name="Google Shape;1497;p17"/>
          <p:cNvSpPr/>
          <p:nvPr/>
        </p:nvSpPr>
        <p:spPr>
          <a:xfrm>
            <a:off x="6721061" y="3237873"/>
            <a:ext cx="5148793" cy="1326951"/>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498" name="Google Shape;1498;p17"/>
          <p:cNvGraphicFramePr/>
          <p:nvPr/>
        </p:nvGraphicFramePr>
        <p:xfrm>
          <a:off x="162925" y="2310990"/>
          <a:ext cx="4919241" cy="4187952"/>
        </p:xfrm>
        <a:graphic>
          <a:graphicData uri="http://schemas.openxmlformats.org/drawingml/2006/chart">
            <c:chart r:id="rId3"/>
          </a:graphicData>
        </a:graphic>
      </p:graphicFrame>
      <p:graphicFrame>
        <p:nvGraphicFramePr>
          <p:cNvPr id="1499" name="Google Shape;1499;p17"/>
          <p:cNvGraphicFramePr/>
          <p:nvPr/>
        </p:nvGraphicFramePr>
        <p:xfrm>
          <a:off x="6721061" y="2310990"/>
          <a:ext cx="5148072" cy="4187952"/>
        </p:xfrm>
        <a:graphic>
          <a:graphicData uri="http://schemas.openxmlformats.org/drawingml/2006/chart">
            <c:chart r:id="rId4"/>
          </a:graphicData>
        </a:graphic>
      </p:graphicFrame>
      <p:sp>
        <p:nvSpPr>
          <p:cNvPr id="1500" name="Google Shape;1500;p17"/>
          <p:cNvSpPr/>
          <p:nvPr/>
        </p:nvSpPr>
        <p:spPr>
          <a:xfrm>
            <a:off x="225411" y="2126097"/>
            <a:ext cx="1847297" cy="464688"/>
          </a:xfrm>
          <a:prstGeom prst="wedgeRoundRectCallout">
            <a:avLst>
              <a:gd fmla="val 24829" name="adj1"/>
              <a:gd fmla="val 66419" name="adj2"/>
              <a:gd fmla="val 16667" name="adj3"/>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Check in before using a “mean” chart – usually reserved for client requests, NPS (rarely), or $/time</a:t>
            </a:r>
            <a:endParaRPr b="0" i="0" sz="1400" u="none" cap="none" strike="noStrike">
              <a:solidFill>
                <a:srgbClr val="000000"/>
              </a:solidFill>
              <a:latin typeface="Arial"/>
              <a:ea typeface="Arial"/>
              <a:cs typeface="Arial"/>
              <a:sym typeface="Arial"/>
            </a:endParaRPr>
          </a:p>
        </p:txBody>
      </p:sp>
      <p:sp>
        <p:nvSpPr>
          <p:cNvPr id="1501" name="Google Shape;1501;p17"/>
          <p:cNvSpPr txBox="1"/>
          <p:nvPr>
            <p:ph type="title"/>
          </p:nvPr>
        </p:nvSpPr>
        <p:spPr>
          <a:xfrm>
            <a:off x="457200" y="152401"/>
            <a:ext cx="8385858"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t>Category Slides | Horizontal Bars </a:t>
            </a:r>
            <a:endParaRPr/>
          </a:p>
        </p:txBody>
      </p:sp>
      <p:sp>
        <p:nvSpPr>
          <p:cNvPr id="1502" name="Google Shape;1502;p17"/>
          <p:cNvSpPr txBox="1"/>
          <p:nvPr/>
        </p:nvSpPr>
        <p:spPr>
          <a:xfrm>
            <a:off x="457199" y="967595"/>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rgbClr val="000000"/>
              </a:solidFill>
              <a:latin typeface="Arial"/>
              <a:ea typeface="Arial"/>
              <a:cs typeface="Arial"/>
              <a:sym typeface="Arial"/>
            </a:endParaRPr>
          </a:p>
        </p:txBody>
      </p:sp>
      <p:sp>
        <p:nvSpPr>
          <p:cNvPr id="1503" name="Google Shape;1503;p17"/>
          <p:cNvSpPr/>
          <p:nvPr/>
        </p:nvSpPr>
        <p:spPr>
          <a:xfrm>
            <a:off x="6598763" y="2432115"/>
            <a:ext cx="5005633" cy="805758"/>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8" name="Shape 1508"/>
        <p:cNvGrpSpPr/>
        <p:nvPr/>
      </p:nvGrpSpPr>
      <p:grpSpPr>
        <a:xfrm>
          <a:off x="0" y="0"/>
          <a:ext cx="0" cy="0"/>
          <a:chOff x="0" y="0"/>
          <a:chExt cx="0" cy="0"/>
        </a:xfrm>
      </p:grpSpPr>
      <p:pic>
        <p:nvPicPr>
          <p:cNvPr id="1509" name="Google Shape;1509;p18"/>
          <p:cNvPicPr preferRelativeResize="0"/>
          <p:nvPr/>
        </p:nvPicPr>
        <p:blipFill rotWithShape="1">
          <a:blip r:embed="rId3">
            <a:alphaModFix/>
          </a:blip>
          <a:srcRect b="0" l="10881" r="4261" t="0"/>
          <a:stretch/>
        </p:blipFill>
        <p:spPr>
          <a:xfrm>
            <a:off x="6181006" y="2671937"/>
            <a:ext cx="3146760" cy="2877757"/>
          </a:xfrm>
          <a:prstGeom prst="rect">
            <a:avLst/>
          </a:prstGeom>
          <a:noFill/>
          <a:ln>
            <a:noFill/>
          </a:ln>
        </p:spPr>
      </p:pic>
      <p:sp>
        <p:nvSpPr>
          <p:cNvPr id="1510" name="Google Shape;1510;p18"/>
          <p:cNvSpPr txBox="1"/>
          <p:nvPr>
            <p:ph type="title"/>
          </p:nvPr>
        </p:nvSpPr>
        <p:spPr>
          <a:xfrm>
            <a:off x="457199" y="152401"/>
            <a:ext cx="9622465"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latin typeface="Arial"/>
                <a:ea typeface="Arial"/>
                <a:cs typeface="Arial"/>
                <a:sym typeface="Arial"/>
              </a:rPr>
              <a:t>Categorical Bar Chart | Text Analysis</a:t>
            </a:r>
            <a:endParaRPr>
              <a:latin typeface="Arial"/>
              <a:ea typeface="Arial"/>
              <a:cs typeface="Arial"/>
              <a:sym typeface="Arial"/>
            </a:endParaRPr>
          </a:p>
        </p:txBody>
      </p:sp>
      <p:sp>
        <p:nvSpPr>
          <p:cNvPr id="1511" name="Google Shape;1511;p18"/>
          <p:cNvSpPr txBox="1"/>
          <p:nvPr/>
        </p:nvSpPr>
        <p:spPr>
          <a:xfrm>
            <a:off x="996793" y="2427729"/>
            <a:ext cx="4134951"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Arial"/>
                <a:ea typeface="Arial"/>
                <a:cs typeface="Arial"/>
                <a:sym typeface="Arial"/>
              </a:rPr>
              <a:t>Category Types by X</a:t>
            </a:r>
            <a:endParaRPr b="0" i="0" sz="1400" u="none" cap="none" strike="noStrike">
              <a:solidFill>
                <a:srgbClr val="000000"/>
              </a:solidFill>
              <a:latin typeface="Arial"/>
              <a:ea typeface="Arial"/>
              <a:cs typeface="Arial"/>
              <a:sym typeface="Arial"/>
            </a:endParaRPr>
          </a:p>
        </p:txBody>
      </p:sp>
      <p:sp>
        <p:nvSpPr>
          <p:cNvPr id="1512" name="Google Shape;1512;p18"/>
          <p:cNvSpPr txBox="1"/>
          <p:nvPr/>
        </p:nvSpPr>
        <p:spPr>
          <a:xfrm>
            <a:off x="6883617" y="2427729"/>
            <a:ext cx="4486075" cy="3385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Arial"/>
                <a:ea typeface="Arial"/>
                <a:cs typeface="Arial"/>
                <a:sym typeface="Arial"/>
              </a:rPr>
              <a:t>Ut enim ad minim veniam, quis nostrud? </a:t>
            </a:r>
            <a:endParaRPr b="0" i="0" sz="1600" u="none" cap="none" strike="noStrike">
              <a:solidFill>
                <a:srgbClr val="000000"/>
              </a:solidFill>
              <a:latin typeface="Arial"/>
              <a:ea typeface="Arial"/>
              <a:cs typeface="Arial"/>
              <a:sym typeface="Arial"/>
            </a:endParaRPr>
          </a:p>
        </p:txBody>
      </p:sp>
      <p:graphicFrame>
        <p:nvGraphicFramePr>
          <p:cNvPr id="1513" name="Google Shape;1513;p18"/>
          <p:cNvGraphicFramePr/>
          <p:nvPr/>
        </p:nvGraphicFramePr>
        <p:xfrm>
          <a:off x="-48980" y="2857564"/>
          <a:ext cx="6226496" cy="3681348"/>
        </p:xfrm>
        <a:graphic>
          <a:graphicData uri="http://schemas.openxmlformats.org/drawingml/2006/chart">
            <c:chart r:id="rId4"/>
          </a:graphicData>
        </a:graphic>
      </p:graphicFrame>
      <p:grpSp>
        <p:nvGrpSpPr>
          <p:cNvPr id="1514" name="Google Shape;1514;p18"/>
          <p:cNvGrpSpPr/>
          <p:nvPr/>
        </p:nvGrpSpPr>
        <p:grpSpPr>
          <a:xfrm>
            <a:off x="384474" y="5859102"/>
            <a:ext cx="5509575" cy="223172"/>
            <a:chOff x="353167" y="5853294"/>
            <a:chExt cx="5509575" cy="223172"/>
          </a:xfrm>
        </p:grpSpPr>
        <p:sp>
          <p:nvSpPr>
            <p:cNvPr id="1515" name="Google Shape;1515;p18"/>
            <p:cNvSpPr txBox="1"/>
            <p:nvPr/>
          </p:nvSpPr>
          <p:spPr>
            <a:xfrm>
              <a:off x="353167" y="5861022"/>
              <a:ext cx="655154"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A5A5A5"/>
                  </a:solidFill>
                  <a:latin typeface="Arial"/>
                  <a:ea typeface="Arial"/>
                  <a:cs typeface="Arial"/>
                  <a:sym typeface="Arial"/>
                </a:rPr>
                <a:t>N=703</a:t>
              </a:r>
              <a:endParaRPr b="0" i="0" sz="1400" u="none" cap="none" strike="noStrike">
                <a:solidFill>
                  <a:srgbClr val="000000"/>
                </a:solidFill>
                <a:latin typeface="Arial"/>
                <a:ea typeface="Arial"/>
                <a:cs typeface="Arial"/>
                <a:sym typeface="Arial"/>
              </a:endParaRPr>
            </a:p>
          </p:txBody>
        </p:sp>
        <p:sp>
          <p:nvSpPr>
            <p:cNvPr id="1516" name="Google Shape;1516;p18"/>
            <p:cNvSpPr txBox="1"/>
            <p:nvPr/>
          </p:nvSpPr>
          <p:spPr>
            <a:xfrm>
              <a:off x="1297033" y="5861022"/>
              <a:ext cx="655154"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A5A5A5"/>
                  </a:solidFill>
                  <a:latin typeface="Arial"/>
                  <a:ea typeface="Arial"/>
                  <a:cs typeface="Arial"/>
                  <a:sym typeface="Arial"/>
                </a:rPr>
                <a:t>N=656</a:t>
              </a:r>
              <a:endParaRPr b="0" i="0" sz="1400" u="none" cap="none" strike="noStrike">
                <a:solidFill>
                  <a:srgbClr val="000000"/>
                </a:solidFill>
                <a:latin typeface="Arial"/>
                <a:ea typeface="Arial"/>
                <a:cs typeface="Arial"/>
                <a:sym typeface="Arial"/>
              </a:endParaRPr>
            </a:p>
          </p:txBody>
        </p:sp>
        <p:sp>
          <p:nvSpPr>
            <p:cNvPr id="1517" name="Google Shape;1517;p18"/>
            <p:cNvSpPr txBox="1"/>
            <p:nvPr/>
          </p:nvSpPr>
          <p:spPr>
            <a:xfrm>
              <a:off x="2240899" y="5861022"/>
              <a:ext cx="655154"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A5A5A5"/>
                  </a:solidFill>
                  <a:latin typeface="Arial"/>
                  <a:ea typeface="Arial"/>
                  <a:cs typeface="Arial"/>
                  <a:sym typeface="Arial"/>
                </a:rPr>
                <a:t>N=950</a:t>
              </a:r>
              <a:endParaRPr b="0" i="0" sz="1400" u="none" cap="none" strike="noStrike">
                <a:solidFill>
                  <a:srgbClr val="000000"/>
                </a:solidFill>
                <a:latin typeface="Arial"/>
                <a:ea typeface="Arial"/>
                <a:cs typeface="Arial"/>
                <a:sym typeface="Arial"/>
              </a:endParaRPr>
            </a:p>
          </p:txBody>
        </p:sp>
        <p:sp>
          <p:nvSpPr>
            <p:cNvPr id="1518" name="Google Shape;1518;p18"/>
            <p:cNvSpPr txBox="1"/>
            <p:nvPr/>
          </p:nvSpPr>
          <p:spPr>
            <a:xfrm>
              <a:off x="3220660" y="5861022"/>
              <a:ext cx="655154"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A5A5A5"/>
                  </a:solidFill>
                  <a:latin typeface="Arial"/>
                  <a:ea typeface="Arial"/>
                  <a:cs typeface="Arial"/>
                  <a:sym typeface="Arial"/>
                </a:rPr>
                <a:t>N=850</a:t>
              </a:r>
              <a:endParaRPr b="0" i="0" sz="1400" u="none" cap="none" strike="noStrike">
                <a:solidFill>
                  <a:srgbClr val="000000"/>
                </a:solidFill>
                <a:latin typeface="Arial"/>
                <a:ea typeface="Arial"/>
                <a:cs typeface="Arial"/>
                <a:sym typeface="Arial"/>
              </a:endParaRPr>
            </a:p>
          </p:txBody>
        </p:sp>
        <p:sp>
          <p:nvSpPr>
            <p:cNvPr id="1519" name="Google Shape;1519;p18"/>
            <p:cNvSpPr txBox="1"/>
            <p:nvPr/>
          </p:nvSpPr>
          <p:spPr>
            <a:xfrm>
              <a:off x="4217510" y="5861022"/>
              <a:ext cx="655154"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A5A5A5"/>
                  </a:solidFill>
                  <a:latin typeface="Arial"/>
                  <a:ea typeface="Arial"/>
                  <a:cs typeface="Arial"/>
                  <a:sym typeface="Arial"/>
                </a:rPr>
                <a:t>N=207</a:t>
              </a:r>
              <a:endParaRPr b="0" i="0" sz="1400" u="none" cap="none" strike="noStrike">
                <a:solidFill>
                  <a:srgbClr val="000000"/>
                </a:solidFill>
                <a:latin typeface="Arial"/>
                <a:ea typeface="Arial"/>
                <a:cs typeface="Arial"/>
                <a:sym typeface="Arial"/>
              </a:endParaRPr>
            </a:p>
          </p:txBody>
        </p:sp>
        <p:sp>
          <p:nvSpPr>
            <p:cNvPr id="1520" name="Google Shape;1520;p18"/>
            <p:cNvSpPr txBox="1"/>
            <p:nvPr/>
          </p:nvSpPr>
          <p:spPr>
            <a:xfrm>
              <a:off x="5207588" y="5853294"/>
              <a:ext cx="655154"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A5A5A5"/>
                  </a:solidFill>
                  <a:latin typeface="Arial"/>
                  <a:ea typeface="Arial"/>
                  <a:cs typeface="Arial"/>
                  <a:sym typeface="Arial"/>
                </a:rPr>
                <a:t>N=74</a:t>
              </a:r>
              <a:endParaRPr b="0" i="0" sz="1400" u="none" cap="none" strike="noStrike">
                <a:solidFill>
                  <a:srgbClr val="000000"/>
                </a:solidFill>
                <a:latin typeface="Arial"/>
                <a:ea typeface="Arial"/>
                <a:cs typeface="Arial"/>
                <a:sym typeface="Arial"/>
              </a:endParaRPr>
            </a:p>
          </p:txBody>
        </p:sp>
      </p:grpSp>
      <p:sp>
        <p:nvSpPr>
          <p:cNvPr id="1521" name="Google Shape;1521;p18"/>
          <p:cNvSpPr/>
          <p:nvPr/>
        </p:nvSpPr>
        <p:spPr>
          <a:xfrm>
            <a:off x="9528618" y="2998686"/>
            <a:ext cx="2341237" cy="713170"/>
          </a:xfrm>
          <a:prstGeom prst="wedgeRoundRectCallout">
            <a:avLst>
              <a:gd fmla="val -69947" name="adj1"/>
              <a:gd fmla="val 5018" name="adj2"/>
              <a:gd fmla="val 16667" name="adj3"/>
            </a:avLst>
          </a:prstGeom>
          <a:solidFill>
            <a:srgbClr val="C9F0FE"/>
          </a:solidFill>
          <a:ln>
            <a:noFill/>
          </a:ln>
          <a:effectLst>
            <a:outerShdw blurRad="50800" rotWithShape="0" algn="tl" dir="2700000" dist="38100">
              <a:srgbClr val="000000">
                <a:alpha val="2823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“Duis aute irure dolor in reprehenderit in voluptate velit esse cillum dolore.”</a:t>
            </a:r>
            <a:endParaRPr b="0" i="0" sz="1000" u="none" cap="none" strike="noStrike">
              <a:solidFill>
                <a:schemeClr val="dk1"/>
              </a:solidFill>
              <a:latin typeface="Arial"/>
              <a:ea typeface="Arial"/>
              <a:cs typeface="Arial"/>
              <a:sym typeface="Arial"/>
            </a:endParaRPr>
          </a:p>
        </p:txBody>
      </p:sp>
      <p:sp>
        <p:nvSpPr>
          <p:cNvPr id="1522" name="Google Shape;1522;p18"/>
          <p:cNvSpPr/>
          <p:nvPr/>
        </p:nvSpPr>
        <p:spPr>
          <a:xfrm>
            <a:off x="9566139" y="4035604"/>
            <a:ext cx="2539180" cy="960145"/>
          </a:xfrm>
          <a:prstGeom prst="wedgeRoundRectCallout">
            <a:avLst>
              <a:gd fmla="val -56842" name="adj1"/>
              <a:gd fmla="val -16186" name="adj2"/>
              <a:gd fmla="val 16667" name="adj3"/>
            </a:avLst>
          </a:prstGeom>
          <a:solidFill>
            <a:srgbClr val="C9F0FE"/>
          </a:solidFill>
          <a:ln>
            <a:noFill/>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“Sed do eiusmod tempor incididunt ut labore et dolore magna aliqua. Ut enim ad minim veniam, quis nostrud exercitation ullamco amet.”</a:t>
            </a:r>
            <a:endParaRPr b="0" i="0" sz="1000" u="none" cap="none" strike="noStrike">
              <a:solidFill>
                <a:schemeClr val="dk1"/>
              </a:solidFill>
              <a:latin typeface="Arial"/>
              <a:ea typeface="Arial"/>
              <a:cs typeface="Arial"/>
              <a:sym typeface="Arial"/>
            </a:endParaRPr>
          </a:p>
        </p:txBody>
      </p:sp>
      <p:sp>
        <p:nvSpPr>
          <p:cNvPr id="1523" name="Google Shape;1523;p18"/>
          <p:cNvSpPr/>
          <p:nvPr/>
        </p:nvSpPr>
        <p:spPr>
          <a:xfrm>
            <a:off x="6450165" y="5560218"/>
            <a:ext cx="2341237" cy="796132"/>
          </a:xfrm>
          <a:prstGeom prst="wedgeRoundRectCallout">
            <a:avLst>
              <a:gd fmla="val -1539" name="adj1"/>
              <a:gd fmla="val -68945" name="adj2"/>
              <a:gd fmla="val 16667" name="adj3"/>
            </a:avLst>
          </a:prstGeom>
          <a:solidFill>
            <a:srgbClr val="C9F0FE"/>
          </a:solidFill>
          <a:ln>
            <a:noFill/>
          </a:ln>
          <a:effectLst>
            <a:outerShdw blurRad="50800" rotWithShape="0" algn="tl" dir="2700000" dist="38100">
              <a:srgbClr val="000000">
                <a:alpha val="2549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“Dolor sit amet et voluptate velit esse cillum dolore eu fugiat nulla pariatur.”</a:t>
            </a:r>
            <a:endParaRPr b="0" i="0" sz="1000" u="none" cap="none" strike="noStrike">
              <a:solidFill>
                <a:schemeClr val="dk1"/>
              </a:solidFill>
              <a:latin typeface="Arial"/>
              <a:ea typeface="Arial"/>
              <a:cs typeface="Arial"/>
              <a:sym typeface="Arial"/>
            </a:endParaRPr>
          </a:p>
        </p:txBody>
      </p:sp>
      <p:sp>
        <p:nvSpPr>
          <p:cNvPr id="1524" name="Google Shape;1524;p18"/>
          <p:cNvSpPr/>
          <p:nvPr/>
        </p:nvSpPr>
        <p:spPr>
          <a:xfrm>
            <a:off x="9228665" y="5241962"/>
            <a:ext cx="2539180" cy="1114388"/>
          </a:xfrm>
          <a:prstGeom prst="wedgeRoundRectCallout">
            <a:avLst>
              <a:gd fmla="val -57397" name="adj1"/>
              <a:gd fmla="val -58884" name="adj2"/>
              <a:gd fmla="val 16667" name="adj3"/>
            </a:avLst>
          </a:prstGeom>
          <a:solidFill>
            <a:srgbClr val="C9F0FE"/>
          </a:solidFill>
          <a:ln>
            <a:noFill/>
          </a:ln>
          <a:effectLst>
            <a:outerShdw blurRad="508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“Consectetur adipiscing elit! Duis aute irure dolor in reprehenderit in voluptate velit esse cillum dolore eu fugiat nulla pariatur. Duis aute irure dolor in reprehenderit in voluptate velit esse cillum dolore eu fugiat nulla pariatur.”</a:t>
            </a:r>
            <a:endParaRPr b="0" i="0" sz="1000" u="none" cap="none" strike="noStrike">
              <a:solidFill>
                <a:schemeClr val="dk1"/>
              </a:solidFill>
              <a:latin typeface="Arial"/>
              <a:ea typeface="Arial"/>
              <a:cs typeface="Arial"/>
              <a:sym typeface="Arial"/>
            </a:endParaRPr>
          </a:p>
        </p:txBody>
      </p:sp>
      <p:sp>
        <p:nvSpPr>
          <p:cNvPr id="1525" name="Google Shape;1525;p18"/>
          <p:cNvSpPr/>
          <p:nvPr/>
        </p:nvSpPr>
        <p:spPr>
          <a:xfrm>
            <a:off x="5238895" y="2106470"/>
            <a:ext cx="1248718" cy="689655"/>
          </a:xfrm>
          <a:prstGeom prst="wedgeRoundRectCallout">
            <a:avLst>
              <a:gd fmla="val 79610" name="adj1"/>
              <a:gd fmla="val 109833" name="adj2"/>
              <a:gd fmla="val 16667" name="adj3"/>
            </a:avLst>
          </a:prstGeom>
          <a:solidFill>
            <a:schemeClr val="accent3"/>
          </a:solidFill>
          <a:ln>
            <a:noFill/>
          </a:ln>
          <a:effectLst>
            <a:outerShdw blurRad="50800" rotWithShape="0" algn="tl" dir="2700000" dist="38100">
              <a:srgbClr val="000000">
                <a:alpha val="2235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Note: we prefer to use wordclous.com rather than the platform to create wordclouds</a:t>
            </a:r>
            <a:endParaRPr b="0" i="0" sz="1400" u="none" cap="none" strike="noStrike">
              <a:solidFill>
                <a:srgbClr val="000000"/>
              </a:solidFill>
              <a:latin typeface="Arial"/>
              <a:ea typeface="Arial"/>
              <a:cs typeface="Arial"/>
              <a:sym typeface="Arial"/>
            </a:endParaRPr>
          </a:p>
        </p:txBody>
      </p:sp>
      <p:sp>
        <p:nvSpPr>
          <p:cNvPr id="1526" name="Google Shape;1526;p18"/>
          <p:cNvSpPr txBox="1"/>
          <p:nvPr/>
        </p:nvSpPr>
        <p:spPr>
          <a:xfrm>
            <a:off x="457199" y="967595"/>
            <a:ext cx="11649919" cy="6740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0" i="0" lang="en-US" sz="1400" u="none" cap="none" strike="noStrike">
                <a:solidFill>
                  <a:srgbClr val="000000"/>
                </a:solidFill>
                <a:latin typeface="Arial"/>
                <a:ea typeface="Arial"/>
                <a:cs typeface="Arial"/>
                <a:sym typeface="Arial"/>
              </a:rPr>
              <a:t>Lorem ipsum dolor sit amet, consectetur adipiscing elit </a:t>
            </a:r>
            <a:r>
              <a:rPr b="1" i="0" lang="en-US" sz="1400" u="none" cap="none" strike="noStrike">
                <a:solidFill>
                  <a:schemeClr val="accent4"/>
                </a:solidFill>
                <a:latin typeface="Arial"/>
                <a:ea typeface="Arial"/>
                <a:cs typeface="Arial"/>
                <a:sym typeface="Arial"/>
              </a:rPr>
              <a:t>Brand Name</a:t>
            </a:r>
            <a:r>
              <a:rPr b="0" i="0" lang="en-US" sz="1400" u="none" cap="none" strike="noStrike">
                <a:solidFill>
                  <a:srgbClr val="000000"/>
                </a:solidFill>
                <a:latin typeface="Arial"/>
                <a:ea typeface="Arial"/>
                <a:cs typeface="Arial"/>
                <a:sym typeface="Arial"/>
              </a:rPr>
              <a: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r>
              <a:rPr b="1" i="0" lang="en-US" sz="1400" u="none" cap="none" strike="noStrike">
                <a:solidFill>
                  <a:schemeClr val="accent1"/>
                </a:solidFill>
                <a:latin typeface="Arial"/>
                <a:ea typeface="Arial"/>
                <a:cs typeface="Arial"/>
                <a:sym typeface="Arial"/>
              </a:rPr>
              <a:t>Competitor Name</a:t>
            </a:r>
            <a:r>
              <a:rPr b="0" i="0" lang="en-US" sz="1400" u="none" cap="none" strike="noStrike">
                <a:solidFill>
                  <a:srgbClr val="000000"/>
                </a:solidFill>
                <a:latin typeface="Arial"/>
                <a:ea typeface="Arial"/>
                <a:cs typeface="Arial"/>
                <a:sym typeface="Arial"/>
              </a:rPr>
              <a: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0" name="Shape 1530"/>
        <p:cNvGrpSpPr/>
        <p:nvPr/>
      </p:nvGrpSpPr>
      <p:grpSpPr>
        <a:xfrm>
          <a:off x="0" y="0"/>
          <a:ext cx="0" cy="0"/>
          <a:chOff x="0" y="0"/>
          <a:chExt cx="0" cy="0"/>
        </a:xfrm>
      </p:grpSpPr>
      <p:sp>
        <p:nvSpPr>
          <p:cNvPr id="1531" name="Google Shape;1531;p122"/>
          <p:cNvSpPr txBox="1"/>
          <p:nvPr/>
        </p:nvSpPr>
        <p:spPr>
          <a:xfrm>
            <a:off x="457199" y="152401"/>
            <a:ext cx="9622465" cy="99059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2E393F"/>
              </a:buClr>
              <a:buSzPts val="3200"/>
              <a:buFont typeface="Arial"/>
              <a:buNone/>
            </a:pPr>
            <a:r>
              <a:rPr b="1" i="0" lang="en-US" sz="3200" u="none" cap="none" strike="noStrike">
                <a:solidFill>
                  <a:schemeClr val="dk1"/>
                </a:solidFill>
                <a:latin typeface="Arial"/>
                <a:ea typeface="Arial"/>
                <a:cs typeface="Arial"/>
                <a:sym typeface="Arial"/>
              </a:rPr>
              <a:t>Open Ends</a:t>
            </a:r>
            <a:endParaRPr/>
          </a:p>
        </p:txBody>
      </p:sp>
      <p:sp>
        <p:nvSpPr>
          <p:cNvPr id="1532" name="Google Shape;1532;p122"/>
          <p:cNvSpPr/>
          <p:nvPr/>
        </p:nvSpPr>
        <p:spPr>
          <a:xfrm>
            <a:off x="6978884" y="1603528"/>
            <a:ext cx="4571999" cy="2968247"/>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grpSp>
        <p:nvGrpSpPr>
          <p:cNvPr id="1533" name="Google Shape;1533;p122"/>
          <p:cNvGrpSpPr/>
          <p:nvPr/>
        </p:nvGrpSpPr>
        <p:grpSpPr>
          <a:xfrm>
            <a:off x="2195664" y="2402212"/>
            <a:ext cx="2038882" cy="742448"/>
            <a:chOff x="2417317" y="2914177"/>
            <a:chExt cx="2038882" cy="742448"/>
          </a:xfrm>
        </p:grpSpPr>
        <p:sp>
          <p:nvSpPr>
            <p:cNvPr id="1534" name="Google Shape;1534;p122"/>
            <p:cNvSpPr/>
            <p:nvPr/>
          </p:nvSpPr>
          <p:spPr>
            <a:xfrm>
              <a:off x="2417317" y="2914177"/>
              <a:ext cx="2038882" cy="742448"/>
            </a:xfrm>
            <a:prstGeom prst="roundRect">
              <a:avLst>
                <a:gd fmla="val 16667" name="adj"/>
              </a:avLst>
            </a:prstGeom>
            <a:solidFill>
              <a:srgbClr val="E2EF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lt2"/>
                </a:solidFill>
                <a:latin typeface="Arial"/>
                <a:ea typeface="Arial"/>
                <a:cs typeface="Arial"/>
                <a:sym typeface="Arial"/>
              </a:endParaRPr>
            </a:p>
          </p:txBody>
        </p:sp>
        <p:pic>
          <p:nvPicPr>
            <p:cNvPr id="1535" name="Google Shape;1535;p122"/>
            <p:cNvPicPr preferRelativeResize="0"/>
            <p:nvPr/>
          </p:nvPicPr>
          <p:blipFill rotWithShape="1">
            <a:blip r:embed="rId3">
              <a:alphaModFix amt="70000"/>
            </a:blip>
            <a:srcRect b="0" l="0" r="0" t="0"/>
            <a:stretch/>
          </p:blipFill>
          <p:spPr>
            <a:xfrm rot="10800000">
              <a:off x="2551888" y="2997190"/>
              <a:ext cx="228600" cy="228600"/>
            </a:xfrm>
            <a:prstGeom prst="rect">
              <a:avLst/>
            </a:prstGeom>
            <a:noFill/>
            <a:ln>
              <a:noFill/>
            </a:ln>
          </p:spPr>
        </p:pic>
        <p:sp>
          <p:nvSpPr>
            <p:cNvPr id="1536" name="Google Shape;1536;p122"/>
            <p:cNvSpPr/>
            <p:nvPr/>
          </p:nvSpPr>
          <p:spPr>
            <a:xfrm>
              <a:off x="2760703" y="2956142"/>
              <a:ext cx="1695496" cy="63888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n-US" sz="1100" u="none" cap="none" strike="noStrike">
                  <a:solidFill>
                    <a:schemeClr val="dk1"/>
                  </a:solidFill>
                  <a:latin typeface="Arial"/>
                  <a:ea typeface="Arial"/>
                  <a:cs typeface="Arial"/>
                  <a:sym typeface="Arial"/>
                </a:rPr>
                <a:t>XXXXX</a:t>
              </a:r>
              <a:endParaRPr/>
            </a:p>
          </p:txBody>
        </p:sp>
      </p:grpSp>
      <p:grpSp>
        <p:nvGrpSpPr>
          <p:cNvPr id="1537" name="Google Shape;1537;p122"/>
          <p:cNvGrpSpPr/>
          <p:nvPr/>
        </p:nvGrpSpPr>
        <p:grpSpPr>
          <a:xfrm>
            <a:off x="328476" y="2117378"/>
            <a:ext cx="1825866" cy="886671"/>
            <a:chOff x="778477" y="2225924"/>
            <a:chExt cx="1825866" cy="886671"/>
          </a:xfrm>
        </p:grpSpPr>
        <p:grpSp>
          <p:nvGrpSpPr>
            <p:cNvPr id="1538" name="Google Shape;1538;p122"/>
            <p:cNvGrpSpPr/>
            <p:nvPr/>
          </p:nvGrpSpPr>
          <p:grpSpPr>
            <a:xfrm>
              <a:off x="778477" y="2225924"/>
              <a:ext cx="1825866" cy="886671"/>
              <a:chOff x="2434586" y="2919630"/>
              <a:chExt cx="1825866" cy="886671"/>
            </a:xfrm>
          </p:grpSpPr>
          <p:sp>
            <p:nvSpPr>
              <p:cNvPr id="1539" name="Google Shape;1539;p122"/>
              <p:cNvSpPr/>
              <p:nvPr/>
            </p:nvSpPr>
            <p:spPr>
              <a:xfrm>
                <a:off x="2434586" y="2919630"/>
                <a:ext cx="1778449" cy="886671"/>
              </a:xfrm>
              <a:prstGeom prst="roundRect">
                <a:avLst>
                  <a:gd fmla="val 16667" name="adj"/>
                </a:avLst>
              </a:prstGeom>
              <a:solidFill>
                <a:srgbClr val="E2EF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540" name="Google Shape;1540;p122"/>
              <p:cNvSpPr/>
              <p:nvPr/>
            </p:nvSpPr>
            <p:spPr>
              <a:xfrm>
                <a:off x="2760703" y="2956142"/>
                <a:ext cx="1499749" cy="63888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n-US" sz="1100" u="none" cap="none" strike="noStrike">
                    <a:solidFill>
                      <a:schemeClr val="dk1"/>
                    </a:solidFill>
                    <a:latin typeface="Arial"/>
                    <a:ea typeface="Arial"/>
                    <a:cs typeface="Arial"/>
                    <a:sym typeface="Arial"/>
                  </a:rPr>
                  <a:t>XXXX</a:t>
                </a:r>
                <a:endParaRPr/>
              </a:p>
            </p:txBody>
          </p:sp>
        </p:grpSp>
        <p:pic>
          <p:nvPicPr>
            <p:cNvPr id="1541" name="Google Shape;1541;p122"/>
            <p:cNvPicPr preferRelativeResize="0"/>
            <p:nvPr/>
          </p:nvPicPr>
          <p:blipFill rotWithShape="1">
            <a:blip r:embed="rId3">
              <a:alphaModFix amt="70000"/>
            </a:blip>
            <a:srcRect b="0" l="0" r="0" t="0"/>
            <a:stretch/>
          </p:blipFill>
          <p:spPr>
            <a:xfrm rot="10800000">
              <a:off x="885887" y="2299702"/>
              <a:ext cx="228600" cy="228600"/>
            </a:xfrm>
            <a:prstGeom prst="rect">
              <a:avLst/>
            </a:prstGeom>
            <a:noFill/>
            <a:ln>
              <a:noFill/>
            </a:ln>
          </p:spPr>
        </p:pic>
      </p:grpSp>
      <p:grpSp>
        <p:nvGrpSpPr>
          <p:cNvPr id="1542" name="Google Shape;1542;p122"/>
          <p:cNvGrpSpPr/>
          <p:nvPr/>
        </p:nvGrpSpPr>
        <p:grpSpPr>
          <a:xfrm>
            <a:off x="4349162" y="2110159"/>
            <a:ext cx="1999042" cy="904547"/>
            <a:chOff x="1494568" y="3575903"/>
            <a:chExt cx="1999042" cy="904547"/>
          </a:xfrm>
        </p:grpSpPr>
        <p:grpSp>
          <p:nvGrpSpPr>
            <p:cNvPr id="1543" name="Google Shape;1543;p122"/>
            <p:cNvGrpSpPr/>
            <p:nvPr/>
          </p:nvGrpSpPr>
          <p:grpSpPr>
            <a:xfrm>
              <a:off x="1494568" y="3575903"/>
              <a:ext cx="1999042" cy="904547"/>
              <a:chOff x="2464957" y="2906878"/>
              <a:chExt cx="1999042" cy="904547"/>
            </a:xfrm>
          </p:grpSpPr>
          <p:sp>
            <p:nvSpPr>
              <p:cNvPr id="1544" name="Google Shape;1544;p122"/>
              <p:cNvSpPr/>
              <p:nvPr/>
            </p:nvSpPr>
            <p:spPr>
              <a:xfrm>
                <a:off x="2464957" y="2906878"/>
                <a:ext cx="1892873" cy="904547"/>
              </a:xfrm>
              <a:prstGeom prst="roundRect">
                <a:avLst>
                  <a:gd fmla="val 16667" name="adj"/>
                </a:avLst>
              </a:prstGeom>
              <a:solidFill>
                <a:srgbClr val="E2EF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545" name="Google Shape;1545;p122"/>
              <p:cNvSpPr/>
              <p:nvPr/>
            </p:nvSpPr>
            <p:spPr>
              <a:xfrm>
                <a:off x="2760702" y="2956142"/>
                <a:ext cx="1703297" cy="63888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n-US" sz="1100" u="none" cap="none" strike="noStrike">
                    <a:solidFill>
                      <a:schemeClr val="dk1"/>
                    </a:solidFill>
                    <a:latin typeface="Arial"/>
                    <a:ea typeface="Arial"/>
                    <a:cs typeface="Arial"/>
                    <a:sym typeface="Arial"/>
                  </a:rPr>
                  <a:t>XXXX</a:t>
                </a:r>
                <a:endParaRPr/>
              </a:p>
            </p:txBody>
          </p:sp>
        </p:grpSp>
        <p:pic>
          <p:nvPicPr>
            <p:cNvPr id="1546" name="Google Shape;1546;p122"/>
            <p:cNvPicPr preferRelativeResize="0"/>
            <p:nvPr/>
          </p:nvPicPr>
          <p:blipFill rotWithShape="1">
            <a:blip r:embed="rId3">
              <a:alphaModFix amt="70000"/>
            </a:blip>
            <a:srcRect b="0" l="0" r="0" t="0"/>
            <a:stretch/>
          </p:blipFill>
          <p:spPr>
            <a:xfrm rot="10800000">
              <a:off x="1624144" y="3662494"/>
              <a:ext cx="228600" cy="228600"/>
            </a:xfrm>
            <a:prstGeom prst="rect">
              <a:avLst/>
            </a:prstGeom>
            <a:noFill/>
            <a:ln>
              <a:noFill/>
            </a:ln>
          </p:spPr>
        </p:pic>
      </p:grpSp>
      <p:grpSp>
        <p:nvGrpSpPr>
          <p:cNvPr id="1547" name="Google Shape;1547;p122"/>
          <p:cNvGrpSpPr/>
          <p:nvPr/>
        </p:nvGrpSpPr>
        <p:grpSpPr>
          <a:xfrm>
            <a:off x="722302" y="4519038"/>
            <a:ext cx="2540421" cy="781351"/>
            <a:chOff x="214149" y="3217038"/>
            <a:chExt cx="2540421" cy="781351"/>
          </a:xfrm>
        </p:grpSpPr>
        <p:grpSp>
          <p:nvGrpSpPr>
            <p:cNvPr id="1548" name="Google Shape;1548;p122"/>
            <p:cNvGrpSpPr/>
            <p:nvPr/>
          </p:nvGrpSpPr>
          <p:grpSpPr>
            <a:xfrm>
              <a:off x="214149" y="3217038"/>
              <a:ext cx="2540421" cy="781351"/>
              <a:chOff x="2490004" y="2893653"/>
              <a:chExt cx="2540421" cy="781351"/>
            </a:xfrm>
          </p:grpSpPr>
          <p:sp>
            <p:nvSpPr>
              <p:cNvPr id="1549" name="Google Shape;1549;p122"/>
              <p:cNvSpPr/>
              <p:nvPr/>
            </p:nvSpPr>
            <p:spPr>
              <a:xfrm>
                <a:off x="2490004" y="2893653"/>
                <a:ext cx="2457632" cy="781351"/>
              </a:xfrm>
              <a:prstGeom prst="roundRect">
                <a:avLst>
                  <a:gd fmla="val 16667" name="adj"/>
                </a:avLst>
              </a:prstGeom>
              <a:solidFill>
                <a:srgbClr val="A2F2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550" name="Google Shape;1550;p122"/>
              <p:cNvSpPr/>
              <p:nvPr/>
            </p:nvSpPr>
            <p:spPr>
              <a:xfrm>
                <a:off x="2760703" y="2956142"/>
                <a:ext cx="2269722" cy="63888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n-US" sz="1100" u="none" cap="none" strike="noStrike">
                    <a:solidFill>
                      <a:schemeClr val="dk1"/>
                    </a:solidFill>
                    <a:latin typeface="Arial"/>
                    <a:ea typeface="Arial"/>
                    <a:cs typeface="Arial"/>
                    <a:sym typeface="Arial"/>
                  </a:rPr>
                  <a:t>XXXX</a:t>
                </a:r>
                <a:endParaRPr/>
              </a:p>
            </p:txBody>
          </p:sp>
        </p:grpSp>
        <p:pic>
          <p:nvPicPr>
            <p:cNvPr id="1551" name="Google Shape;1551;p122"/>
            <p:cNvPicPr preferRelativeResize="0"/>
            <p:nvPr/>
          </p:nvPicPr>
          <p:blipFill rotWithShape="1">
            <a:blip r:embed="rId4">
              <a:alphaModFix amt="70000"/>
            </a:blip>
            <a:srcRect b="0" l="0" r="0" t="0"/>
            <a:stretch/>
          </p:blipFill>
          <p:spPr>
            <a:xfrm rot="10800000">
              <a:off x="285772" y="3368815"/>
              <a:ext cx="228600" cy="228600"/>
            </a:xfrm>
            <a:prstGeom prst="rect">
              <a:avLst/>
            </a:prstGeom>
            <a:noFill/>
            <a:ln>
              <a:noFill/>
            </a:ln>
          </p:spPr>
        </p:pic>
      </p:grpSp>
      <p:sp>
        <p:nvSpPr>
          <p:cNvPr id="1552" name="Google Shape;1552;p122"/>
          <p:cNvSpPr/>
          <p:nvPr/>
        </p:nvSpPr>
        <p:spPr>
          <a:xfrm>
            <a:off x="381000" y="1762005"/>
            <a:ext cx="5943600" cy="253153"/>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AUDIENCE #1</a:t>
            </a:r>
            <a:endParaRPr/>
          </a:p>
        </p:txBody>
      </p:sp>
      <p:sp>
        <p:nvSpPr>
          <p:cNvPr id="1553" name="Google Shape;1553;p122"/>
          <p:cNvSpPr/>
          <p:nvPr/>
        </p:nvSpPr>
        <p:spPr>
          <a:xfrm>
            <a:off x="381000" y="4154093"/>
            <a:ext cx="5943600" cy="253153"/>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AUDIENCE #2 </a:t>
            </a:r>
            <a:endParaRPr/>
          </a:p>
        </p:txBody>
      </p:sp>
      <p:grpSp>
        <p:nvGrpSpPr>
          <p:cNvPr id="1554" name="Google Shape;1554;p122"/>
          <p:cNvGrpSpPr/>
          <p:nvPr/>
        </p:nvGrpSpPr>
        <p:grpSpPr>
          <a:xfrm>
            <a:off x="4003465" y="4571775"/>
            <a:ext cx="2269721" cy="796443"/>
            <a:chOff x="1494567" y="3575903"/>
            <a:chExt cx="2269721" cy="796443"/>
          </a:xfrm>
        </p:grpSpPr>
        <p:grpSp>
          <p:nvGrpSpPr>
            <p:cNvPr id="1555" name="Google Shape;1555;p122"/>
            <p:cNvGrpSpPr/>
            <p:nvPr/>
          </p:nvGrpSpPr>
          <p:grpSpPr>
            <a:xfrm>
              <a:off x="1494567" y="3575903"/>
              <a:ext cx="2269721" cy="796443"/>
              <a:chOff x="2464956" y="2906878"/>
              <a:chExt cx="2269721" cy="796443"/>
            </a:xfrm>
          </p:grpSpPr>
          <p:sp>
            <p:nvSpPr>
              <p:cNvPr id="1556" name="Google Shape;1556;p122"/>
              <p:cNvSpPr/>
              <p:nvPr/>
            </p:nvSpPr>
            <p:spPr>
              <a:xfrm>
                <a:off x="2464956" y="2906878"/>
                <a:ext cx="2269721" cy="796443"/>
              </a:xfrm>
              <a:prstGeom prst="roundRect">
                <a:avLst>
                  <a:gd fmla="val 16667" name="adj"/>
                </a:avLst>
              </a:prstGeom>
              <a:solidFill>
                <a:srgbClr val="A2F2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557" name="Google Shape;1557;p122"/>
              <p:cNvSpPr/>
              <p:nvPr/>
            </p:nvSpPr>
            <p:spPr>
              <a:xfrm>
                <a:off x="2760703" y="2956142"/>
                <a:ext cx="1924242" cy="63888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n-US" sz="1100" u="none" cap="none" strike="noStrike">
                    <a:solidFill>
                      <a:schemeClr val="dk1"/>
                    </a:solidFill>
                    <a:latin typeface="Arial"/>
                    <a:ea typeface="Arial"/>
                    <a:cs typeface="Arial"/>
                    <a:sym typeface="Arial"/>
                  </a:rPr>
                  <a:t>XXXX</a:t>
                </a:r>
                <a:endParaRPr/>
              </a:p>
            </p:txBody>
          </p:sp>
        </p:grpSp>
        <p:pic>
          <p:nvPicPr>
            <p:cNvPr id="1558" name="Google Shape;1558;p122"/>
            <p:cNvPicPr preferRelativeResize="0"/>
            <p:nvPr/>
          </p:nvPicPr>
          <p:blipFill rotWithShape="1">
            <a:blip r:embed="rId4">
              <a:alphaModFix amt="70000"/>
            </a:blip>
            <a:srcRect b="0" l="0" r="0" t="0"/>
            <a:stretch/>
          </p:blipFill>
          <p:spPr>
            <a:xfrm rot="10800000">
              <a:off x="1624144" y="3662494"/>
              <a:ext cx="228600" cy="228600"/>
            </a:xfrm>
            <a:prstGeom prst="rect">
              <a:avLst/>
            </a:prstGeom>
            <a:noFill/>
            <a:ln>
              <a:noFill/>
            </a:ln>
          </p:spPr>
        </p:pic>
      </p:grpSp>
      <p:grpSp>
        <p:nvGrpSpPr>
          <p:cNvPr id="1559" name="Google Shape;1559;p122"/>
          <p:cNvGrpSpPr/>
          <p:nvPr/>
        </p:nvGrpSpPr>
        <p:grpSpPr>
          <a:xfrm>
            <a:off x="534824" y="5533525"/>
            <a:ext cx="1811408" cy="857224"/>
            <a:chOff x="2417317" y="2914177"/>
            <a:chExt cx="1811408" cy="857224"/>
          </a:xfrm>
        </p:grpSpPr>
        <p:sp>
          <p:nvSpPr>
            <p:cNvPr id="1560" name="Google Shape;1560;p122"/>
            <p:cNvSpPr/>
            <p:nvPr/>
          </p:nvSpPr>
          <p:spPr>
            <a:xfrm>
              <a:off x="2417317" y="2914177"/>
              <a:ext cx="1811408" cy="857224"/>
            </a:xfrm>
            <a:prstGeom prst="roundRect">
              <a:avLst>
                <a:gd fmla="val 16667" name="adj"/>
              </a:avLst>
            </a:prstGeom>
            <a:solidFill>
              <a:srgbClr val="A2F2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pic>
          <p:nvPicPr>
            <p:cNvPr id="1561" name="Google Shape;1561;p122"/>
            <p:cNvPicPr preferRelativeResize="0"/>
            <p:nvPr/>
          </p:nvPicPr>
          <p:blipFill rotWithShape="1">
            <a:blip r:embed="rId4">
              <a:alphaModFix amt="70000"/>
            </a:blip>
            <a:srcRect b="0" l="0" r="0" t="0"/>
            <a:stretch/>
          </p:blipFill>
          <p:spPr>
            <a:xfrm rot="10800000">
              <a:off x="2551888" y="2997190"/>
              <a:ext cx="228600" cy="228600"/>
            </a:xfrm>
            <a:prstGeom prst="rect">
              <a:avLst/>
            </a:prstGeom>
            <a:noFill/>
            <a:ln>
              <a:noFill/>
            </a:ln>
          </p:spPr>
        </p:pic>
        <p:sp>
          <p:nvSpPr>
            <p:cNvPr id="1562" name="Google Shape;1562;p122"/>
            <p:cNvSpPr/>
            <p:nvPr/>
          </p:nvSpPr>
          <p:spPr>
            <a:xfrm>
              <a:off x="2760703" y="2956142"/>
              <a:ext cx="1401907" cy="63888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n-US" sz="1100" u="none" cap="none" strike="noStrike">
                  <a:solidFill>
                    <a:schemeClr val="dk1"/>
                  </a:solidFill>
                  <a:latin typeface="Arial"/>
                  <a:ea typeface="Arial"/>
                  <a:cs typeface="Arial"/>
                  <a:sym typeface="Arial"/>
                </a:rPr>
                <a:t>XXXX</a:t>
              </a:r>
              <a:endParaRPr/>
            </a:p>
          </p:txBody>
        </p:sp>
      </p:grpSp>
      <p:grpSp>
        <p:nvGrpSpPr>
          <p:cNvPr id="1563" name="Google Shape;1563;p122"/>
          <p:cNvGrpSpPr/>
          <p:nvPr/>
        </p:nvGrpSpPr>
        <p:grpSpPr>
          <a:xfrm>
            <a:off x="2587738" y="5491560"/>
            <a:ext cx="1903399" cy="680846"/>
            <a:chOff x="2417317" y="2914177"/>
            <a:chExt cx="1903399" cy="680846"/>
          </a:xfrm>
        </p:grpSpPr>
        <p:sp>
          <p:nvSpPr>
            <p:cNvPr id="1564" name="Google Shape;1564;p122"/>
            <p:cNvSpPr/>
            <p:nvPr/>
          </p:nvSpPr>
          <p:spPr>
            <a:xfrm>
              <a:off x="2417317" y="2914177"/>
              <a:ext cx="1723380" cy="562039"/>
            </a:xfrm>
            <a:prstGeom prst="roundRect">
              <a:avLst>
                <a:gd fmla="val 16667" name="adj"/>
              </a:avLst>
            </a:prstGeom>
            <a:solidFill>
              <a:srgbClr val="A2F2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pic>
          <p:nvPicPr>
            <p:cNvPr id="1565" name="Google Shape;1565;p122"/>
            <p:cNvPicPr preferRelativeResize="0"/>
            <p:nvPr/>
          </p:nvPicPr>
          <p:blipFill rotWithShape="1">
            <a:blip r:embed="rId4">
              <a:alphaModFix amt="70000"/>
            </a:blip>
            <a:srcRect b="0" l="0" r="0" t="0"/>
            <a:stretch/>
          </p:blipFill>
          <p:spPr>
            <a:xfrm rot="10800000">
              <a:off x="2551888" y="2997190"/>
              <a:ext cx="228600" cy="228600"/>
            </a:xfrm>
            <a:prstGeom prst="rect">
              <a:avLst/>
            </a:prstGeom>
            <a:noFill/>
            <a:ln>
              <a:noFill/>
            </a:ln>
          </p:spPr>
        </p:pic>
        <p:sp>
          <p:nvSpPr>
            <p:cNvPr id="1566" name="Google Shape;1566;p122"/>
            <p:cNvSpPr/>
            <p:nvPr/>
          </p:nvSpPr>
          <p:spPr>
            <a:xfrm>
              <a:off x="2760703" y="2956142"/>
              <a:ext cx="1560013" cy="63888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n-US" sz="1100" u="none" cap="none" strike="noStrike">
                  <a:solidFill>
                    <a:schemeClr val="dk1"/>
                  </a:solidFill>
                  <a:latin typeface="Arial"/>
                  <a:ea typeface="Arial"/>
                  <a:cs typeface="Arial"/>
                  <a:sym typeface="Arial"/>
                </a:rPr>
                <a:t>XXXX</a:t>
              </a:r>
              <a:endParaRPr/>
            </a:p>
          </p:txBody>
        </p:sp>
      </p:grpSp>
      <p:sp>
        <p:nvSpPr>
          <p:cNvPr id="1567" name="Google Shape;1567;p122"/>
          <p:cNvSpPr txBox="1"/>
          <p:nvPr/>
        </p:nvSpPr>
        <p:spPr>
          <a:xfrm>
            <a:off x="6645451" y="4791694"/>
            <a:ext cx="5069592" cy="179198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accent2"/>
              </a:buClr>
              <a:buSzPts val="1200"/>
              <a:buFont typeface="Arial"/>
              <a:buChar char="•"/>
            </a:pPr>
            <a:r>
              <a:rPr b="0" i="0" lang="en-US" sz="12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200" u="none" cap="none" strike="noStrike">
              <a:solidFill>
                <a:srgbClr val="2E393F"/>
              </a:solidFill>
              <a:latin typeface="Arial"/>
              <a:ea typeface="Arial"/>
              <a:cs typeface="Arial"/>
              <a:sym typeface="Arial"/>
            </a:endParaRPr>
          </a:p>
          <a:p>
            <a:pPr indent="-152400" lvl="0" marL="228600" marR="0" rtl="0" algn="l">
              <a:lnSpc>
                <a:spcPct val="90000"/>
              </a:lnSpc>
              <a:spcBef>
                <a:spcPts val="1500"/>
              </a:spcBef>
              <a:spcAft>
                <a:spcPts val="0"/>
              </a:spcAft>
              <a:buClr>
                <a:schemeClr val="accent2"/>
              </a:buClr>
              <a:buSzPts val="1200"/>
              <a:buFont typeface="Arial"/>
              <a:buNone/>
            </a:pPr>
            <a:r>
              <a:t/>
            </a:r>
            <a:endParaRPr b="0" i="0" sz="1200" u="none" cap="none" strike="noStrike">
              <a:solidFill>
                <a:schemeClr val="dk1"/>
              </a:solidFill>
              <a:latin typeface="Arial"/>
              <a:ea typeface="Arial"/>
              <a:cs typeface="Arial"/>
              <a:sym typeface="Arial"/>
            </a:endParaRPr>
          </a:p>
        </p:txBody>
      </p:sp>
      <p:cxnSp>
        <p:nvCxnSpPr>
          <p:cNvPr id="1568" name="Google Shape;1568;p122"/>
          <p:cNvCxnSpPr/>
          <p:nvPr/>
        </p:nvCxnSpPr>
        <p:spPr>
          <a:xfrm>
            <a:off x="6524786" y="1115878"/>
            <a:ext cx="0" cy="5369003"/>
          </a:xfrm>
          <a:prstGeom prst="straightConnector1">
            <a:avLst/>
          </a:prstGeom>
          <a:noFill/>
          <a:ln cap="flat" cmpd="sng" w="9525">
            <a:solidFill>
              <a:srgbClr val="7F7F7F"/>
            </a:solidFill>
            <a:prstDash val="solid"/>
            <a:miter lim="800000"/>
            <a:headEnd len="sm" w="sm" type="none"/>
            <a:tailEnd len="sm" w="sm" type="none"/>
          </a:ln>
        </p:spPr>
      </p:cxnSp>
      <p:sp>
        <p:nvSpPr>
          <p:cNvPr id="1569" name="Google Shape;1569;p122"/>
          <p:cNvSpPr/>
          <p:nvPr/>
        </p:nvSpPr>
        <p:spPr>
          <a:xfrm>
            <a:off x="2457561" y="1186077"/>
            <a:ext cx="3906455"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Arial"/>
                <a:ea typeface="Arial"/>
                <a:cs typeface="Arial"/>
                <a:sym typeface="Arial"/>
              </a:rPr>
              <a:t>PROMPT: XXXXXXXX</a:t>
            </a:r>
            <a:endParaRPr b="0" i="1" sz="1200" u="none" cap="none" strike="noStrike">
              <a:solidFill>
                <a:srgbClr val="000000"/>
              </a:solidFill>
              <a:latin typeface="Arial"/>
              <a:ea typeface="Arial"/>
              <a:cs typeface="Arial"/>
              <a:sym typeface="Arial"/>
            </a:endParaRPr>
          </a:p>
        </p:txBody>
      </p:sp>
      <p:sp>
        <p:nvSpPr>
          <p:cNvPr id="1570" name="Google Shape;1570;p122"/>
          <p:cNvSpPr/>
          <p:nvPr/>
        </p:nvSpPr>
        <p:spPr>
          <a:xfrm>
            <a:off x="8123940" y="1940530"/>
            <a:ext cx="3552701" cy="5259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rgbClr val="7F7F7F"/>
                </a:solidFill>
                <a:latin typeface="Arial"/>
                <a:ea typeface="Arial"/>
                <a:cs typeface="Arial"/>
                <a:sym typeface="Arial"/>
              </a:rPr>
              <a:t>THEME #1</a:t>
            </a:r>
            <a:endParaRPr b="0" i="0" sz="1400" u="none" cap="none" strike="noStrike">
              <a:solidFill>
                <a:srgbClr val="7F7F7F"/>
              </a:solidFill>
              <a:latin typeface="Arial"/>
              <a:ea typeface="Arial"/>
              <a:cs typeface="Arial"/>
              <a:sym typeface="Arial"/>
            </a:endParaRPr>
          </a:p>
        </p:txBody>
      </p:sp>
      <p:sp>
        <p:nvSpPr>
          <p:cNvPr id="1571" name="Google Shape;1571;p122"/>
          <p:cNvSpPr/>
          <p:nvPr/>
        </p:nvSpPr>
        <p:spPr>
          <a:xfrm>
            <a:off x="8123940" y="2907897"/>
            <a:ext cx="3552701" cy="5259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rgbClr val="7F7F7F"/>
                </a:solidFill>
                <a:latin typeface="Arial"/>
                <a:ea typeface="Arial"/>
                <a:cs typeface="Arial"/>
                <a:sym typeface="Arial"/>
              </a:rPr>
              <a:t>THEME #2</a:t>
            </a:r>
            <a:endParaRPr b="0" i="0" sz="1400" u="none" cap="none" strike="noStrike">
              <a:solidFill>
                <a:srgbClr val="7F7F7F"/>
              </a:solidFill>
              <a:latin typeface="Arial"/>
              <a:ea typeface="Arial"/>
              <a:cs typeface="Arial"/>
              <a:sym typeface="Arial"/>
            </a:endParaRPr>
          </a:p>
        </p:txBody>
      </p:sp>
      <p:sp>
        <p:nvSpPr>
          <p:cNvPr id="1572" name="Google Shape;1572;p122"/>
          <p:cNvSpPr/>
          <p:nvPr/>
        </p:nvSpPr>
        <p:spPr>
          <a:xfrm>
            <a:off x="8123940" y="3770502"/>
            <a:ext cx="3552701" cy="5259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rgbClr val="7F7F7F"/>
                </a:solidFill>
                <a:latin typeface="Arial"/>
                <a:ea typeface="Arial"/>
                <a:cs typeface="Arial"/>
                <a:sym typeface="Arial"/>
              </a:rPr>
              <a:t>THEME #3</a:t>
            </a:r>
            <a:endParaRPr b="0" i="0" sz="1400" u="none" cap="none" strike="noStrike">
              <a:solidFill>
                <a:srgbClr val="7F7F7F"/>
              </a:solidFill>
              <a:latin typeface="Arial"/>
              <a:ea typeface="Arial"/>
              <a:cs typeface="Arial"/>
              <a:sym typeface="Arial"/>
            </a:endParaRPr>
          </a:p>
        </p:txBody>
      </p:sp>
      <p:sp>
        <p:nvSpPr>
          <p:cNvPr id="1573" name="Google Shape;1573;p122"/>
          <p:cNvSpPr/>
          <p:nvPr/>
        </p:nvSpPr>
        <p:spPr>
          <a:xfrm>
            <a:off x="6981546" y="1287387"/>
            <a:ext cx="4572000" cy="253153"/>
          </a:xfrm>
          <a:prstGeom prst="roundRect">
            <a:avLst>
              <a:gd fmla="val 16667"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Key Themes</a:t>
            </a:r>
            <a:endParaRPr/>
          </a:p>
        </p:txBody>
      </p:sp>
      <p:sp>
        <p:nvSpPr>
          <p:cNvPr id="1574" name="Google Shape;1574;p122"/>
          <p:cNvSpPr/>
          <p:nvPr/>
        </p:nvSpPr>
        <p:spPr>
          <a:xfrm>
            <a:off x="394948" y="1175167"/>
            <a:ext cx="1739501" cy="428361"/>
          </a:xfrm>
          <a:prstGeom prst="roundRect">
            <a:avLst>
              <a:gd fmla="val 16667"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BRAND LOGO</a:t>
            </a:r>
            <a:endParaRPr/>
          </a:p>
        </p:txBody>
      </p:sp>
      <p:grpSp>
        <p:nvGrpSpPr>
          <p:cNvPr id="1575" name="Google Shape;1575;p122"/>
          <p:cNvGrpSpPr/>
          <p:nvPr/>
        </p:nvGrpSpPr>
        <p:grpSpPr>
          <a:xfrm>
            <a:off x="328476" y="3394590"/>
            <a:ext cx="3050355" cy="675392"/>
            <a:chOff x="778477" y="2225925"/>
            <a:chExt cx="3050355" cy="675392"/>
          </a:xfrm>
        </p:grpSpPr>
        <p:grpSp>
          <p:nvGrpSpPr>
            <p:cNvPr id="1576" name="Google Shape;1576;p122"/>
            <p:cNvGrpSpPr/>
            <p:nvPr/>
          </p:nvGrpSpPr>
          <p:grpSpPr>
            <a:xfrm>
              <a:off x="778477" y="2225925"/>
              <a:ext cx="3050355" cy="675392"/>
              <a:chOff x="2434586" y="2919631"/>
              <a:chExt cx="3050355" cy="675392"/>
            </a:xfrm>
          </p:grpSpPr>
          <p:sp>
            <p:nvSpPr>
              <p:cNvPr id="1577" name="Google Shape;1577;p122"/>
              <p:cNvSpPr/>
              <p:nvPr/>
            </p:nvSpPr>
            <p:spPr>
              <a:xfrm>
                <a:off x="2434586" y="2919631"/>
                <a:ext cx="2851458" cy="638881"/>
              </a:xfrm>
              <a:prstGeom prst="roundRect">
                <a:avLst>
                  <a:gd fmla="val 16667" name="adj"/>
                </a:avLst>
              </a:prstGeom>
              <a:solidFill>
                <a:srgbClr val="E2EF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578" name="Google Shape;1578;p122"/>
              <p:cNvSpPr/>
              <p:nvPr/>
            </p:nvSpPr>
            <p:spPr>
              <a:xfrm>
                <a:off x="2760703" y="2956142"/>
                <a:ext cx="2724238" cy="63888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n-US" sz="1100" u="none" cap="none" strike="noStrike">
                    <a:solidFill>
                      <a:schemeClr val="dk1"/>
                    </a:solidFill>
                    <a:latin typeface="Arial"/>
                    <a:ea typeface="Arial"/>
                    <a:cs typeface="Arial"/>
                    <a:sym typeface="Arial"/>
                  </a:rPr>
                  <a:t>XXXXX</a:t>
                </a:r>
                <a:endParaRPr/>
              </a:p>
            </p:txBody>
          </p:sp>
        </p:grpSp>
        <p:pic>
          <p:nvPicPr>
            <p:cNvPr id="1579" name="Google Shape;1579;p122"/>
            <p:cNvPicPr preferRelativeResize="0"/>
            <p:nvPr/>
          </p:nvPicPr>
          <p:blipFill rotWithShape="1">
            <a:blip r:embed="rId3">
              <a:alphaModFix amt="70000"/>
            </a:blip>
            <a:srcRect b="0" l="0" r="0" t="0"/>
            <a:stretch/>
          </p:blipFill>
          <p:spPr>
            <a:xfrm rot="10800000">
              <a:off x="885887" y="2299702"/>
              <a:ext cx="228600" cy="228600"/>
            </a:xfrm>
            <a:prstGeom prst="rect">
              <a:avLst/>
            </a:prstGeom>
            <a:noFill/>
            <a:ln>
              <a:noFill/>
            </a:ln>
          </p:spPr>
        </p:pic>
      </p:grpSp>
      <p:grpSp>
        <p:nvGrpSpPr>
          <p:cNvPr id="1580" name="Google Shape;1580;p122"/>
          <p:cNvGrpSpPr/>
          <p:nvPr/>
        </p:nvGrpSpPr>
        <p:grpSpPr>
          <a:xfrm>
            <a:off x="3741142" y="3261607"/>
            <a:ext cx="2426917" cy="680846"/>
            <a:chOff x="2417316" y="2914177"/>
            <a:chExt cx="2426917" cy="680846"/>
          </a:xfrm>
        </p:grpSpPr>
        <p:sp>
          <p:nvSpPr>
            <p:cNvPr id="1581" name="Google Shape;1581;p122"/>
            <p:cNvSpPr/>
            <p:nvPr/>
          </p:nvSpPr>
          <p:spPr>
            <a:xfrm>
              <a:off x="2417316" y="2914177"/>
              <a:ext cx="2426915" cy="658591"/>
            </a:xfrm>
            <a:prstGeom prst="roundRect">
              <a:avLst>
                <a:gd fmla="val 16667" name="adj"/>
              </a:avLst>
            </a:prstGeom>
            <a:solidFill>
              <a:srgbClr val="E2EF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lt2"/>
                </a:solidFill>
                <a:latin typeface="Arial"/>
                <a:ea typeface="Arial"/>
                <a:cs typeface="Arial"/>
                <a:sym typeface="Arial"/>
              </a:endParaRPr>
            </a:p>
          </p:txBody>
        </p:sp>
        <p:pic>
          <p:nvPicPr>
            <p:cNvPr id="1582" name="Google Shape;1582;p122"/>
            <p:cNvPicPr preferRelativeResize="0"/>
            <p:nvPr/>
          </p:nvPicPr>
          <p:blipFill rotWithShape="1">
            <a:blip r:embed="rId3">
              <a:alphaModFix amt="70000"/>
            </a:blip>
            <a:srcRect b="0" l="0" r="0" t="0"/>
            <a:stretch/>
          </p:blipFill>
          <p:spPr>
            <a:xfrm rot="10800000">
              <a:off x="2551888" y="2997190"/>
              <a:ext cx="228600" cy="228600"/>
            </a:xfrm>
            <a:prstGeom prst="rect">
              <a:avLst/>
            </a:prstGeom>
            <a:noFill/>
            <a:ln>
              <a:noFill/>
            </a:ln>
          </p:spPr>
        </p:pic>
        <p:sp>
          <p:nvSpPr>
            <p:cNvPr id="1583" name="Google Shape;1583;p122"/>
            <p:cNvSpPr/>
            <p:nvPr/>
          </p:nvSpPr>
          <p:spPr>
            <a:xfrm>
              <a:off x="2760703" y="2956142"/>
              <a:ext cx="2083530" cy="63888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n-US" sz="1100" u="none" cap="none" strike="noStrike">
                  <a:solidFill>
                    <a:schemeClr val="dk1"/>
                  </a:solidFill>
                  <a:latin typeface="Arial"/>
                  <a:ea typeface="Arial"/>
                  <a:cs typeface="Arial"/>
                  <a:sym typeface="Arial"/>
                </a:rPr>
                <a:t>XXXX</a:t>
              </a:r>
              <a:endParaRPr/>
            </a:p>
          </p:txBody>
        </p:sp>
      </p:grpSp>
      <p:grpSp>
        <p:nvGrpSpPr>
          <p:cNvPr id="1584" name="Google Shape;1584;p122"/>
          <p:cNvGrpSpPr/>
          <p:nvPr/>
        </p:nvGrpSpPr>
        <p:grpSpPr>
          <a:xfrm>
            <a:off x="4561678" y="5671923"/>
            <a:ext cx="1648825" cy="680846"/>
            <a:chOff x="2417317" y="2914177"/>
            <a:chExt cx="1648825" cy="680846"/>
          </a:xfrm>
        </p:grpSpPr>
        <p:sp>
          <p:nvSpPr>
            <p:cNvPr id="1585" name="Google Shape;1585;p122"/>
            <p:cNvSpPr/>
            <p:nvPr/>
          </p:nvSpPr>
          <p:spPr>
            <a:xfrm>
              <a:off x="2417317" y="2914177"/>
              <a:ext cx="1576166" cy="680846"/>
            </a:xfrm>
            <a:prstGeom prst="roundRect">
              <a:avLst>
                <a:gd fmla="val 16667" name="adj"/>
              </a:avLst>
            </a:prstGeom>
            <a:solidFill>
              <a:srgbClr val="A2F2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pic>
          <p:nvPicPr>
            <p:cNvPr id="1586" name="Google Shape;1586;p122"/>
            <p:cNvPicPr preferRelativeResize="0"/>
            <p:nvPr/>
          </p:nvPicPr>
          <p:blipFill rotWithShape="1">
            <a:blip r:embed="rId4">
              <a:alphaModFix amt="70000"/>
            </a:blip>
            <a:srcRect b="0" l="0" r="0" t="0"/>
            <a:stretch/>
          </p:blipFill>
          <p:spPr>
            <a:xfrm rot="10800000">
              <a:off x="2551888" y="2997190"/>
              <a:ext cx="228600" cy="228600"/>
            </a:xfrm>
            <a:prstGeom prst="rect">
              <a:avLst/>
            </a:prstGeom>
            <a:noFill/>
            <a:ln>
              <a:noFill/>
            </a:ln>
          </p:spPr>
        </p:pic>
        <p:sp>
          <p:nvSpPr>
            <p:cNvPr id="1587" name="Google Shape;1587;p122"/>
            <p:cNvSpPr/>
            <p:nvPr/>
          </p:nvSpPr>
          <p:spPr>
            <a:xfrm>
              <a:off x="2760703" y="2956142"/>
              <a:ext cx="1305439" cy="63888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n-US" sz="1100" u="none" cap="none" strike="noStrike">
                  <a:solidFill>
                    <a:schemeClr val="dk1"/>
                  </a:solidFill>
                  <a:latin typeface="Arial"/>
                  <a:ea typeface="Arial"/>
                  <a:cs typeface="Arial"/>
                  <a:sym typeface="Arial"/>
                </a:rPr>
                <a:t>XXXX</a:t>
              </a:r>
              <a:endParaRPr/>
            </a:p>
          </p:txBody>
        </p:sp>
      </p:grpSp>
      <p:sp>
        <p:nvSpPr>
          <p:cNvPr id="1588" name="Google Shape;1588;p122"/>
          <p:cNvSpPr/>
          <p:nvPr/>
        </p:nvSpPr>
        <p:spPr>
          <a:xfrm>
            <a:off x="7187638" y="1751061"/>
            <a:ext cx="914400" cy="805658"/>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700" u="none" cap="none" strike="noStrike">
                <a:solidFill>
                  <a:schemeClr val="lt1"/>
                </a:solidFill>
                <a:latin typeface="Arial"/>
                <a:ea typeface="Arial"/>
                <a:cs typeface="Arial"/>
                <a:sym typeface="Arial"/>
              </a:rPr>
              <a:t>INSERT ICON</a:t>
            </a:r>
            <a:endParaRPr/>
          </a:p>
        </p:txBody>
      </p:sp>
      <p:sp>
        <p:nvSpPr>
          <p:cNvPr id="1589" name="Google Shape;1589;p122"/>
          <p:cNvSpPr/>
          <p:nvPr/>
        </p:nvSpPr>
        <p:spPr>
          <a:xfrm>
            <a:off x="7209540" y="2707789"/>
            <a:ext cx="914400" cy="805658"/>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700" u="none" cap="none" strike="noStrike">
                <a:solidFill>
                  <a:schemeClr val="lt1"/>
                </a:solidFill>
                <a:latin typeface="Arial"/>
                <a:ea typeface="Arial"/>
                <a:cs typeface="Arial"/>
                <a:sym typeface="Arial"/>
              </a:rPr>
              <a:t>INSERT ICON</a:t>
            </a:r>
            <a:endParaRPr/>
          </a:p>
        </p:txBody>
      </p:sp>
      <p:sp>
        <p:nvSpPr>
          <p:cNvPr id="1590" name="Google Shape;1590;p122"/>
          <p:cNvSpPr/>
          <p:nvPr/>
        </p:nvSpPr>
        <p:spPr>
          <a:xfrm>
            <a:off x="7209540" y="3653753"/>
            <a:ext cx="914400" cy="805658"/>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700" u="none" cap="none" strike="noStrike">
                <a:solidFill>
                  <a:schemeClr val="lt1"/>
                </a:solidFill>
                <a:latin typeface="Arial"/>
                <a:ea typeface="Arial"/>
                <a:cs typeface="Arial"/>
                <a:sym typeface="Arial"/>
              </a:rPr>
              <a:t>INSERT ICON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4" name="Shape 1594"/>
        <p:cNvGrpSpPr/>
        <p:nvPr/>
      </p:nvGrpSpPr>
      <p:grpSpPr>
        <a:xfrm>
          <a:off x="0" y="0"/>
          <a:ext cx="0" cy="0"/>
          <a:chOff x="0" y="0"/>
          <a:chExt cx="0" cy="0"/>
        </a:xfrm>
      </p:grpSpPr>
      <p:sp>
        <p:nvSpPr>
          <p:cNvPr id="1595" name="Google Shape;1595;p46"/>
          <p:cNvSpPr txBox="1"/>
          <p:nvPr/>
        </p:nvSpPr>
        <p:spPr>
          <a:xfrm>
            <a:off x="500244" y="1523268"/>
            <a:ext cx="2165498"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accent1"/>
                </a:solidFill>
                <a:latin typeface="Arial"/>
                <a:ea typeface="Arial"/>
                <a:cs typeface="Arial"/>
                <a:sym typeface="Arial"/>
              </a:rPr>
              <a:t>Topic A</a:t>
            </a:r>
            <a:endParaRPr b="0" i="0" sz="1400" u="none" cap="none" strike="noStrike">
              <a:solidFill>
                <a:srgbClr val="000000"/>
              </a:solidFill>
              <a:latin typeface="Arial"/>
              <a:ea typeface="Arial"/>
              <a:cs typeface="Arial"/>
              <a:sym typeface="Arial"/>
            </a:endParaRPr>
          </a:p>
        </p:txBody>
      </p:sp>
      <p:sp>
        <p:nvSpPr>
          <p:cNvPr id="1596" name="Google Shape;1596;p46"/>
          <p:cNvSpPr/>
          <p:nvPr/>
        </p:nvSpPr>
        <p:spPr>
          <a:xfrm>
            <a:off x="579988" y="1899824"/>
            <a:ext cx="2006010" cy="666249"/>
          </a:xfrm>
          <a:prstGeom prst="wedgeRoundRectCallout">
            <a:avLst>
              <a:gd fmla="val -38815" name="adj1"/>
              <a:gd fmla="val 67046" name="adj2"/>
              <a:gd fmla="val 16667" name="adj3"/>
            </a:avLst>
          </a:prstGeom>
          <a:solidFill>
            <a:schemeClr val="accent1"/>
          </a:solidFill>
          <a:ln>
            <a:noFill/>
          </a:ln>
          <a:effectLst>
            <a:outerShdw blurRad="50800" rotWithShape="0" algn="tl" dir="2700000" dist="38100">
              <a:srgbClr val="000000">
                <a:alpha val="2431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“Machina et panem et dolor sit amet commodum et dolor.”</a:t>
            </a:r>
            <a:endParaRPr b="0" i="0" sz="1000" u="none" cap="none" strike="noStrike">
              <a:solidFill>
                <a:srgbClr val="000000"/>
              </a:solidFill>
              <a:latin typeface="Arial"/>
              <a:ea typeface="Arial"/>
              <a:cs typeface="Arial"/>
              <a:sym typeface="Arial"/>
            </a:endParaRPr>
          </a:p>
        </p:txBody>
      </p:sp>
      <p:sp>
        <p:nvSpPr>
          <p:cNvPr id="1597" name="Google Shape;1597;p46"/>
          <p:cNvSpPr txBox="1"/>
          <p:nvPr/>
        </p:nvSpPr>
        <p:spPr>
          <a:xfrm>
            <a:off x="2831075" y="1523268"/>
            <a:ext cx="1928038"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accent6"/>
                </a:solidFill>
                <a:latin typeface="Arial"/>
                <a:ea typeface="Arial"/>
                <a:cs typeface="Arial"/>
                <a:sym typeface="Arial"/>
              </a:rPr>
              <a:t>Topic B</a:t>
            </a:r>
            <a:endParaRPr b="0" i="0" sz="1400" u="none" cap="none" strike="noStrike">
              <a:solidFill>
                <a:srgbClr val="000000"/>
              </a:solidFill>
              <a:latin typeface="Arial"/>
              <a:ea typeface="Arial"/>
              <a:cs typeface="Arial"/>
              <a:sym typeface="Arial"/>
            </a:endParaRPr>
          </a:p>
        </p:txBody>
      </p:sp>
      <p:sp>
        <p:nvSpPr>
          <p:cNvPr id="1598" name="Google Shape;1598;p46"/>
          <p:cNvSpPr/>
          <p:nvPr/>
        </p:nvSpPr>
        <p:spPr>
          <a:xfrm>
            <a:off x="2716784" y="1899824"/>
            <a:ext cx="2156620" cy="852566"/>
          </a:xfrm>
          <a:prstGeom prst="wedgeRoundRectCallout">
            <a:avLst>
              <a:gd fmla="val 39984" name="adj1"/>
              <a:gd fmla="val 67821" name="adj2"/>
              <a:gd fmla="val 16667" name="adj3"/>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“Deus ceteris eiusmod tempor incididunt ut labore et dolore magna aliqua. Ut enim ad minim veniam, quis nostrud.”</a:t>
            </a:r>
            <a:endParaRPr b="0" i="0" sz="1000" u="none" cap="none" strike="noStrike">
              <a:solidFill>
                <a:srgbClr val="000000"/>
              </a:solidFill>
              <a:latin typeface="Arial"/>
              <a:ea typeface="Arial"/>
              <a:cs typeface="Arial"/>
              <a:sym typeface="Arial"/>
            </a:endParaRPr>
          </a:p>
        </p:txBody>
      </p:sp>
      <p:sp>
        <p:nvSpPr>
          <p:cNvPr id="1599" name="Google Shape;1599;p46"/>
          <p:cNvSpPr/>
          <p:nvPr/>
        </p:nvSpPr>
        <p:spPr>
          <a:xfrm>
            <a:off x="2691154" y="4255587"/>
            <a:ext cx="2207880" cy="960293"/>
          </a:xfrm>
          <a:prstGeom prst="wedgeRoundRectCallout">
            <a:avLst>
              <a:gd fmla="val 37804" name="adj1"/>
              <a:gd fmla="val 62565" name="adj2"/>
              <a:gd fmla="val 16667" name="adj3"/>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“Paribus deus eiusmod tempor incididunt ut labore et dolore magna aliqua. Ut enim ad minim veniam, quis nostrud.”</a:t>
            </a:r>
            <a:endParaRPr b="0" i="0" sz="1000" u="none" cap="none" strike="noStrike">
              <a:solidFill>
                <a:srgbClr val="000000"/>
              </a:solidFill>
              <a:latin typeface="Arial"/>
              <a:ea typeface="Arial"/>
              <a:cs typeface="Arial"/>
              <a:sym typeface="Arial"/>
            </a:endParaRPr>
          </a:p>
        </p:txBody>
      </p:sp>
      <p:sp>
        <p:nvSpPr>
          <p:cNvPr id="1600" name="Google Shape;1600;p46"/>
          <p:cNvSpPr txBox="1"/>
          <p:nvPr/>
        </p:nvSpPr>
        <p:spPr>
          <a:xfrm>
            <a:off x="5060442" y="1523268"/>
            <a:ext cx="1928038"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Arial"/>
                <a:ea typeface="Arial"/>
                <a:cs typeface="Arial"/>
                <a:sym typeface="Arial"/>
              </a:rPr>
              <a:t>Topic C</a:t>
            </a:r>
            <a:endParaRPr b="0" i="0" sz="1400" u="none" cap="none" strike="noStrike">
              <a:solidFill>
                <a:srgbClr val="000000"/>
              </a:solidFill>
              <a:latin typeface="Arial"/>
              <a:ea typeface="Arial"/>
              <a:cs typeface="Arial"/>
              <a:sym typeface="Arial"/>
            </a:endParaRPr>
          </a:p>
        </p:txBody>
      </p:sp>
      <p:sp>
        <p:nvSpPr>
          <p:cNvPr id="1601" name="Google Shape;1601;p46"/>
          <p:cNvSpPr/>
          <p:nvPr/>
        </p:nvSpPr>
        <p:spPr>
          <a:xfrm>
            <a:off x="5021456" y="3111664"/>
            <a:ext cx="2006010" cy="641737"/>
          </a:xfrm>
          <a:prstGeom prst="wedgeRoundRectCallout">
            <a:avLst>
              <a:gd fmla="val 35744" name="adj1"/>
              <a:gd fmla="val 68561" name="adj2"/>
              <a:gd fmla="val 16667" name="adj3"/>
            </a:avLst>
          </a:prstGeom>
          <a:solidFill>
            <a:schemeClr val="accent2"/>
          </a:solidFill>
          <a:ln>
            <a:noFill/>
          </a:ln>
          <a:effectLst>
            <a:outerShdw blurRad="50800" rotWithShape="0" algn="tl" dir="2700000" dist="38100">
              <a:srgbClr val="000000">
                <a:alpha val="2431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“Regina ex ea commodo consequat. Duis aute irure dolor in reprehenderit.”</a:t>
            </a:r>
            <a:endParaRPr b="0" i="0" sz="1000" u="none" cap="none" strike="noStrike">
              <a:solidFill>
                <a:srgbClr val="000000"/>
              </a:solidFill>
              <a:latin typeface="Arial"/>
              <a:ea typeface="Arial"/>
              <a:cs typeface="Arial"/>
              <a:sym typeface="Arial"/>
            </a:endParaRPr>
          </a:p>
        </p:txBody>
      </p:sp>
      <p:sp>
        <p:nvSpPr>
          <p:cNvPr id="1602" name="Google Shape;1602;p46"/>
          <p:cNvSpPr/>
          <p:nvPr/>
        </p:nvSpPr>
        <p:spPr>
          <a:xfrm>
            <a:off x="4998895" y="1899824"/>
            <a:ext cx="2051132" cy="936583"/>
          </a:xfrm>
          <a:prstGeom prst="wedgeRoundRectCallout">
            <a:avLst>
              <a:gd fmla="val -36983" name="adj1"/>
              <a:gd fmla="val 66220" name="adj2"/>
              <a:gd fmla="val 16667" name="adj3"/>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“Amet labore et dolore magna aliqua. Ut enim ad minim veniam, quis nostrud exercitation ullamco laboris nisi ut aliquip.”</a:t>
            </a:r>
            <a:endParaRPr b="0" i="0" sz="1000" u="none" cap="none" strike="noStrike">
              <a:solidFill>
                <a:srgbClr val="595959"/>
              </a:solidFill>
              <a:latin typeface="Arial"/>
              <a:ea typeface="Arial"/>
              <a:cs typeface="Arial"/>
              <a:sym typeface="Arial"/>
            </a:endParaRPr>
          </a:p>
        </p:txBody>
      </p:sp>
      <p:sp>
        <p:nvSpPr>
          <p:cNvPr id="1603" name="Google Shape;1603;p46"/>
          <p:cNvSpPr txBox="1"/>
          <p:nvPr/>
        </p:nvSpPr>
        <p:spPr>
          <a:xfrm>
            <a:off x="6843185" y="1523268"/>
            <a:ext cx="2572177"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accent3"/>
                </a:solidFill>
                <a:latin typeface="Arial"/>
                <a:ea typeface="Arial"/>
                <a:cs typeface="Arial"/>
                <a:sym typeface="Arial"/>
              </a:rPr>
              <a:t>Topic D</a:t>
            </a:r>
            <a:endParaRPr b="0" i="0" sz="1400" u="none" cap="none" strike="noStrike">
              <a:solidFill>
                <a:srgbClr val="000000"/>
              </a:solidFill>
              <a:latin typeface="Arial"/>
              <a:ea typeface="Arial"/>
              <a:cs typeface="Arial"/>
              <a:sym typeface="Arial"/>
            </a:endParaRPr>
          </a:p>
        </p:txBody>
      </p:sp>
      <p:sp>
        <p:nvSpPr>
          <p:cNvPr id="1604" name="Google Shape;1604;p46"/>
          <p:cNvSpPr/>
          <p:nvPr/>
        </p:nvSpPr>
        <p:spPr>
          <a:xfrm>
            <a:off x="7103707" y="3111664"/>
            <a:ext cx="2051132" cy="852173"/>
          </a:xfrm>
          <a:prstGeom prst="wedgeRoundRectCallout">
            <a:avLst>
              <a:gd fmla="val 42912" name="adj1"/>
              <a:gd fmla="val 66822" name="adj2"/>
              <a:gd fmla="val 16667" name="adj3"/>
            </a:avLst>
          </a:prstGeom>
          <a:solidFill>
            <a:schemeClr val="accent3"/>
          </a:solidFill>
          <a:ln>
            <a:noFill/>
          </a:ln>
          <a:effectLst>
            <a:outerShdw blurRad="50800" rotWithShape="0" algn="tl" dir="2700000" dist="38100">
              <a:srgbClr val="000000">
                <a:alpha val="2431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“Deus eiusmod tempor incididunt ut labore et dolore magna aliqua. Ut enim ad minim veniam, quis nostrud.”</a:t>
            </a:r>
            <a:endParaRPr b="0" i="0" sz="1000" u="none" cap="none" strike="noStrike">
              <a:solidFill>
                <a:srgbClr val="000000"/>
              </a:solidFill>
              <a:latin typeface="Arial"/>
              <a:ea typeface="Arial"/>
              <a:cs typeface="Arial"/>
              <a:sym typeface="Arial"/>
            </a:endParaRPr>
          </a:p>
        </p:txBody>
      </p:sp>
      <p:sp>
        <p:nvSpPr>
          <p:cNvPr id="1605" name="Google Shape;1605;p46"/>
          <p:cNvSpPr/>
          <p:nvPr/>
        </p:nvSpPr>
        <p:spPr>
          <a:xfrm>
            <a:off x="7114814" y="1899824"/>
            <a:ext cx="2028919" cy="596543"/>
          </a:xfrm>
          <a:prstGeom prst="wedgeRoundRectCallout">
            <a:avLst>
              <a:gd fmla="val -42563" name="adj1"/>
              <a:gd fmla="val 65888" name="adj2"/>
              <a:gd fmla="val 16667" name="adj3"/>
            </a:avLst>
          </a:prstGeom>
          <a:solidFill>
            <a:schemeClr val="accent3"/>
          </a:solidFill>
          <a:ln>
            <a:noFill/>
          </a:ln>
          <a:effectLst>
            <a:outerShdw blurRad="50800" rotWithShape="0" algn="tl" dir="2700000" dist="38100">
              <a:srgbClr val="000000">
                <a:alpha val="2431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“Machina et panem et dolor sit amet commodum et dolor.”</a:t>
            </a:r>
            <a:endParaRPr b="0" i="0" sz="1000" u="none" cap="none" strike="noStrike">
              <a:solidFill>
                <a:srgbClr val="000000"/>
              </a:solidFill>
              <a:latin typeface="Arial"/>
              <a:ea typeface="Arial"/>
              <a:cs typeface="Arial"/>
              <a:sym typeface="Arial"/>
            </a:endParaRPr>
          </a:p>
        </p:txBody>
      </p:sp>
      <p:graphicFrame>
        <p:nvGraphicFramePr>
          <p:cNvPr id="1606" name="Google Shape;1606;p46"/>
          <p:cNvGraphicFramePr/>
          <p:nvPr/>
        </p:nvGraphicFramePr>
        <p:xfrm>
          <a:off x="368595" y="4718923"/>
          <a:ext cx="11224137" cy="1870641"/>
        </p:xfrm>
        <a:graphic>
          <a:graphicData uri="http://schemas.openxmlformats.org/drawingml/2006/chart">
            <c:chart r:id="rId3"/>
          </a:graphicData>
        </a:graphic>
      </p:graphicFrame>
      <p:sp>
        <p:nvSpPr>
          <p:cNvPr id="1607" name="Google Shape;1607;p46"/>
          <p:cNvSpPr/>
          <p:nvPr/>
        </p:nvSpPr>
        <p:spPr>
          <a:xfrm>
            <a:off x="484238" y="3111664"/>
            <a:ext cx="2197510" cy="759762"/>
          </a:xfrm>
          <a:prstGeom prst="wedgeRoundRectCallout">
            <a:avLst>
              <a:gd fmla="val 32650" name="adj1"/>
              <a:gd fmla="val 65883" name="adj2"/>
              <a:gd fmla="val 16667" name="adj3"/>
            </a:avLst>
          </a:prstGeom>
          <a:solidFill>
            <a:schemeClr val="accent1"/>
          </a:solidFill>
          <a:ln>
            <a:noFill/>
          </a:ln>
          <a:effectLst>
            <a:outerShdw blurRad="50800" rotWithShape="0" algn="tl" dir="2700000" dist="38100">
              <a:srgbClr val="000000">
                <a:alpha val="2431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“Deus eiusmod tempor incididunt ut labore et dolore magna aliqua. Ut enim ad minim veniam, quis nostrud.”</a:t>
            </a:r>
            <a:endParaRPr b="0" i="0" sz="1000" u="none" cap="none" strike="noStrike">
              <a:solidFill>
                <a:srgbClr val="000000"/>
              </a:solidFill>
              <a:latin typeface="Arial"/>
              <a:ea typeface="Arial"/>
              <a:cs typeface="Arial"/>
              <a:sym typeface="Arial"/>
            </a:endParaRPr>
          </a:p>
        </p:txBody>
      </p:sp>
      <p:sp>
        <p:nvSpPr>
          <p:cNvPr id="1608" name="Google Shape;1608;p46"/>
          <p:cNvSpPr/>
          <p:nvPr/>
        </p:nvSpPr>
        <p:spPr>
          <a:xfrm>
            <a:off x="719612" y="4255587"/>
            <a:ext cx="1726762" cy="497499"/>
          </a:xfrm>
          <a:prstGeom prst="wedgeRoundRectCallout">
            <a:avLst>
              <a:gd fmla="val -38815" name="adj1"/>
              <a:gd fmla="val 67046" name="adj2"/>
              <a:gd fmla="val 16667" name="adj3"/>
            </a:avLst>
          </a:prstGeom>
          <a:solidFill>
            <a:schemeClr val="accent1"/>
          </a:solidFill>
          <a:ln>
            <a:noFill/>
          </a:ln>
          <a:effectLst>
            <a:outerShdw blurRad="50800" rotWithShape="0" algn="tl" dir="2700000" dist="38100">
              <a:srgbClr val="000000">
                <a:alpha val="2431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“Machina et panem et dolor sit!”</a:t>
            </a:r>
            <a:endParaRPr b="0" i="0" sz="1000" u="none" cap="none" strike="noStrike">
              <a:solidFill>
                <a:srgbClr val="000000"/>
              </a:solidFill>
              <a:latin typeface="Arial"/>
              <a:ea typeface="Arial"/>
              <a:cs typeface="Arial"/>
              <a:sym typeface="Arial"/>
            </a:endParaRPr>
          </a:p>
        </p:txBody>
      </p:sp>
      <p:sp>
        <p:nvSpPr>
          <p:cNvPr id="1609" name="Google Shape;1609;p46"/>
          <p:cNvSpPr/>
          <p:nvPr/>
        </p:nvSpPr>
        <p:spPr>
          <a:xfrm>
            <a:off x="4953958" y="4255587"/>
            <a:ext cx="2141006" cy="955620"/>
          </a:xfrm>
          <a:prstGeom prst="wedgeRoundRectCallout">
            <a:avLst>
              <a:gd fmla="val -36983" name="adj1"/>
              <a:gd fmla="val 66220" name="adj2"/>
              <a:gd fmla="val 16667" name="adj3"/>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“Amet labore et dolore magna aliqua. Ut enim ad minim veniam, quis nostrud exercitation ullamco laboris nisi ut aliquip.”</a:t>
            </a:r>
            <a:endParaRPr b="0" i="0" sz="1000" u="none" cap="none" strike="noStrike">
              <a:solidFill>
                <a:srgbClr val="595959"/>
              </a:solidFill>
              <a:latin typeface="Arial"/>
              <a:ea typeface="Arial"/>
              <a:cs typeface="Arial"/>
              <a:sym typeface="Arial"/>
            </a:endParaRPr>
          </a:p>
        </p:txBody>
      </p:sp>
      <p:sp>
        <p:nvSpPr>
          <p:cNvPr id="1610" name="Google Shape;1610;p46"/>
          <p:cNvSpPr/>
          <p:nvPr/>
        </p:nvSpPr>
        <p:spPr>
          <a:xfrm>
            <a:off x="7224235" y="4255587"/>
            <a:ext cx="1810077" cy="600129"/>
          </a:xfrm>
          <a:prstGeom prst="wedgeRoundRectCallout">
            <a:avLst>
              <a:gd fmla="val -38815" name="adj1"/>
              <a:gd fmla="val 67046" name="adj2"/>
              <a:gd fmla="val 16667" name="adj3"/>
            </a:avLst>
          </a:prstGeom>
          <a:solidFill>
            <a:schemeClr val="accent3"/>
          </a:solidFill>
          <a:ln>
            <a:noFill/>
          </a:ln>
          <a:effectLst>
            <a:outerShdw blurRad="50800" rotWithShape="0" algn="tl" dir="2700000" dist="38100">
              <a:srgbClr val="000000">
                <a:alpha val="2431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“Machina et panem et dolor sit et amet circa amicus!”</a:t>
            </a:r>
            <a:endParaRPr b="0" i="0" sz="1000" u="none" cap="none" strike="noStrike">
              <a:solidFill>
                <a:srgbClr val="000000"/>
              </a:solidFill>
              <a:latin typeface="Arial"/>
              <a:ea typeface="Arial"/>
              <a:cs typeface="Arial"/>
              <a:sym typeface="Arial"/>
            </a:endParaRPr>
          </a:p>
        </p:txBody>
      </p:sp>
      <p:sp>
        <p:nvSpPr>
          <p:cNvPr id="1611" name="Google Shape;1611;p46"/>
          <p:cNvSpPr/>
          <p:nvPr/>
        </p:nvSpPr>
        <p:spPr>
          <a:xfrm>
            <a:off x="2792089" y="3111664"/>
            <a:ext cx="2006010" cy="641737"/>
          </a:xfrm>
          <a:prstGeom prst="wedgeRoundRectCallout">
            <a:avLst>
              <a:gd fmla="val -39247" name="adj1"/>
              <a:gd fmla="val 63965" name="adj2"/>
              <a:gd fmla="val 16667" name="adj3"/>
            </a:avLst>
          </a:prstGeom>
          <a:solidFill>
            <a:schemeClr val="accent6"/>
          </a:solidFill>
          <a:ln>
            <a:noFill/>
          </a:ln>
          <a:effectLst>
            <a:outerShdw blurRad="50800" rotWithShape="0" algn="tl" dir="2700000" dist="38100">
              <a:srgbClr val="000000">
                <a:alpha val="2431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“Regina ex ea commodo consequat. Duis aute irure dolor in reprehenderit.”</a:t>
            </a:r>
            <a:endParaRPr b="0" i="0" sz="1000" u="none" cap="none" strike="noStrike">
              <a:solidFill>
                <a:srgbClr val="000000"/>
              </a:solidFill>
              <a:latin typeface="Arial"/>
              <a:ea typeface="Arial"/>
              <a:cs typeface="Arial"/>
              <a:sym typeface="Arial"/>
            </a:endParaRPr>
          </a:p>
        </p:txBody>
      </p:sp>
      <p:sp>
        <p:nvSpPr>
          <p:cNvPr id="1612" name="Google Shape;1612;p46"/>
          <p:cNvSpPr txBox="1"/>
          <p:nvPr/>
        </p:nvSpPr>
        <p:spPr>
          <a:xfrm>
            <a:off x="8932631" y="1523268"/>
            <a:ext cx="2572177"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accent4"/>
                </a:solidFill>
                <a:latin typeface="Arial"/>
                <a:ea typeface="Arial"/>
                <a:cs typeface="Arial"/>
                <a:sym typeface="Arial"/>
              </a:rPr>
              <a:t>Topic E</a:t>
            </a:r>
            <a:endParaRPr b="0" i="0" sz="1400" u="none" cap="none" strike="noStrike">
              <a:solidFill>
                <a:schemeClr val="accent4"/>
              </a:solidFill>
              <a:latin typeface="Arial"/>
              <a:ea typeface="Arial"/>
              <a:cs typeface="Arial"/>
              <a:sym typeface="Arial"/>
            </a:endParaRPr>
          </a:p>
        </p:txBody>
      </p:sp>
      <p:sp>
        <p:nvSpPr>
          <p:cNvPr id="1613" name="Google Shape;1613;p46"/>
          <p:cNvSpPr/>
          <p:nvPr/>
        </p:nvSpPr>
        <p:spPr>
          <a:xfrm>
            <a:off x="9193153" y="3111664"/>
            <a:ext cx="2051132" cy="852173"/>
          </a:xfrm>
          <a:prstGeom prst="wedgeRoundRectCallout">
            <a:avLst>
              <a:gd fmla="val 42912" name="adj1"/>
              <a:gd fmla="val 66822" name="adj2"/>
              <a:gd fmla="val 16667" name="adj3"/>
            </a:avLst>
          </a:prstGeom>
          <a:solidFill>
            <a:schemeClr val="accent4"/>
          </a:solidFill>
          <a:ln>
            <a:noFill/>
          </a:ln>
          <a:effectLst>
            <a:outerShdw blurRad="50800" rotWithShape="0" algn="tl" dir="2700000" dist="38100">
              <a:srgbClr val="000000">
                <a:alpha val="2431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“Deus eiusmod tempor incididunt ut labore et dolore magna aliqua. Ut enim ad minim veniam, quis nostrud.”</a:t>
            </a:r>
            <a:endParaRPr b="0" i="0" sz="1000" u="none" cap="none" strike="noStrike">
              <a:solidFill>
                <a:srgbClr val="000000"/>
              </a:solidFill>
              <a:latin typeface="Arial"/>
              <a:ea typeface="Arial"/>
              <a:cs typeface="Arial"/>
              <a:sym typeface="Arial"/>
            </a:endParaRPr>
          </a:p>
        </p:txBody>
      </p:sp>
      <p:sp>
        <p:nvSpPr>
          <p:cNvPr id="1614" name="Google Shape;1614;p46"/>
          <p:cNvSpPr/>
          <p:nvPr/>
        </p:nvSpPr>
        <p:spPr>
          <a:xfrm>
            <a:off x="9204260" y="1899824"/>
            <a:ext cx="2028919" cy="596543"/>
          </a:xfrm>
          <a:prstGeom prst="wedgeRoundRectCallout">
            <a:avLst>
              <a:gd fmla="val -42563" name="adj1"/>
              <a:gd fmla="val 65888" name="adj2"/>
              <a:gd fmla="val 16667" name="adj3"/>
            </a:avLst>
          </a:prstGeom>
          <a:solidFill>
            <a:schemeClr val="accent4"/>
          </a:solidFill>
          <a:ln>
            <a:noFill/>
          </a:ln>
          <a:effectLst>
            <a:outerShdw blurRad="50800" rotWithShape="0" algn="tl" dir="2700000" dist="38100">
              <a:srgbClr val="000000">
                <a:alpha val="2431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“Machina et panem et dolor sit amet commodum et dolor.”</a:t>
            </a:r>
            <a:endParaRPr b="0" i="0" sz="1000" u="none" cap="none" strike="noStrike">
              <a:solidFill>
                <a:srgbClr val="000000"/>
              </a:solidFill>
              <a:latin typeface="Arial"/>
              <a:ea typeface="Arial"/>
              <a:cs typeface="Arial"/>
              <a:sym typeface="Arial"/>
            </a:endParaRPr>
          </a:p>
        </p:txBody>
      </p:sp>
      <p:sp>
        <p:nvSpPr>
          <p:cNvPr id="1615" name="Google Shape;1615;p46"/>
          <p:cNvSpPr/>
          <p:nvPr/>
        </p:nvSpPr>
        <p:spPr>
          <a:xfrm>
            <a:off x="9313681" y="4255587"/>
            <a:ext cx="1810077" cy="600129"/>
          </a:xfrm>
          <a:prstGeom prst="wedgeRoundRectCallout">
            <a:avLst>
              <a:gd fmla="val -38815" name="adj1"/>
              <a:gd fmla="val 67046" name="adj2"/>
              <a:gd fmla="val 16667" name="adj3"/>
            </a:avLst>
          </a:prstGeom>
          <a:solidFill>
            <a:schemeClr val="accent4"/>
          </a:solidFill>
          <a:ln>
            <a:noFill/>
          </a:ln>
          <a:effectLst>
            <a:outerShdw blurRad="50800" rotWithShape="0" algn="tl" dir="2700000" dist="38100">
              <a:srgbClr val="000000">
                <a:alpha val="2431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“Machina et panem et dolor sit et amet circa amicus!”</a:t>
            </a:r>
            <a:endParaRPr b="0" i="0" sz="1000" u="none" cap="none" strike="noStrike">
              <a:solidFill>
                <a:srgbClr val="000000"/>
              </a:solidFill>
              <a:latin typeface="Arial"/>
              <a:ea typeface="Arial"/>
              <a:cs typeface="Arial"/>
              <a:sym typeface="Arial"/>
            </a:endParaRPr>
          </a:p>
        </p:txBody>
      </p:sp>
      <p:sp>
        <p:nvSpPr>
          <p:cNvPr id="1616" name="Google Shape;1616;p46"/>
          <p:cNvSpPr txBox="1"/>
          <p:nvPr>
            <p:ph type="title"/>
          </p:nvPr>
        </p:nvSpPr>
        <p:spPr>
          <a:xfrm>
            <a:off x="457200" y="152401"/>
            <a:ext cx="10515600"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latin typeface="Arial"/>
                <a:ea typeface="Arial"/>
                <a:cs typeface="Arial"/>
                <a:sym typeface="Arial"/>
              </a:rPr>
              <a:t>OE Coding | Open Ends and Frequency of Themes</a:t>
            </a:r>
            <a:endParaRPr>
              <a:latin typeface="Arial"/>
              <a:ea typeface="Arial"/>
              <a:cs typeface="Arial"/>
              <a:sym typeface="Arial"/>
            </a:endParaRPr>
          </a:p>
        </p:txBody>
      </p:sp>
      <p:sp>
        <p:nvSpPr>
          <p:cNvPr id="1617" name="Google Shape;1617;p46"/>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1" name="Shape 1621"/>
        <p:cNvGrpSpPr/>
        <p:nvPr/>
      </p:nvGrpSpPr>
      <p:grpSpPr>
        <a:xfrm>
          <a:off x="0" y="0"/>
          <a:ext cx="0" cy="0"/>
          <a:chOff x="0" y="0"/>
          <a:chExt cx="0" cy="0"/>
        </a:xfrm>
      </p:grpSpPr>
      <p:graphicFrame>
        <p:nvGraphicFramePr>
          <p:cNvPr id="1622" name="Google Shape;1622;p19"/>
          <p:cNvGraphicFramePr/>
          <p:nvPr/>
        </p:nvGraphicFramePr>
        <p:xfrm>
          <a:off x="1496558" y="1677659"/>
          <a:ext cx="3000000" cy="3000000"/>
        </p:xfrm>
        <a:graphic>
          <a:graphicData uri="http://schemas.openxmlformats.org/drawingml/2006/table">
            <a:tbl>
              <a:tblPr>
                <a:noFill/>
                <a:tableStyleId>{41A2AA4D-E769-4C18-BCF4-6D3928C47D02}</a:tableStyleId>
              </a:tblPr>
              <a:tblGrid>
                <a:gridCol w="1296700"/>
                <a:gridCol w="658525"/>
                <a:gridCol w="658525"/>
                <a:gridCol w="658525"/>
                <a:gridCol w="658525"/>
                <a:gridCol w="658525"/>
                <a:gridCol w="658525"/>
                <a:gridCol w="658525"/>
                <a:gridCol w="658525"/>
                <a:gridCol w="658525"/>
                <a:gridCol w="658525"/>
                <a:gridCol w="658525"/>
                <a:gridCol w="658525"/>
              </a:tblGrid>
              <a:tr h="600950">
                <a:tc>
                  <a:txBody>
                    <a:bodyPr/>
                    <a:lstStyle/>
                    <a:p>
                      <a:pPr indent="0" lvl="0" marL="0" marR="0" rtl="0" algn="l">
                        <a:spcBef>
                          <a:spcPts val="0"/>
                        </a:spcBef>
                        <a:spcAft>
                          <a:spcPts val="0"/>
                        </a:spcAft>
                        <a:buClr>
                          <a:schemeClr val="dk1"/>
                        </a:buClr>
                        <a:buSzPts val="1050"/>
                        <a:buFont typeface="Calibri"/>
                        <a:buNone/>
                      </a:pPr>
                      <a:r>
                        <a:t/>
                      </a:r>
                      <a:endParaRPr b="0" i="0" sz="1050" u="none" strike="noStrike">
                        <a:solidFill>
                          <a:schemeClr val="dk1"/>
                        </a:solidFill>
                        <a:latin typeface="Arial"/>
                        <a:ea typeface="Arial"/>
                        <a:cs typeface="Arial"/>
                        <a:sym typeface="Arial"/>
                      </a:endParaRPr>
                    </a:p>
                  </a:txBody>
                  <a:tcPr marT="10125" marB="0" marR="10125" marL="10125" anchor="b"/>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A</a:t>
                      </a:r>
                      <a:endParaRPr b="1"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B</a:t>
                      </a:r>
                      <a:endParaRPr b="1"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C</a:t>
                      </a:r>
                      <a:endParaRPr b="1"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D</a:t>
                      </a:r>
                      <a:endParaRPr b="1"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E</a:t>
                      </a:r>
                      <a:endParaRPr b="1"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F</a:t>
                      </a:r>
                      <a:endParaRPr b="1"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G</a:t>
                      </a:r>
                      <a:endParaRPr b="1"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H</a:t>
                      </a:r>
                      <a:endParaRPr b="1"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I</a:t>
                      </a:r>
                      <a:endParaRPr b="1"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J</a:t>
                      </a:r>
                      <a:endParaRPr b="1"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K</a:t>
                      </a:r>
                      <a:endParaRPr b="1"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Other</a:t>
                      </a:r>
                      <a:endParaRPr b="1" i="0" sz="1050" u="none" strike="noStrike">
                        <a:solidFill>
                          <a:schemeClr val="dk1"/>
                        </a:solidFill>
                        <a:latin typeface="Arial"/>
                        <a:ea typeface="Arial"/>
                        <a:cs typeface="Arial"/>
                        <a:sym typeface="Arial"/>
                      </a:endParaRPr>
                    </a:p>
                  </a:txBody>
                  <a:tcPr marT="10125" marB="0" marR="10125" marL="10125" anchor="ctr"/>
                </a:tc>
              </a:tr>
              <a:tr h="475525">
                <a:tc>
                  <a:txBody>
                    <a:bodyPr/>
                    <a:lstStyle/>
                    <a:p>
                      <a:pPr indent="0" lvl="0" marL="0" marR="0" rtl="0" algn="l">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Point 1</a:t>
                      </a:r>
                      <a:endParaRPr b="1" i="0" sz="1050" u="none" strike="noStrike">
                        <a:solidFill>
                          <a:schemeClr val="dk1"/>
                        </a:solidFill>
                        <a:latin typeface="Arial"/>
                        <a:ea typeface="Arial"/>
                        <a:cs typeface="Arial"/>
                        <a:sym typeface="Arial"/>
                      </a:endParaRPr>
                    </a:p>
                  </a:txBody>
                  <a:tcPr marT="91450" marB="91450" marR="0" marL="9145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72%</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68%</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70%</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77%</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65%</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79%</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76%</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73%</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73%</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79%</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76%</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72%</a:t>
                      </a:r>
                      <a:endParaRPr b="0" i="0" sz="1050" u="none" strike="noStrike">
                        <a:solidFill>
                          <a:schemeClr val="dk1"/>
                        </a:solidFill>
                        <a:latin typeface="Arial"/>
                        <a:ea typeface="Arial"/>
                        <a:cs typeface="Arial"/>
                        <a:sym typeface="Arial"/>
                      </a:endParaRPr>
                    </a:p>
                  </a:txBody>
                  <a:tcPr marT="10125" marB="0" marR="10125" marL="10125" anchor="ctr"/>
                </a:tc>
              </a:tr>
              <a:tr h="359700">
                <a:tc>
                  <a:txBody>
                    <a:bodyPr/>
                    <a:lstStyle/>
                    <a:p>
                      <a:pPr indent="0" lvl="0" marL="0" marR="0" rtl="0" algn="l">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Point 2</a:t>
                      </a:r>
                      <a:endParaRPr b="1" i="0" sz="1050" u="none" strike="noStrike">
                        <a:solidFill>
                          <a:schemeClr val="dk1"/>
                        </a:solidFill>
                        <a:latin typeface="Arial"/>
                        <a:ea typeface="Arial"/>
                        <a:cs typeface="Arial"/>
                        <a:sym typeface="Arial"/>
                      </a:endParaRPr>
                    </a:p>
                  </a:txBody>
                  <a:tcPr marT="91450" marB="91450" marR="0" marL="9145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72%</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70%</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68%</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76%</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68%</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76%</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78%</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75%</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72%</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74%</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69%</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66%</a:t>
                      </a:r>
                      <a:endParaRPr b="0" i="0" sz="1050" u="none" strike="noStrike">
                        <a:solidFill>
                          <a:schemeClr val="dk1"/>
                        </a:solidFill>
                        <a:latin typeface="Arial"/>
                        <a:ea typeface="Arial"/>
                        <a:cs typeface="Arial"/>
                        <a:sym typeface="Arial"/>
                      </a:endParaRPr>
                    </a:p>
                  </a:txBody>
                  <a:tcPr marT="10125" marB="0" marR="10125" marL="10125" anchor="ctr"/>
                </a:tc>
              </a:tr>
              <a:tr h="359700">
                <a:tc>
                  <a:txBody>
                    <a:bodyPr/>
                    <a:lstStyle/>
                    <a:p>
                      <a:pPr indent="0" lvl="0" marL="0" marR="0" rtl="0" algn="l">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Point 3</a:t>
                      </a:r>
                      <a:endParaRPr b="1" i="0" sz="1050" u="none" strike="noStrike">
                        <a:solidFill>
                          <a:schemeClr val="dk1"/>
                        </a:solidFill>
                        <a:latin typeface="Arial"/>
                        <a:ea typeface="Arial"/>
                        <a:cs typeface="Arial"/>
                        <a:sym typeface="Arial"/>
                      </a:endParaRPr>
                    </a:p>
                  </a:txBody>
                  <a:tcPr marT="91450" marB="91450" marR="0" marL="9145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69%</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64%</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67%</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72%</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64%</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78%</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76%</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74%</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71%</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76%</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74%</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59%</a:t>
                      </a:r>
                      <a:endParaRPr b="0" i="0" sz="1050" u="none" strike="noStrike">
                        <a:solidFill>
                          <a:schemeClr val="dk1"/>
                        </a:solidFill>
                        <a:latin typeface="Arial"/>
                        <a:ea typeface="Arial"/>
                        <a:cs typeface="Arial"/>
                        <a:sym typeface="Arial"/>
                      </a:endParaRPr>
                    </a:p>
                  </a:txBody>
                  <a:tcPr marT="10125" marB="0" marR="10125" marL="10125" anchor="ctr"/>
                </a:tc>
              </a:tr>
              <a:tr h="475525">
                <a:tc>
                  <a:txBody>
                    <a:bodyPr/>
                    <a:lstStyle/>
                    <a:p>
                      <a:pPr indent="0" lvl="0" marL="0" marR="0" rtl="0" algn="l">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Point 4</a:t>
                      </a:r>
                      <a:endParaRPr b="1" i="0" sz="1050" u="none" strike="noStrike">
                        <a:solidFill>
                          <a:schemeClr val="dk1"/>
                        </a:solidFill>
                        <a:latin typeface="Arial"/>
                        <a:ea typeface="Arial"/>
                        <a:cs typeface="Arial"/>
                        <a:sym typeface="Arial"/>
                      </a:endParaRPr>
                    </a:p>
                  </a:txBody>
                  <a:tcPr marT="91450" marB="91450" marR="0" marL="9145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70%</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66%</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69%</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75%</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63%</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75%</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73%</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72%</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71%</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74%</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70%</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61%</a:t>
                      </a:r>
                      <a:endParaRPr b="0" i="0" sz="1050" u="none" strike="noStrike">
                        <a:solidFill>
                          <a:schemeClr val="dk1"/>
                        </a:solidFill>
                        <a:latin typeface="Arial"/>
                        <a:ea typeface="Arial"/>
                        <a:cs typeface="Arial"/>
                        <a:sym typeface="Arial"/>
                      </a:endParaRPr>
                    </a:p>
                  </a:txBody>
                  <a:tcPr marT="10125" marB="0" marR="10125" marL="10125" anchor="ctr"/>
                </a:tc>
              </a:tr>
              <a:tr h="475525">
                <a:tc>
                  <a:txBody>
                    <a:bodyPr/>
                    <a:lstStyle/>
                    <a:p>
                      <a:pPr indent="0" lvl="0" marL="0" marR="0" rtl="0" algn="l">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Point 5</a:t>
                      </a:r>
                      <a:endParaRPr b="1" i="0" sz="1050" u="none" strike="noStrike">
                        <a:solidFill>
                          <a:schemeClr val="dk1"/>
                        </a:solidFill>
                        <a:latin typeface="Arial"/>
                        <a:ea typeface="Arial"/>
                        <a:cs typeface="Arial"/>
                        <a:sym typeface="Arial"/>
                      </a:endParaRPr>
                    </a:p>
                  </a:txBody>
                  <a:tcPr marT="91450" marB="91450" marR="0" marL="9145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67%</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61%</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67%</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73%</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60%</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76%</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75%</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70%</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70%</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74%</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72%</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64%</a:t>
                      </a:r>
                      <a:endParaRPr b="0" i="0" sz="1050" u="none" strike="noStrike">
                        <a:solidFill>
                          <a:schemeClr val="dk1"/>
                        </a:solidFill>
                        <a:latin typeface="Arial"/>
                        <a:ea typeface="Arial"/>
                        <a:cs typeface="Arial"/>
                        <a:sym typeface="Arial"/>
                      </a:endParaRPr>
                    </a:p>
                  </a:txBody>
                  <a:tcPr marT="10125" marB="0" marR="10125" marL="10125" anchor="ctr"/>
                </a:tc>
              </a:tr>
              <a:tr h="475525">
                <a:tc>
                  <a:txBody>
                    <a:bodyPr/>
                    <a:lstStyle/>
                    <a:p>
                      <a:pPr indent="0" lvl="0" marL="0" marR="0" rtl="0" algn="l">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Point 6</a:t>
                      </a:r>
                      <a:endParaRPr b="1" i="0" sz="1050" u="none" strike="noStrike">
                        <a:solidFill>
                          <a:schemeClr val="dk1"/>
                        </a:solidFill>
                        <a:latin typeface="Arial"/>
                        <a:ea typeface="Arial"/>
                        <a:cs typeface="Arial"/>
                        <a:sym typeface="Arial"/>
                      </a:endParaRPr>
                    </a:p>
                  </a:txBody>
                  <a:tcPr marT="91450" marB="91450" marR="0" marL="9145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68%</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64%</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66%</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74%</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61%</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76%</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73%</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71%</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71%</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74%</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72%</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51%</a:t>
                      </a:r>
                      <a:endParaRPr b="0" i="0" sz="1050" u="none" strike="noStrike">
                        <a:solidFill>
                          <a:schemeClr val="dk1"/>
                        </a:solidFill>
                        <a:latin typeface="Arial"/>
                        <a:ea typeface="Arial"/>
                        <a:cs typeface="Arial"/>
                        <a:sym typeface="Arial"/>
                      </a:endParaRPr>
                    </a:p>
                  </a:txBody>
                  <a:tcPr marT="10125" marB="0" marR="10125" marL="10125" anchor="ctr"/>
                </a:tc>
              </a:tr>
              <a:tr h="475525">
                <a:tc>
                  <a:txBody>
                    <a:bodyPr/>
                    <a:lstStyle/>
                    <a:p>
                      <a:pPr indent="0" lvl="0" marL="0" marR="0" rtl="0" algn="l">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Point 7</a:t>
                      </a:r>
                      <a:endParaRPr b="1" i="0" sz="1050" u="none" strike="noStrike">
                        <a:solidFill>
                          <a:schemeClr val="dk1"/>
                        </a:solidFill>
                        <a:latin typeface="Arial"/>
                        <a:ea typeface="Arial"/>
                        <a:cs typeface="Arial"/>
                        <a:sym typeface="Arial"/>
                      </a:endParaRPr>
                    </a:p>
                  </a:txBody>
                  <a:tcPr marT="91450" marB="91450" marR="0" marL="9145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52%</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44%</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49%</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56%</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43%</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62%</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58%</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55%</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50%</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63%</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59%</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33%</a:t>
                      </a:r>
                      <a:endParaRPr b="0" i="0" sz="1050" u="none" strike="noStrike">
                        <a:solidFill>
                          <a:schemeClr val="dk1"/>
                        </a:solidFill>
                        <a:latin typeface="Arial"/>
                        <a:ea typeface="Arial"/>
                        <a:cs typeface="Arial"/>
                        <a:sym typeface="Arial"/>
                      </a:endParaRPr>
                    </a:p>
                  </a:txBody>
                  <a:tcPr marT="10125" marB="0" marR="10125" marL="10125" anchor="ctr"/>
                </a:tc>
              </a:tr>
              <a:tr h="475525">
                <a:tc>
                  <a:txBody>
                    <a:bodyPr/>
                    <a:lstStyle/>
                    <a:p>
                      <a:pPr indent="0" lvl="0" marL="0" marR="0" rtl="0" algn="l">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Point 8</a:t>
                      </a:r>
                      <a:endParaRPr b="1" i="0" sz="1050" u="none" strike="noStrike">
                        <a:solidFill>
                          <a:schemeClr val="dk1"/>
                        </a:solidFill>
                        <a:latin typeface="Arial"/>
                        <a:ea typeface="Arial"/>
                        <a:cs typeface="Arial"/>
                        <a:sym typeface="Arial"/>
                      </a:endParaRPr>
                    </a:p>
                  </a:txBody>
                  <a:tcPr marT="91450" marB="91450" marR="0" marL="9145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45%</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38%</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42%</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51%</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36%</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59%</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52%</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48%</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44%</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58%</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50%</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22%</a:t>
                      </a:r>
                      <a:endParaRPr b="0" i="0" sz="1050" u="none" strike="noStrike">
                        <a:solidFill>
                          <a:schemeClr val="dk1"/>
                        </a:solidFill>
                        <a:latin typeface="Arial"/>
                        <a:ea typeface="Arial"/>
                        <a:cs typeface="Arial"/>
                        <a:sym typeface="Arial"/>
                      </a:endParaRPr>
                    </a:p>
                  </a:txBody>
                  <a:tcPr marT="10125" marB="0" marR="10125" marL="10125" anchor="ctr"/>
                </a:tc>
              </a:tr>
              <a:tr h="359700">
                <a:tc>
                  <a:txBody>
                    <a:bodyPr/>
                    <a:lstStyle/>
                    <a:p>
                      <a:pPr indent="0" lvl="0" marL="0" marR="0" rtl="0" algn="l">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Other</a:t>
                      </a:r>
                      <a:endParaRPr b="1" i="0" sz="1050" u="none" strike="noStrike">
                        <a:solidFill>
                          <a:schemeClr val="dk1"/>
                        </a:solidFill>
                        <a:latin typeface="Arial"/>
                        <a:ea typeface="Arial"/>
                        <a:cs typeface="Arial"/>
                        <a:sym typeface="Arial"/>
                      </a:endParaRPr>
                    </a:p>
                  </a:txBody>
                  <a:tcPr marT="91450" marB="91450" marR="0" marL="9145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1%</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1%</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1%</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1%</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1%</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2%</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1%</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1%</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1%</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1%</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1%</a:t>
                      </a:r>
                      <a:endParaRPr b="0" i="0" sz="1050" u="none" strike="noStrike">
                        <a:solidFill>
                          <a:schemeClr val="dk1"/>
                        </a:solidFill>
                        <a:latin typeface="Arial"/>
                        <a:ea typeface="Arial"/>
                        <a:cs typeface="Arial"/>
                        <a:sym typeface="Arial"/>
                      </a:endParaRPr>
                    </a:p>
                  </a:txBody>
                  <a:tcPr marT="10125" marB="0" marR="10125" marL="10125" anchor="ctr"/>
                </a:tc>
                <a:tc>
                  <a:txBody>
                    <a:bodyPr/>
                    <a:lstStyle/>
                    <a:p>
                      <a:pPr indent="0" lvl="0" marL="0" marR="0" rtl="0" algn="ctr">
                        <a:spcBef>
                          <a:spcPts val="0"/>
                        </a:spcBef>
                        <a:spcAft>
                          <a:spcPts val="0"/>
                        </a:spcAft>
                        <a:buClr>
                          <a:schemeClr val="dk1"/>
                        </a:buClr>
                        <a:buSzPts val="1050"/>
                        <a:buFont typeface="Arial"/>
                        <a:buNone/>
                      </a:pPr>
                      <a:r>
                        <a:rPr lang="en-US" sz="1050" u="none" strike="noStrike">
                          <a:solidFill>
                            <a:schemeClr val="dk1"/>
                          </a:solidFill>
                          <a:latin typeface="Arial"/>
                          <a:ea typeface="Arial"/>
                          <a:cs typeface="Arial"/>
                          <a:sym typeface="Arial"/>
                        </a:rPr>
                        <a:t>13%</a:t>
                      </a:r>
                      <a:endParaRPr b="0" i="0" sz="1050" u="none" strike="noStrike">
                        <a:solidFill>
                          <a:schemeClr val="dk1"/>
                        </a:solidFill>
                        <a:latin typeface="Arial"/>
                        <a:ea typeface="Arial"/>
                        <a:cs typeface="Arial"/>
                        <a:sym typeface="Arial"/>
                      </a:endParaRPr>
                    </a:p>
                  </a:txBody>
                  <a:tcPr marT="10125" marB="0" marR="10125" marL="10125" anchor="ctr"/>
                </a:tc>
              </a:tr>
            </a:tbl>
          </a:graphicData>
        </a:graphic>
      </p:graphicFrame>
      <p:graphicFrame>
        <p:nvGraphicFramePr>
          <p:cNvPr id="1623" name="Google Shape;1623;p19"/>
          <p:cNvGraphicFramePr/>
          <p:nvPr/>
        </p:nvGraphicFramePr>
        <p:xfrm>
          <a:off x="2791942" y="2265060"/>
          <a:ext cx="3000000" cy="3000000"/>
        </p:xfrm>
        <a:graphic>
          <a:graphicData uri="http://schemas.openxmlformats.org/drawingml/2006/table">
            <a:tbl>
              <a:tblPr>
                <a:noFill/>
                <a:tableStyleId>{75D3D0D8-C5FD-4CE9-9791-EA06A0DCEEE2}</a:tableStyleId>
              </a:tblPr>
              <a:tblGrid>
                <a:gridCol w="658625"/>
                <a:gridCol w="658625"/>
                <a:gridCol w="658625"/>
                <a:gridCol w="658625"/>
                <a:gridCol w="658625"/>
                <a:gridCol w="658625"/>
                <a:gridCol w="658625"/>
                <a:gridCol w="658625"/>
                <a:gridCol w="658625"/>
                <a:gridCol w="658625"/>
                <a:gridCol w="658625"/>
                <a:gridCol w="658625"/>
              </a:tblGrid>
              <a:tr h="466650">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72%</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2DA81"/>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68%</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9EA84"/>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70%</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EE283"/>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77%</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FC67D"/>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65%</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EE683"/>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79%</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3BE7B"/>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76%</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CCA7E"/>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73%</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5D680"/>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73%</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5D680"/>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79%</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3BE7B"/>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76%</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CCA7E"/>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72%</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2DA81"/>
                    </a:solidFill>
                  </a:tcPr>
                </a:tc>
              </a:tr>
              <a:tr h="356850">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72%</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2DA81"/>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70%</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EE283"/>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68%</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9EA84"/>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76%</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CCA7E"/>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68%</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9EA84"/>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76%</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CCA7E"/>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78%</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1C27C"/>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75%</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9ACE7F"/>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72%</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2DA81"/>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74%</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7D27F"/>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69%</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BE683"/>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66%</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EE883"/>
                    </a:solidFill>
                  </a:tcPr>
                </a:tc>
              </a:tr>
              <a:tr h="349400">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69%</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BE683"/>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64%</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EE482"/>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67%</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EEA83"/>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72%</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2DA81"/>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64%</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EE482"/>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78%</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1C27C"/>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76%</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CCA7E"/>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74%</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7D27F"/>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71%</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0DE82"/>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76%</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CCA7E"/>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74%</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7D27F"/>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59%</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EDA80"/>
                    </a:solidFill>
                  </a:tcPr>
                </a:tc>
              </a:tr>
              <a:tr h="483225">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70%</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EE283"/>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66%</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EE883"/>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69%</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BE683"/>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75%</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9ACE7F"/>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63%</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EE282"/>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75%</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9ACE7F"/>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73%</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5D680"/>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72%</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2DA81"/>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71%</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0DE82"/>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74%</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7D27F"/>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70%</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EE283"/>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61%</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EDE81"/>
                    </a:solidFill>
                  </a:tcPr>
                </a:tc>
              </a:tr>
              <a:tr h="490650">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67%</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EEA83"/>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61%</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EDE81"/>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67%</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EEA83"/>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73%</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5D680"/>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60%</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EDC81"/>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76%</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CCA7E"/>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75%</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9ACE7F"/>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70%</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EE283"/>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70%</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EE283"/>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74%</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7D27F"/>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72%</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2DA81"/>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64%</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EE482"/>
                    </a:solidFill>
                  </a:tcPr>
                </a:tc>
              </a:tr>
              <a:tr h="475775">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68%</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9EA84"/>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64%</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EE482"/>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66%</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EE883"/>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74%</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7D27F"/>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61%</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EDE81"/>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76%</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CCA7E"/>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73%</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5D680"/>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71%</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0DE82"/>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71%</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0DE82"/>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74%</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7D27F"/>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72%</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2DA81"/>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51%</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DCA7D"/>
                    </a:solidFill>
                  </a:tcPr>
                </a:tc>
              </a:tr>
              <a:tr h="483225">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52%</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DCC7E"/>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44%</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CBD7B"/>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49%</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DC67D"/>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56%</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DD47F"/>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43%</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CBB7A"/>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62%</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EE081"/>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58%</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DD880"/>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55%</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DD27F"/>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50%</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DC87D"/>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63%</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EE282"/>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59%</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EDA80"/>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33%</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BA777"/>
                    </a:solidFill>
                  </a:tcPr>
                </a:tc>
              </a:tr>
              <a:tr h="490650">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45%</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CBF7B"/>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38%</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BB178"/>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42%</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CB97A"/>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51%</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DCA7D"/>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36%</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BAD78"/>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59%</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EDA80"/>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52%</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DCC7E"/>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48%</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CC47C"/>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44%</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CBD7B"/>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58%</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DD880"/>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50%</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DC87D"/>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22%</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A9272"/>
                    </a:solidFill>
                  </a:tcPr>
                </a:tc>
              </a:tr>
              <a:tr h="349400">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1%</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696B"/>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1%</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696B"/>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1%</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696B"/>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1%</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696B"/>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1%</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696B"/>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2%</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6A6B"/>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1%</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696B"/>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1%</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696B"/>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1%</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696B"/>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1%</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696B"/>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1%</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696B"/>
                    </a:solidFill>
                  </a:tcPr>
                </a:tc>
                <a:tc>
                  <a:txBody>
                    <a:bodyPr/>
                    <a:lstStyle/>
                    <a:p>
                      <a:pPr indent="0" lvl="0" marL="0" marR="0" rtl="0" algn="ctr">
                        <a:spcBef>
                          <a:spcPts val="0"/>
                        </a:spcBef>
                        <a:spcAft>
                          <a:spcPts val="0"/>
                        </a:spcAft>
                        <a:buClr>
                          <a:srgbClr val="000000"/>
                        </a:buClr>
                        <a:buSzPts val="1050"/>
                        <a:buFont typeface="Arial"/>
                        <a:buNone/>
                      </a:pPr>
                      <a:r>
                        <a:rPr b="0" i="0" lang="en-US" sz="1050" u="none" strike="noStrike">
                          <a:solidFill>
                            <a:srgbClr val="000000"/>
                          </a:solidFill>
                          <a:latin typeface="Arial"/>
                          <a:ea typeface="Arial"/>
                          <a:cs typeface="Arial"/>
                          <a:sym typeface="Arial"/>
                        </a:rPr>
                        <a:t>13%</a:t>
                      </a:r>
                      <a:endParaRPr sz="1800"/>
                    </a:p>
                  </a:txBody>
                  <a:tcPr marT="12700" marB="0" marR="12700" marL="127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9806F"/>
                    </a:solidFill>
                  </a:tcPr>
                </a:tc>
              </a:tr>
            </a:tbl>
          </a:graphicData>
        </a:graphic>
      </p:graphicFrame>
      <p:sp>
        <p:nvSpPr>
          <p:cNvPr id="1624" name="Google Shape;1624;p19"/>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rgbClr val="000000"/>
              </a:solidFill>
              <a:latin typeface="Arial"/>
              <a:ea typeface="Arial"/>
              <a:cs typeface="Arial"/>
              <a:sym typeface="Arial"/>
            </a:endParaRPr>
          </a:p>
        </p:txBody>
      </p:sp>
      <p:sp>
        <p:nvSpPr>
          <p:cNvPr id="1625" name="Google Shape;1625;p19"/>
          <p:cNvSpPr txBox="1"/>
          <p:nvPr/>
        </p:nvSpPr>
        <p:spPr>
          <a:xfrm>
            <a:off x="457199" y="152401"/>
            <a:ext cx="9622465" cy="99059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2E393F"/>
              </a:buClr>
              <a:buSzPts val="3200"/>
              <a:buFont typeface="Arial"/>
              <a:buNone/>
            </a:pPr>
            <a:r>
              <a:rPr b="1" i="0" lang="en-US" sz="3200" u="none" cap="none" strike="noStrike">
                <a:solidFill>
                  <a:schemeClr val="dk1"/>
                </a:solidFill>
                <a:latin typeface="Arial"/>
                <a:ea typeface="Arial"/>
                <a:cs typeface="Arial"/>
                <a:sym typeface="Arial"/>
              </a:rPr>
              <a:t>Heat Map</a:t>
            </a:r>
            <a:endParaRPr/>
          </a:p>
        </p:txBody>
      </p:sp>
      <p:sp>
        <p:nvSpPr>
          <p:cNvPr id="1626" name="Google Shape;1626;p19"/>
          <p:cNvSpPr/>
          <p:nvPr/>
        </p:nvSpPr>
        <p:spPr>
          <a:xfrm>
            <a:off x="10860904" y="1677659"/>
            <a:ext cx="1248718" cy="689655"/>
          </a:xfrm>
          <a:prstGeom prst="wedgeRoundRectCallout">
            <a:avLst>
              <a:gd fmla="val -53980" name="adj1"/>
              <a:gd fmla="val 113416" name="adj2"/>
              <a:gd fmla="val 16667" name="adj3"/>
            </a:avLst>
          </a:prstGeom>
          <a:solidFill>
            <a:schemeClr val="accent3"/>
          </a:solidFill>
          <a:ln>
            <a:noFill/>
          </a:ln>
          <a:effectLst>
            <a:outerShdw blurRad="50800" rotWithShape="0" algn="tl" dir="2700000" dist="38100">
              <a:srgbClr val="000000">
                <a:alpha val="2235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Note: all conditional formatting in the heat map is pulled from exel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1" name="Shape 1631"/>
        <p:cNvGrpSpPr/>
        <p:nvPr/>
      </p:nvGrpSpPr>
      <p:grpSpPr>
        <a:xfrm>
          <a:off x="0" y="0"/>
          <a:ext cx="0" cy="0"/>
          <a:chOff x="0" y="0"/>
          <a:chExt cx="0" cy="0"/>
        </a:xfrm>
      </p:grpSpPr>
      <p:graphicFrame>
        <p:nvGraphicFramePr>
          <p:cNvPr id="1632" name="Google Shape;1632;p35"/>
          <p:cNvGraphicFramePr/>
          <p:nvPr/>
        </p:nvGraphicFramePr>
        <p:xfrm>
          <a:off x="441705" y="2398543"/>
          <a:ext cx="3487053" cy="4026070"/>
        </p:xfrm>
        <a:graphic>
          <a:graphicData uri="http://schemas.openxmlformats.org/drawingml/2006/chart">
            <c:chart r:id="rId3"/>
          </a:graphicData>
        </a:graphic>
      </p:graphicFrame>
      <p:graphicFrame>
        <p:nvGraphicFramePr>
          <p:cNvPr id="1633" name="Google Shape;1633;p35"/>
          <p:cNvGraphicFramePr/>
          <p:nvPr/>
        </p:nvGraphicFramePr>
        <p:xfrm>
          <a:off x="4123763" y="2398543"/>
          <a:ext cx="2518726" cy="4026070"/>
        </p:xfrm>
        <a:graphic>
          <a:graphicData uri="http://schemas.openxmlformats.org/drawingml/2006/chart">
            <c:chart r:id="rId4"/>
          </a:graphicData>
        </a:graphic>
      </p:graphicFrame>
      <p:graphicFrame>
        <p:nvGraphicFramePr>
          <p:cNvPr id="1634" name="Google Shape;1634;p35"/>
          <p:cNvGraphicFramePr/>
          <p:nvPr/>
        </p:nvGraphicFramePr>
        <p:xfrm>
          <a:off x="6832404" y="2398543"/>
          <a:ext cx="2518726" cy="4026070"/>
        </p:xfrm>
        <a:graphic>
          <a:graphicData uri="http://schemas.openxmlformats.org/drawingml/2006/chart">
            <c:chart r:id="rId5"/>
          </a:graphicData>
        </a:graphic>
      </p:graphicFrame>
      <p:graphicFrame>
        <p:nvGraphicFramePr>
          <p:cNvPr id="1635" name="Google Shape;1635;p35"/>
          <p:cNvGraphicFramePr/>
          <p:nvPr/>
        </p:nvGraphicFramePr>
        <p:xfrm>
          <a:off x="9546134" y="2398543"/>
          <a:ext cx="2518726" cy="4026070"/>
        </p:xfrm>
        <a:graphic>
          <a:graphicData uri="http://schemas.openxmlformats.org/drawingml/2006/chart">
            <c:chart r:id="rId6"/>
          </a:graphicData>
        </a:graphic>
      </p:graphicFrame>
      <p:pic>
        <p:nvPicPr>
          <p:cNvPr id="1636" name="Google Shape;1636;p35"/>
          <p:cNvPicPr preferRelativeResize="0"/>
          <p:nvPr/>
        </p:nvPicPr>
        <p:blipFill rotWithShape="1">
          <a:blip r:embed="rId7">
            <a:alphaModFix/>
          </a:blip>
          <a:srcRect b="0" l="0" r="0" t="0"/>
          <a:stretch/>
        </p:blipFill>
        <p:spPr>
          <a:xfrm>
            <a:off x="1309701" y="1772433"/>
            <a:ext cx="1042504" cy="834834"/>
          </a:xfrm>
          <a:prstGeom prst="rect">
            <a:avLst/>
          </a:prstGeom>
          <a:noFill/>
          <a:ln>
            <a:noFill/>
          </a:ln>
        </p:spPr>
      </p:pic>
      <p:pic>
        <p:nvPicPr>
          <p:cNvPr id="1637" name="Google Shape;1637;p35"/>
          <p:cNvPicPr preferRelativeResize="0"/>
          <p:nvPr/>
        </p:nvPicPr>
        <p:blipFill rotWithShape="1">
          <a:blip r:embed="rId8">
            <a:alphaModFix/>
          </a:blip>
          <a:srcRect b="0" l="0" r="0" t="0"/>
          <a:stretch/>
        </p:blipFill>
        <p:spPr>
          <a:xfrm>
            <a:off x="4323630" y="1948056"/>
            <a:ext cx="841920" cy="599058"/>
          </a:xfrm>
          <a:prstGeom prst="rect">
            <a:avLst/>
          </a:prstGeom>
          <a:noFill/>
          <a:ln>
            <a:noFill/>
          </a:ln>
        </p:spPr>
      </p:pic>
      <p:grpSp>
        <p:nvGrpSpPr>
          <p:cNvPr id="1638" name="Google Shape;1638;p35"/>
          <p:cNvGrpSpPr/>
          <p:nvPr/>
        </p:nvGrpSpPr>
        <p:grpSpPr>
          <a:xfrm>
            <a:off x="6832404" y="1977474"/>
            <a:ext cx="1449000" cy="352807"/>
            <a:chOff x="9298717" y="2601491"/>
            <a:chExt cx="2209186" cy="528003"/>
          </a:xfrm>
        </p:grpSpPr>
        <p:pic>
          <p:nvPicPr>
            <p:cNvPr id="1639" name="Google Shape;1639;p35"/>
            <p:cNvPicPr preferRelativeResize="0"/>
            <p:nvPr/>
          </p:nvPicPr>
          <p:blipFill rotWithShape="1">
            <a:blip r:embed="rId9">
              <a:alphaModFix/>
            </a:blip>
            <a:srcRect b="40271" l="0" r="0" t="39674"/>
            <a:stretch/>
          </p:blipFill>
          <p:spPr>
            <a:xfrm>
              <a:off x="9298717" y="2601491"/>
              <a:ext cx="2209186" cy="332250"/>
            </a:xfrm>
            <a:prstGeom prst="rect">
              <a:avLst/>
            </a:prstGeom>
            <a:noFill/>
            <a:ln>
              <a:noFill/>
            </a:ln>
          </p:spPr>
        </p:pic>
        <p:sp>
          <p:nvSpPr>
            <p:cNvPr id="1640" name="Google Shape;1640;p35"/>
            <p:cNvSpPr/>
            <p:nvPr/>
          </p:nvSpPr>
          <p:spPr>
            <a:xfrm>
              <a:off x="10185422" y="2919892"/>
              <a:ext cx="172007" cy="171682"/>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41" name="Google Shape;1641;p35"/>
            <p:cNvSpPr/>
            <p:nvPr/>
          </p:nvSpPr>
          <p:spPr>
            <a:xfrm>
              <a:off x="10317153" y="2957812"/>
              <a:ext cx="172007" cy="171682"/>
            </a:xfrm>
            <a:prstGeom prst="ellipse">
              <a:avLst/>
            </a:prstGeom>
            <a:solidFill>
              <a:srgbClr val="FF6C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id="1642" name="Google Shape;1642;p35"/>
          <p:cNvPicPr preferRelativeResize="0"/>
          <p:nvPr/>
        </p:nvPicPr>
        <p:blipFill rotWithShape="1">
          <a:blip r:embed="rId10">
            <a:alphaModFix/>
          </a:blip>
          <a:srcRect b="0" l="0" r="0" t="0"/>
          <a:stretch/>
        </p:blipFill>
        <p:spPr>
          <a:xfrm>
            <a:off x="9861655" y="1868394"/>
            <a:ext cx="803639" cy="642911"/>
          </a:xfrm>
          <a:prstGeom prst="rect">
            <a:avLst/>
          </a:prstGeom>
          <a:noFill/>
          <a:ln>
            <a:noFill/>
          </a:ln>
        </p:spPr>
      </p:pic>
      <p:sp>
        <p:nvSpPr>
          <p:cNvPr id="1643" name="Google Shape;1643;p35"/>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chemeClr val="dk1"/>
              </a:solidFill>
              <a:latin typeface="Arial"/>
              <a:ea typeface="Arial"/>
              <a:cs typeface="Arial"/>
              <a:sym typeface="Arial"/>
            </a:endParaRPr>
          </a:p>
        </p:txBody>
      </p:sp>
      <p:sp>
        <p:nvSpPr>
          <p:cNvPr id="1644" name="Google Shape;1644;p35"/>
          <p:cNvSpPr txBox="1"/>
          <p:nvPr/>
        </p:nvSpPr>
        <p:spPr>
          <a:xfrm>
            <a:off x="457199" y="152401"/>
            <a:ext cx="10762736" cy="99059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Brand Comparison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9" name="Shape 1649"/>
        <p:cNvGrpSpPr/>
        <p:nvPr/>
      </p:nvGrpSpPr>
      <p:grpSpPr>
        <a:xfrm>
          <a:off x="0" y="0"/>
          <a:ext cx="0" cy="0"/>
          <a:chOff x="0" y="0"/>
          <a:chExt cx="0" cy="0"/>
        </a:xfrm>
      </p:grpSpPr>
      <p:sp>
        <p:nvSpPr>
          <p:cNvPr id="1650" name="Google Shape;1650;p36"/>
          <p:cNvSpPr/>
          <p:nvPr/>
        </p:nvSpPr>
        <p:spPr>
          <a:xfrm>
            <a:off x="-14070" y="2360990"/>
            <a:ext cx="6101207" cy="4497009"/>
          </a:xfrm>
          <a:prstGeom prst="rect">
            <a:avLst/>
          </a:prstGeom>
          <a:solidFill>
            <a:srgbClr val="F7F7F7">
              <a:alpha val="819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651" name="Google Shape;1651;p36"/>
          <p:cNvGraphicFramePr/>
          <p:nvPr/>
        </p:nvGraphicFramePr>
        <p:xfrm>
          <a:off x="173017" y="2897483"/>
          <a:ext cx="5727032" cy="3694446"/>
        </p:xfrm>
        <a:graphic>
          <a:graphicData uri="http://schemas.openxmlformats.org/drawingml/2006/chart">
            <c:chart r:id="rId3"/>
          </a:graphicData>
        </a:graphic>
      </p:graphicFrame>
      <p:graphicFrame>
        <p:nvGraphicFramePr>
          <p:cNvPr id="1652" name="Google Shape;1652;p36"/>
          <p:cNvGraphicFramePr/>
          <p:nvPr/>
        </p:nvGraphicFramePr>
        <p:xfrm>
          <a:off x="6168172" y="2936960"/>
          <a:ext cx="5727032" cy="3665955"/>
        </p:xfrm>
        <a:graphic>
          <a:graphicData uri="http://schemas.openxmlformats.org/drawingml/2006/chart">
            <c:chart r:id="rId4"/>
          </a:graphicData>
        </a:graphic>
      </p:graphicFrame>
      <p:pic>
        <p:nvPicPr>
          <p:cNvPr id="1653" name="Google Shape;1653;p36"/>
          <p:cNvPicPr preferRelativeResize="0"/>
          <p:nvPr/>
        </p:nvPicPr>
        <p:blipFill rotWithShape="1">
          <a:blip r:embed="rId5">
            <a:alphaModFix/>
          </a:blip>
          <a:srcRect b="0" l="0" r="0" t="0"/>
          <a:stretch/>
        </p:blipFill>
        <p:spPr>
          <a:xfrm>
            <a:off x="0" y="2266448"/>
            <a:ext cx="1230381" cy="985285"/>
          </a:xfrm>
          <a:prstGeom prst="rect">
            <a:avLst/>
          </a:prstGeom>
          <a:noFill/>
          <a:ln>
            <a:noFill/>
          </a:ln>
        </p:spPr>
      </p:pic>
      <p:pic>
        <p:nvPicPr>
          <p:cNvPr id="1654" name="Google Shape;1654;p36"/>
          <p:cNvPicPr preferRelativeResize="0"/>
          <p:nvPr/>
        </p:nvPicPr>
        <p:blipFill rotWithShape="1">
          <a:blip r:embed="rId6">
            <a:alphaModFix/>
          </a:blip>
          <a:srcRect b="0" l="0" r="0" t="0"/>
          <a:stretch/>
        </p:blipFill>
        <p:spPr>
          <a:xfrm>
            <a:off x="6168172" y="2419489"/>
            <a:ext cx="984327" cy="700386"/>
          </a:xfrm>
          <a:prstGeom prst="rect">
            <a:avLst/>
          </a:prstGeom>
          <a:noFill/>
          <a:ln>
            <a:noFill/>
          </a:ln>
        </p:spPr>
      </p:pic>
      <p:sp>
        <p:nvSpPr>
          <p:cNvPr id="1655" name="Google Shape;1655;p36"/>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chemeClr val="dk1"/>
              </a:solidFill>
              <a:latin typeface="Arial"/>
              <a:ea typeface="Arial"/>
              <a:cs typeface="Arial"/>
              <a:sym typeface="Arial"/>
            </a:endParaRPr>
          </a:p>
        </p:txBody>
      </p:sp>
      <p:sp>
        <p:nvSpPr>
          <p:cNvPr id="1656" name="Google Shape;1656;p36"/>
          <p:cNvSpPr txBox="1"/>
          <p:nvPr/>
        </p:nvSpPr>
        <p:spPr>
          <a:xfrm>
            <a:off x="457199" y="152401"/>
            <a:ext cx="10762736" cy="99059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Brand Comparison | Client and Main Competitor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1" name="Shape 1661"/>
        <p:cNvGrpSpPr/>
        <p:nvPr/>
      </p:nvGrpSpPr>
      <p:grpSpPr>
        <a:xfrm>
          <a:off x="0" y="0"/>
          <a:ext cx="0" cy="0"/>
          <a:chOff x="0" y="0"/>
          <a:chExt cx="0" cy="0"/>
        </a:xfrm>
      </p:grpSpPr>
      <p:grpSp>
        <p:nvGrpSpPr>
          <p:cNvPr id="1662" name="Google Shape;1662;p37"/>
          <p:cNvGrpSpPr/>
          <p:nvPr/>
        </p:nvGrpSpPr>
        <p:grpSpPr>
          <a:xfrm>
            <a:off x="198112" y="4946203"/>
            <a:ext cx="5614623" cy="1486555"/>
            <a:chOff x="198112" y="4907649"/>
            <a:chExt cx="5614623" cy="1486555"/>
          </a:xfrm>
        </p:grpSpPr>
        <p:graphicFrame>
          <p:nvGraphicFramePr>
            <p:cNvPr id="1663" name="Google Shape;1663;p37"/>
            <p:cNvGraphicFramePr/>
            <p:nvPr/>
          </p:nvGraphicFramePr>
          <p:xfrm>
            <a:off x="488277" y="4907649"/>
            <a:ext cx="5324458" cy="1454523"/>
          </p:xfrm>
          <a:graphic>
            <a:graphicData uri="http://schemas.openxmlformats.org/drawingml/2006/chart">
              <c:chart r:id="rId3"/>
            </a:graphicData>
          </a:graphic>
        </p:graphicFrame>
        <p:grpSp>
          <p:nvGrpSpPr>
            <p:cNvPr id="1664" name="Google Shape;1664;p37"/>
            <p:cNvGrpSpPr/>
            <p:nvPr/>
          </p:nvGrpSpPr>
          <p:grpSpPr>
            <a:xfrm>
              <a:off x="198112" y="5873677"/>
              <a:ext cx="4859732" cy="189603"/>
              <a:chOff x="151356" y="6396642"/>
              <a:chExt cx="4859732" cy="189603"/>
            </a:xfrm>
          </p:grpSpPr>
          <p:grpSp>
            <p:nvGrpSpPr>
              <p:cNvPr id="1665" name="Google Shape;1665;p37"/>
              <p:cNvGrpSpPr/>
              <p:nvPr/>
            </p:nvGrpSpPr>
            <p:grpSpPr>
              <a:xfrm>
                <a:off x="151356" y="6396642"/>
                <a:ext cx="3138669" cy="189603"/>
                <a:chOff x="132461" y="5250764"/>
                <a:chExt cx="3138669" cy="189603"/>
              </a:xfrm>
            </p:grpSpPr>
            <p:sp>
              <p:nvSpPr>
                <p:cNvPr id="1666" name="Google Shape;1666;p37"/>
                <p:cNvSpPr txBox="1"/>
                <p:nvPr/>
              </p:nvSpPr>
              <p:spPr>
                <a:xfrm>
                  <a:off x="132461" y="5255367"/>
                  <a:ext cx="989130"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FF6623"/>
                      </a:solidFill>
                      <a:latin typeface="Arial"/>
                      <a:ea typeface="Arial"/>
                      <a:cs typeface="Arial"/>
                      <a:sym typeface="Arial"/>
                    </a:rPr>
                    <a:t>Worst/Below avg.</a:t>
                  </a:r>
                  <a:endParaRPr b="0" i="0" sz="1400" u="none" cap="none" strike="noStrike">
                    <a:solidFill>
                      <a:srgbClr val="000000"/>
                    </a:solidFill>
                    <a:latin typeface="Arial"/>
                    <a:ea typeface="Arial"/>
                    <a:cs typeface="Arial"/>
                    <a:sym typeface="Arial"/>
                  </a:endParaRPr>
                </a:p>
              </p:txBody>
            </p:sp>
            <p:sp>
              <p:nvSpPr>
                <p:cNvPr id="1667" name="Google Shape;1667;p37"/>
                <p:cNvSpPr txBox="1"/>
                <p:nvPr/>
              </p:nvSpPr>
              <p:spPr>
                <a:xfrm>
                  <a:off x="1075853" y="5250764"/>
                  <a:ext cx="769834"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accent6"/>
                      </a:solidFill>
                      <a:latin typeface="Arial"/>
                      <a:ea typeface="Arial"/>
                      <a:cs typeface="Arial"/>
                      <a:sym typeface="Arial"/>
                    </a:rPr>
                    <a:t>Average</a:t>
                  </a:r>
                  <a:endParaRPr b="0" i="0" sz="1400" u="none" cap="none" strike="noStrike">
                    <a:solidFill>
                      <a:srgbClr val="000000"/>
                    </a:solidFill>
                    <a:latin typeface="Arial"/>
                    <a:ea typeface="Arial"/>
                    <a:cs typeface="Arial"/>
                    <a:sym typeface="Arial"/>
                  </a:endParaRPr>
                </a:p>
              </p:txBody>
            </p:sp>
            <p:sp>
              <p:nvSpPr>
                <p:cNvPr id="1668" name="Google Shape;1668;p37"/>
                <p:cNvSpPr txBox="1"/>
                <p:nvPr/>
              </p:nvSpPr>
              <p:spPr>
                <a:xfrm>
                  <a:off x="2501296" y="5255701"/>
                  <a:ext cx="769834"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accent1"/>
                      </a:solidFill>
                      <a:latin typeface="Arial"/>
                      <a:ea typeface="Arial"/>
                      <a:cs typeface="Arial"/>
                      <a:sym typeface="Arial"/>
                    </a:rPr>
                    <a:t>Above average</a:t>
                  </a:r>
                  <a:endParaRPr b="0" i="0" sz="1400" u="none" cap="none" strike="noStrike">
                    <a:solidFill>
                      <a:srgbClr val="000000"/>
                    </a:solidFill>
                    <a:latin typeface="Arial"/>
                    <a:ea typeface="Arial"/>
                    <a:cs typeface="Arial"/>
                    <a:sym typeface="Arial"/>
                  </a:endParaRPr>
                </a:p>
              </p:txBody>
            </p:sp>
          </p:grpSp>
          <p:sp>
            <p:nvSpPr>
              <p:cNvPr id="1669" name="Google Shape;1669;p37"/>
              <p:cNvSpPr txBox="1"/>
              <p:nvPr/>
            </p:nvSpPr>
            <p:spPr>
              <a:xfrm>
                <a:off x="4241254" y="6396642"/>
                <a:ext cx="769834"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B050"/>
                    </a:solidFill>
                    <a:latin typeface="Arial"/>
                    <a:ea typeface="Arial"/>
                    <a:cs typeface="Arial"/>
                    <a:sym typeface="Arial"/>
                  </a:rPr>
                  <a:t>One of the best</a:t>
                </a:r>
                <a:endParaRPr b="0" i="0" sz="1400" u="none" cap="none" strike="noStrike">
                  <a:solidFill>
                    <a:srgbClr val="000000"/>
                  </a:solidFill>
                  <a:latin typeface="Arial"/>
                  <a:ea typeface="Arial"/>
                  <a:cs typeface="Arial"/>
                  <a:sym typeface="Arial"/>
                </a:endParaRPr>
              </a:p>
            </p:txBody>
          </p:sp>
        </p:grpSp>
        <p:grpSp>
          <p:nvGrpSpPr>
            <p:cNvPr id="1670" name="Google Shape;1670;p37"/>
            <p:cNvGrpSpPr/>
            <p:nvPr/>
          </p:nvGrpSpPr>
          <p:grpSpPr>
            <a:xfrm>
              <a:off x="2231671" y="5981515"/>
              <a:ext cx="3427734" cy="412689"/>
              <a:chOff x="1535819" y="5043017"/>
              <a:chExt cx="4067468" cy="412689"/>
            </a:xfrm>
          </p:grpSpPr>
          <p:sp>
            <p:nvSpPr>
              <p:cNvPr id="1671" name="Google Shape;1671;p37"/>
              <p:cNvSpPr/>
              <p:nvPr/>
            </p:nvSpPr>
            <p:spPr>
              <a:xfrm rot="5400000">
                <a:off x="3469740" y="3109096"/>
                <a:ext cx="199626" cy="4067468"/>
              </a:xfrm>
              <a:prstGeom prst="rightBrace">
                <a:avLst>
                  <a:gd fmla="val 8333" name="adj1"/>
                  <a:gd fmla="val 50000" name="adj2"/>
                </a:avLst>
              </a:prstGeom>
              <a:noFill/>
              <a:ln cap="flat" cmpd="sng" w="9525">
                <a:solidFill>
                  <a:srgbClr val="5DCE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7A47E"/>
                  </a:solidFill>
                  <a:latin typeface="Arial"/>
                  <a:ea typeface="Arial"/>
                  <a:cs typeface="Arial"/>
                  <a:sym typeface="Arial"/>
                </a:endParaRPr>
              </a:p>
            </p:txBody>
          </p:sp>
          <p:sp>
            <p:nvSpPr>
              <p:cNvPr id="1672" name="Google Shape;1672;p37"/>
              <p:cNvSpPr txBox="1"/>
              <p:nvPr/>
            </p:nvSpPr>
            <p:spPr>
              <a:xfrm>
                <a:off x="3058763" y="5209525"/>
                <a:ext cx="1021580" cy="246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17A47E"/>
                    </a:solidFill>
                    <a:latin typeface="Arial"/>
                    <a:ea typeface="Arial"/>
                    <a:cs typeface="Arial"/>
                    <a:sym typeface="Arial"/>
                  </a:rPr>
                  <a:t>67%</a:t>
                </a:r>
                <a:endParaRPr b="0" i="0" sz="1800" u="none" cap="none" strike="noStrike">
                  <a:solidFill>
                    <a:srgbClr val="17A47E"/>
                  </a:solidFill>
                  <a:latin typeface="Arial"/>
                  <a:ea typeface="Arial"/>
                  <a:cs typeface="Arial"/>
                  <a:sym typeface="Arial"/>
                </a:endParaRPr>
              </a:p>
            </p:txBody>
          </p:sp>
        </p:grpSp>
      </p:grpSp>
      <p:grpSp>
        <p:nvGrpSpPr>
          <p:cNvPr id="1673" name="Google Shape;1673;p37"/>
          <p:cNvGrpSpPr/>
          <p:nvPr/>
        </p:nvGrpSpPr>
        <p:grpSpPr>
          <a:xfrm>
            <a:off x="6471526" y="3226036"/>
            <a:ext cx="5398329" cy="1514528"/>
            <a:chOff x="6384536" y="3554687"/>
            <a:chExt cx="5398329" cy="1514528"/>
          </a:xfrm>
        </p:grpSpPr>
        <p:graphicFrame>
          <p:nvGraphicFramePr>
            <p:cNvPr id="1674" name="Google Shape;1674;p37"/>
            <p:cNvGraphicFramePr/>
            <p:nvPr/>
          </p:nvGraphicFramePr>
          <p:xfrm>
            <a:off x="6458407" y="3554687"/>
            <a:ext cx="5324458" cy="1514528"/>
          </p:xfrm>
          <a:graphic>
            <a:graphicData uri="http://schemas.openxmlformats.org/drawingml/2006/chart">
              <c:chart r:id="rId4"/>
            </a:graphicData>
          </a:graphic>
        </p:graphicFrame>
        <p:grpSp>
          <p:nvGrpSpPr>
            <p:cNvPr id="1675" name="Google Shape;1675;p37"/>
            <p:cNvGrpSpPr/>
            <p:nvPr/>
          </p:nvGrpSpPr>
          <p:grpSpPr>
            <a:xfrm>
              <a:off x="6384536" y="4536096"/>
              <a:ext cx="3055558" cy="184666"/>
              <a:chOff x="6380051" y="5250764"/>
              <a:chExt cx="3055558" cy="184666"/>
            </a:xfrm>
          </p:grpSpPr>
          <p:sp>
            <p:nvSpPr>
              <p:cNvPr id="1676" name="Google Shape;1676;p37"/>
              <p:cNvSpPr txBox="1"/>
              <p:nvPr/>
            </p:nvSpPr>
            <p:spPr>
              <a:xfrm>
                <a:off x="6380051" y="5250764"/>
                <a:ext cx="769834"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FF6623"/>
                    </a:solidFill>
                    <a:latin typeface="Arial"/>
                    <a:ea typeface="Arial"/>
                    <a:cs typeface="Arial"/>
                    <a:sym typeface="Arial"/>
                  </a:rPr>
                  <a:t>Dissatisfied</a:t>
                </a:r>
                <a:endParaRPr b="0" i="0" sz="1400" u="none" cap="none" strike="noStrike">
                  <a:solidFill>
                    <a:srgbClr val="000000"/>
                  </a:solidFill>
                  <a:latin typeface="Arial"/>
                  <a:ea typeface="Arial"/>
                  <a:cs typeface="Arial"/>
                  <a:sym typeface="Arial"/>
                </a:endParaRPr>
              </a:p>
            </p:txBody>
          </p:sp>
          <p:sp>
            <p:nvSpPr>
              <p:cNvPr id="1677" name="Google Shape;1677;p37"/>
              <p:cNvSpPr txBox="1"/>
              <p:nvPr/>
            </p:nvSpPr>
            <p:spPr>
              <a:xfrm>
                <a:off x="6852749" y="5250764"/>
                <a:ext cx="769834"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accent6"/>
                    </a:solidFill>
                    <a:latin typeface="Arial"/>
                    <a:ea typeface="Arial"/>
                    <a:cs typeface="Arial"/>
                    <a:sym typeface="Arial"/>
                  </a:rPr>
                  <a:t>Neutral</a:t>
                </a:r>
                <a:endParaRPr b="0" i="0" sz="1400" u="none" cap="none" strike="noStrike">
                  <a:solidFill>
                    <a:srgbClr val="000000"/>
                  </a:solidFill>
                  <a:latin typeface="Arial"/>
                  <a:ea typeface="Arial"/>
                  <a:cs typeface="Arial"/>
                  <a:sym typeface="Arial"/>
                </a:endParaRPr>
              </a:p>
            </p:txBody>
          </p:sp>
          <p:sp>
            <p:nvSpPr>
              <p:cNvPr id="1678" name="Google Shape;1678;p37"/>
              <p:cNvSpPr txBox="1"/>
              <p:nvPr/>
            </p:nvSpPr>
            <p:spPr>
              <a:xfrm>
                <a:off x="8665775" y="5250764"/>
                <a:ext cx="769834"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17A47E"/>
                    </a:solidFill>
                    <a:latin typeface="Arial"/>
                    <a:ea typeface="Arial"/>
                    <a:cs typeface="Arial"/>
                    <a:sym typeface="Arial"/>
                  </a:rPr>
                  <a:t>Satisfied</a:t>
                </a:r>
                <a:endParaRPr b="0" i="0" sz="1400" u="none" cap="none" strike="noStrike">
                  <a:solidFill>
                    <a:srgbClr val="17A47E"/>
                  </a:solidFill>
                  <a:latin typeface="Arial"/>
                  <a:ea typeface="Arial"/>
                  <a:cs typeface="Arial"/>
                  <a:sym typeface="Arial"/>
                </a:endParaRPr>
              </a:p>
            </p:txBody>
          </p:sp>
        </p:grpSp>
        <p:grpSp>
          <p:nvGrpSpPr>
            <p:cNvPr id="1679" name="Google Shape;1679;p37"/>
            <p:cNvGrpSpPr/>
            <p:nvPr/>
          </p:nvGrpSpPr>
          <p:grpSpPr>
            <a:xfrm>
              <a:off x="7428212" y="4599095"/>
              <a:ext cx="4223288" cy="427927"/>
              <a:chOff x="1506655" y="5043016"/>
              <a:chExt cx="4096631" cy="427927"/>
            </a:xfrm>
          </p:grpSpPr>
          <p:sp>
            <p:nvSpPr>
              <p:cNvPr id="1680" name="Google Shape;1680;p37"/>
              <p:cNvSpPr/>
              <p:nvPr/>
            </p:nvSpPr>
            <p:spPr>
              <a:xfrm rot="5400000">
                <a:off x="3455158" y="3094514"/>
                <a:ext cx="199626" cy="4096631"/>
              </a:xfrm>
              <a:prstGeom prst="rightBrace">
                <a:avLst>
                  <a:gd fmla="val 8333" name="adj1"/>
                  <a:gd fmla="val 50000" name="adj2"/>
                </a:avLst>
              </a:prstGeom>
              <a:noFill/>
              <a:ln cap="flat" cmpd="sng" w="9525">
                <a:solidFill>
                  <a:srgbClr val="5DCE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7A47E"/>
                  </a:solidFill>
                  <a:latin typeface="Arial"/>
                  <a:ea typeface="Arial"/>
                  <a:cs typeface="Arial"/>
                  <a:sym typeface="Arial"/>
                </a:endParaRPr>
              </a:p>
            </p:txBody>
          </p:sp>
          <p:sp>
            <p:nvSpPr>
              <p:cNvPr id="1681" name="Google Shape;1681;p37"/>
              <p:cNvSpPr txBox="1"/>
              <p:nvPr/>
            </p:nvSpPr>
            <p:spPr>
              <a:xfrm>
                <a:off x="3352840" y="5217027"/>
                <a:ext cx="516612"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17A47E"/>
                    </a:solidFill>
                    <a:latin typeface="Arial"/>
                    <a:ea typeface="Arial"/>
                    <a:cs typeface="Arial"/>
                    <a:sym typeface="Arial"/>
                  </a:rPr>
                  <a:t>83%</a:t>
                </a:r>
                <a:endParaRPr b="0" i="0" sz="1400" u="none" cap="none" strike="noStrike">
                  <a:solidFill>
                    <a:srgbClr val="17A47E"/>
                  </a:solidFill>
                  <a:latin typeface="Arial"/>
                  <a:ea typeface="Arial"/>
                  <a:cs typeface="Arial"/>
                  <a:sym typeface="Arial"/>
                </a:endParaRPr>
              </a:p>
            </p:txBody>
          </p:sp>
        </p:grpSp>
        <p:sp>
          <p:nvSpPr>
            <p:cNvPr id="1682" name="Google Shape;1682;p37"/>
            <p:cNvSpPr txBox="1"/>
            <p:nvPr/>
          </p:nvSpPr>
          <p:spPr>
            <a:xfrm>
              <a:off x="7253588" y="3688639"/>
              <a:ext cx="383768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How satisfied have you been with using Brand B?</a:t>
              </a:r>
              <a:endParaRPr b="0" i="0" sz="1400" u="none" cap="none" strike="noStrike">
                <a:solidFill>
                  <a:schemeClr val="dk1"/>
                </a:solidFill>
                <a:latin typeface="Arial"/>
                <a:ea typeface="Arial"/>
                <a:cs typeface="Arial"/>
                <a:sym typeface="Arial"/>
              </a:endParaRPr>
            </a:p>
          </p:txBody>
        </p:sp>
      </p:grpSp>
      <p:grpSp>
        <p:nvGrpSpPr>
          <p:cNvPr id="1683" name="Google Shape;1683;p37"/>
          <p:cNvGrpSpPr/>
          <p:nvPr/>
        </p:nvGrpSpPr>
        <p:grpSpPr>
          <a:xfrm>
            <a:off x="439896" y="3221185"/>
            <a:ext cx="5372839" cy="2063616"/>
            <a:chOff x="433220" y="3586120"/>
            <a:chExt cx="5372839" cy="2063616"/>
          </a:xfrm>
        </p:grpSpPr>
        <p:graphicFrame>
          <p:nvGraphicFramePr>
            <p:cNvPr id="1684" name="Google Shape;1684;p37"/>
            <p:cNvGraphicFramePr/>
            <p:nvPr/>
          </p:nvGraphicFramePr>
          <p:xfrm>
            <a:off x="481601" y="3586120"/>
            <a:ext cx="5324458" cy="1454523"/>
          </p:xfrm>
          <a:graphic>
            <a:graphicData uri="http://schemas.openxmlformats.org/drawingml/2006/chart">
              <c:chart r:id="rId5"/>
            </a:graphicData>
          </a:graphic>
        </p:graphicFrame>
        <p:grpSp>
          <p:nvGrpSpPr>
            <p:cNvPr id="1685" name="Google Shape;1685;p37"/>
            <p:cNvGrpSpPr/>
            <p:nvPr/>
          </p:nvGrpSpPr>
          <p:grpSpPr>
            <a:xfrm>
              <a:off x="433220" y="4541127"/>
              <a:ext cx="3226039" cy="184666"/>
              <a:chOff x="392539" y="5250764"/>
              <a:chExt cx="3226039" cy="184666"/>
            </a:xfrm>
          </p:grpSpPr>
          <p:sp>
            <p:nvSpPr>
              <p:cNvPr id="1686" name="Google Shape;1686;p37"/>
              <p:cNvSpPr txBox="1"/>
              <p:nvPr/>
            </p:nvSpPr>
            <p:spPr>
              <a:xfrm>
                <a:off x="392539" y="5250764"/>
                <a:ext cx="769834"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FF6623"/>
                    </a:solidFill>
                    <a:latin typeface="Arial"/>
                    <a:ea typeface="Arial"/>
                    <a:cs typeface="Arial"/>
                    <a:sym typeface="Arial"/>
                  </a:rPr>
                  <a:t>Dissatisfied</a:t>
                </a:r>
                <a:endParaRPr b="0" i="0" sz="1400" u="none" cap="none" strike="noStrike">
                  <a:solidFill>
                    <a:srgbClr val="000000"/>
                  </a:solidFill>
                  <a:latin typeface="Arial"/>
                  <a:ea typeface="Arial"/>
                  <a:cs typeface="Arial"/>
                  <a:sym typeface="Arial"/>
                </a:endParaRPr>
              </a:p>
            </p:txBody>
          </p:sp>
          <p:sp>
            <p:nvSpPr>
              <p:cNvPr id="1687" name="Google Shape;1687;p37"/>
              <p:cNvSpPr txBox="1"/>
              <p:nvPr/>
            </p:nvSpPr>
            <p:spPr>
              <a:xfrm>
                <a:off x="865237" y="5250764"/>
                <a:ext cx="769834"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accent6"/>
                    </a:solidFill>
                    <a:latin typeface="Arial"/>
                    <a:ea typeface="Arial"/>
                    <a:cs typeface="Arial"/>
                    <a:sym typeface="Arial"/>
                  </a:rPr>
                  <a:t>Neutral</a:t>
                </a:r>
                <a:endParaRPr b="0" i="0" sz="1400" u="none" cap="none" strike="noStrike">
                  <a:solidFill>
                    <a:srgbClr val="000000"/>
                  </a:solidFill>
                  <a:latin typeface="Arial"/>
                  <a:ea typeface="Arial"/>
                  <a:cs typeface="Arial"/>
                  <a:sym typeface="Arial"/>
                </a:endParaRPr>
              </a:p>
            </p:txBody>
          </p:sp>
          <p:sp>
            <p:nvSpPr>
              <p:cNvPr id="1688" name="Google Shape;1688;p37"/>
              <p:cNvSpPr txBox="1"/>
              <p:nvPr/>
            </p:nvSpPr>
            <p:spPr>
              <a:xfrm>
                <a:off x="2848744" y="5250764"/>
                <a:ext cx="769834"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17A47E"/>
                    </a:solidFill>
                    <a:latin typeface="Arial"/>
                    <a:ea typeface="Arial"/>
                    <a:cs typeface="Arial"/>
                    <a:sym typeface="Arial"/>
                  </a:rPr>
                  <a:t>Satisfied</a:t>
                </a:r>
                <a:endParaRPr b="0" i="0" sz="1400" u="none" cap="none" strike="noStrike">
                  <a:solidFill>
                    <a:srgbClr val="17A47E"/>
                  </a:solidFill>
                  <a:latin typeface="Arial"/>
                  <a:ea typeface="Arial"/>
                  <a:cs typeface="Arial"/>
                  <a:sym typeface="Arial"/>
                </a:endParaRPr>
              </a:p>
            </p:txBody>
          </p:sp>
        </p:grpSp>
        <p:grpSp>
          <p:nvGrpSpPr>
            <p:cNvPr id="1689" name="Google Shape;1689;p37"/>
            <p:cNvGrpSpPr/>
            <p:nvPr/>
          </p:nvGrpSpPr>
          <p:grpSpPr>
            <a:xfrm>
              <a:off x="1627371" y="4602540"/>
              <a:ext cx="4025644" cy="420231"/>
              <a:chOff x="1577643" y="5043017"/>
              <a:chExt cx="4025644" cy="420231"/>
            </a:xfrm>
          </p:grpSpPr>
          <p:sp>
            <p:nvSpPr>
              <p:cNvPr id="1690" name="Google Shape;1690;p37"/>
              <p:cNvSpPr/>
              <p:nvPr/>
            </p:nvSpPr>
            <p:spPr>
              <a:xfrm rot="5400000">
                <a:off x="3490652" y="3130008"/>
                <a:ext cx="199626" cy="4025644"/>
              </a:xfrm>
              <a:prstGeom prst="rightBrace">
                <a:avLst>
                  <a:gd fmla="val 8333" name="adj1"/>
                  <a:gd fmla="val 50000" name="adj2"/>
                </a:avLst>
              </a:prstGeom>
              <a:noFill/>
              <a:ln cap="flat" cmpd="sng" w="9525">
                <a:solidFill>
                  <a:srgbClr val="5DCE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7A47E"/>
                  </a:solidFill>
                  <a:latin typeface="Arial"/>
                  <a:ea typeface="Arial"/>
                  <a:cs typeface="Arial"/>
                  <a:sym typeface="Arial"/>
                </a:endParaRPr>
              </a:p>
            </p:txBody>
          </p:sp>
          <p:sp>
            <p:nvSpPr>
              <p:cNvPr id="1691" name="Google Shape;1691;p37"/>
              <p:cNvSpPr txBox="1"/>
              <p:nvPr/>
            </p:nvSpPr>
            <p:spPr>
              <a:xfrm>
                <a:off x="3352840" y="5217027"/>
                <a:ext cx="516612"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17A47E"/>
                    </a:solidFill>
                    <a:latin typeface="Arial"/>
                    <a:ea typeface="Arial"/>
                    <a:cs typeface="Arial"/>
                    <a:sym typeface="Arial"/>
                  </a:rPr>
                  <a:t>80%</a:t>
                </a:r>
                <a:endParaRPr b="0" i="0" sz="1400" u="none" cap="none" strike="noStrike">
                  <a:solidFill>
                    <a:srgbClr val="17A47E"/>
                  </a:solidFill>
                  <a:latin typeface="Arial"/>
                  <a:ea typeface="Arial"/>
                  <a:cs typeface="Arial"/>
                  <a:sym typeface="Arial"/>
                </a:endParaRPr>
              </a:p>
            </p:txBody>
          </p:sp>
        </p:grpSp>
        <p:sp>
          <p:nvSpPr>
            <p:cNvPr id="1692" name="Google Shape;1692;p37"/>
            <p:cNvSpPr txBox="1"/>
            <p:nvPr/>
          </p:nvSpPr>
          <p:spPr>
            <a:xfrm>
              <a:off x="1225125" y="3729311"/>
              <a:ext cx="383768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How satisfied have you been with using Brand A?</a:t>
              </a:r>
              <a:endParaRPr b="0" i="0" sz="1400" u="none" cap="none" strike="noStrike">
                <a:solidFill>
                  <a:schemeClr val="dk1"/>
                </a:solidFill>
                <a:latin typeface="Arial"/>
                <a:ea typeface="Arial"/>
                <a:cs typeface="Arial"/>
                <a:sym typeface="Arial"/>
              </a:endParaRPr>
            </a:p>
          </p:txBody>
        </p:sp>
        <p:sp>
          <p:nvSpPr>
            <p:cNvPr id="1693" name="Google Shape;1693;p37"/>
            <p:cNvSpPr txBox="1"/>
            <p:nvPr/>
          </p:nvSpPr>
          <p:spPr>
            <a:xfrm>
              <a:off x="930712" y="5403515"/>
              <a:ext cx="442623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Compared to similar apps/websites, how would you rate Brand A?</a:t>
              </a:r>
              <a:endParaRPr b="0" i="0" sz="1400" u="none" cap="none" strike="noStrike">
                <a:solidFill>
                  <a:schemeClr val="dk1"/>
                </a:solidFill>
                <a:latin typeface="Arial"/>
                <a:ea typeface="Arial"/>
                <a:cs typeface="Arial"/>
                <a:sym typeface="Arial"/>
              </a:endParaRPr>
            </a:p>
          </p:txBody>
        </p:sp>
      </p:grpSp>
      <p:grpSp>
        <p:nvGrpSpPr>
          <p:cNvPr id="1694" name="Google Shape;1694;p37"/>
          <p:cNvGrpSpPr/>
          <p:nvPr/>
        </p:nvGrpSpPr>
        <p:grpSpPr>
          <a:xfrm>
            <a:off x="6465962" y="4979993"/>
            <a:ext cx="5409795" cy="1483960"/>
            <a:chOff x="6465962" y="5022771"/>
            <a:chExt cx="5409795" cy="1483960"/>
          </a:xfrm>
        </p:grpSpPr>
        <p:graphicFrame>
          <p:nvGraphicFramePr>
            <p:cNvPr id="1695" name="Google Shape;1695;p37"/>
            <p:cNvGraphicFramePr/>
            <p:nvPr/>
          </p:nvGraphicFramePr>
          <p:xfrm>
            <a:off x="6551299" y="5022771"/>
            <a:ext cx="5324458" cy="1483960"/>
          </p:xfrm>
          <a:graphic>
            <a:graphicData uri="http://schemas.openxmlformats.org/drawingml/2006/chart">
              <c:chart r:id="rId6"/>
            </a:graphicData>
          </a:graphic>
        </p:graphicFrame>
        <p:grpSp>
          <p:nvGrpSpPr>
            <p:cNvPr id="1696" name="Google Shape;1696;p37"/>
            <p:cNvGrpSpPr/>
            <p:nvPr/>
          </p:nvGrpSpPr>
          <p:grpSpPr>
            <a:xfrm>
              <a:off x="6465962" y="5141198"/>
              <a:ext cx="5247106" cy="1356919"/>
              <a:chOff x="6465962" y="4994297"/>
              <a:chExt cx="5247106" cy="1356919"/>
            </a:xfrm>
          </p:grpSpPr>
          <p:grpSp>
            <p:nvGrpSpPr>
              <p:cNvPr id="1697" name="Google Shape;1697;p37"/>
              <p:cNvGrpSpPr/>
              <p:nvPr/>
            </p:nvGrpSpPr>
            <p:grpSpPr>
              <a:xfrm>
                <a:off x="6465962" y="5834500"/>
                <a:ext cx="4601383" cy="285515"/>
                <a:chOff x="151356" y="6392728"/>
                <a:chExt cx="4601383" cy="285515"/>
              </a:xfrm>
            </p:grpSpPr>
            <p:grpSp>
              <p:nvGrpSpPr>
                <p:cNvPr id="1698" name="Google Shape;1698;p37"/>
                <p:cNvGrpSpPr/>
                <p:nvPr/>
              </p:nvGrpSpPr>
              <p:grpSpPr>
                <a:xfrm>
                  <a:off x="151356" y="6392728"/>
                  <a:ext cx="2594299" cy="285515"/>
                  <a:chOff x="132461" y="5246850"/>
                  <a:chExt cx="2594299" cy="285515"/>
                </a:xfrm>
              </p:grpSpPr>
              <p:sp>
                <p:nvSpPr>
                  <p:cNvPr id="1699" name="Google Shape;1699;p37"/>
                  <p:cNvSpPr txBox="1"/>
                  <p:nvPr/>
                </p:nvSpPr>
                <p:spPr>
                  <a:xfrm>
                    <a:off x="132461" y="5255366"/>
                    <a:ext cx="702805"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FF6623"/>
                        </a:solidFill>
                        <a:latin typeface="Arial"/>
                        <a:ea typeface="Arial"/>
                        <a:cs typeface="Arial"/>
                        <a:sym typeface="Arial"/>
                      </a:rPr>
                      <a:t>Worst/Below avg.</a:t>
                    </a:r>
                    <a:endParaRPr b="0" i="0" sz="1400" u="none" cap="none" strike="noStrike">
                      <a:solidFill>
                        <a:srgbClr val="000000"/>
                      </a:solidFill>
                      <a:latin typeface="Arial"/>
                      <a:ea typeface="Arial"/>
                      <a:cs typeface="Arial"/>
                      <a:sym typeface="Arial"/>
                    </a:endParaRPr>
                  </a:p>
                </p:txBody>
              </p:sp>
              <p:sp>
                <p:nvSpPr>
                  <p:cNvPr id="1700" name="Google Shape;1700;p37"/>
                  <p:cNvSpPr txBox="1"/>
                  <p:nvPr/>
                </p:nvSpPr>
                <p:spPr>
                  <a:xfrm>
                    <a:off x="611288" y="5250764"/>
                    <a:ext cx="769834"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accent6"/>
                        </a:solidFill>
                        <a:latin typeface="Arial"/>
                        <a:ea typeface="Arial"/>
                        <a:cs typeface="Arial"/>
                        <a:sym typeface="Arial"/>
                      </a:rPr>
                      <a:t>Average</a:t>
                    </a:r>
                    <a:endParaRPr b="0" i="0" sz="1400" u="none" cap="none" strike="noStrike">
                      <a:solidFill>
                        <a:srgbClr val="000000"/>
                      </a:solidFill>
                      <a:latin typeface="Arial"/>
                      <a:ea typeface="Arial"/>
                      <a:cs typeface="Arial"/>
                      <a:sym typeface="Arial"/>
                    </a:endParaRPr>
                  </a:p>
                </p:txBody>
              </p:sp>
              <p:sp>
                <p:nvSpPr>
                  <p:cNvPr id="1701" name="Google Shape;1701;p37"/>
                  <p:cNvSpPr txBox="1"/>
                  <p:nvPr/>
                </p:nvSpPr>
                <p:spPr>
                  <a:xfrm>
                    <a:off x="1956926" y="5246850"/>
                    <a:ext cx="769834"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accent1"/>
                        </a:solidFill>
                        <a:latin typeface="Arial"/>
                        <a:ea typeface="Arial"/>
                        <a:cs typeface="Arial"/>
                        <a:sym typeface="Arial"/>
                      </a:rPr>
                      <a:t>Above average</a:t>
                    </a:r>
                    <a:endParaRPr b="0" i="0" sz="1400" u="none" cap="none" strike="noStrike">
                      <a:solidFill>
                        <a:srgbClr val="000000"/>
                      </a:solidFill>
                      <a:latin typeface="Arial"/>
                      <a:ea typeface="Arial"/>
                      <a:cs typeface="Arial"/>
                      <a:sym typeface="Arial"/>
                    </a:endParaRPr>
                  </a:p>
                </p:txBody>
              </p:sp>
            </p:grpSp>
            <p:sp>
              <p:nvSpPr>
                <p:cNvPr id="1702" name="Google Shape;1702;p37"/>
                <p:cNvSpPr txBox="1"/>
                <p:nvPr/>
              </p:nvSpPr>
              <p:spPr>
                <a:xfrm>
                  <a:off x="3982905" y="6404422"/>
                  <a:ext cx="769834"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B050"/>
                      </a:solidFill>
                      <a:latin typeface="Arial"/>
                      <a:ea typeface="Arial"/>
                      <a:cs typeface="Arial"/>
                      <a:sym typeface="Arial"/>
                    </a:rPr>
                    <a:t>One of the best</a:t>
                  </a:r>
                  <a:endParaRPr b="0" i="0" sz="1400" u="none" cap="none" strike="noStrike">
                    <a:solidFill>
                      <a:srgbClr val="000000"/>
                    </a:solidFill>
                    <a:latin typeface="Arial"/>
                    <a:ea typeface="Arial"/>
                    <a:cs typeface="Arial"/>
                    <a:sym typeface="Arial"/>
                  </a:endParaRPr>
                </a:p>
              </p:txBody>
            </p:sp>
          </p:grpSp>
          <p:sp>
            <p:nvSpPr>
              <p:cNvPr id="1703" name="Google Shape;1703;p37"/>
              <p:cNvSpPr txBox="1"/>
              <p:nvPr/>
            </p:nvSpPr>
            <p:spPr>
              <a:xfrm>
                <a:off x="6944789" y="4994297"/>
                <a:ext cx="442623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Compared to similar apps/websites, how would you rate Brand B?</a:t>
                </a:r>
                <a:endParaRPr b="0" i="0" sz="1400" u="none" cap="none" strike="noStrike">
                  <a:solidFill>
                    <a:schemeClr val="dk1"/>
                  </a:solidFill>
                  <a:latin typeface="Arial"/>
                  <a:ea typeface="Arial"/>
                  <a:cs typeface="Arial"/>
                  <a:sym typeface="Arial"/>
                </a:endParaRPr>
              </a:p>
            </p:txBody>
          </p:sp>
          <p:grpSp>
            <p:nvGrpSpPr>
              <p:cNvPr id="1704" name="Google Shape;1704;p37"/>
              <p:cNvGrpSpPr/>
              <p:nvPr/>
            </p:nvGrpSpPr>
            <p:grpSpPr>
              <a:xfrm>
                <a:off x="7790868" y="5938527"/>
                <a:ext cx="3922200" cy="412689"/>
                <a:chOff x="1535819" y="5043017"/>
                <a:chExt cx="4067468" cy="412689"/>
              </a:xfrm>
            </p:grpSpPr>
            <p:sp>
              <p:nvSpPr>
                <p:cNvPr id="1705" name="Google Shape;1705;p37"/>
                <p:cNvSpPr/>
                <p:nvPr/>
              </p:nvSpPr>
              <p:spPr>
                <a:xfrm rot="5400000">
                  <a:off x="3469740" y="3109096"/>
                  <a:ext cx="199626" cy="4067468"/>
                </a:xfrm>
                <a:prstGeom prst="rightBrace">
                  <a:avLst>
                    <a:gd fmla="val 8333" name="adj1"/>
                    <a:gd fmla="val 50000" name="adj2"/>
                  </a:avLst>
                </a:prstGeom>
                <a:noFill/>
                <a:ln cap="flat" cmpd="sng" w="9525">
                  <a:solidFill>
                    <a:srgbClr val="5DCE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7A47E"/>
                    </a:solidFill>
                    <a:latin typeface="Arial"/>
                    <a:ea typeface="Arial"/>
                    <a:cs typeface="Arial"/>
                    <a:sym typeface="Arial"/>
                  </a:endParaRPr>
                </a:p>
              </p:txBody>
            </p:sp>
            <p:sp>
              <p:nvSpPr>
                <p:cNvPr id="1706" name="Google Shape;1706;p37"/>
                <p:cNvSpPr txBox="1"/>
                <p:nvPr/>
              </p:nvSpPr>
              <p:spPr>
                <a:xfrm>
                  <a:off x="3058763" y="5209525"/>
                  <a:ext cx="1021580" cy="246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17A47E"/>
                      </a:solidFill>
                      <a:latin typeface="Arial"/>
                      <a:ea typeface="Arial"/>
                      <a:cs typeface="Arial"/>
                      <a:sym typeface="Arial"/>
                    </a:rPr>
                    <a:t>78%</a:t>
                  </a:r>
                  <a:endParaRPr b="0" i="0" sz="1800" u="none" cap="none" strike="noStrike">
                    <a:solidFill>
                      <a:srgbClr val="17A47E"/>
                    </a:solidFill>
                    <a:latin typeface="Arial"/>
                    <a:ea typeface="Arial"/>
                    <a:cs typeface="Arial"/>
                    <a:sym typeface="Arial"/>
                  </a:endParaRPr>
                </a:p>
              </p:txBody>
            </p:sp>
          </p:grpSp>
        </p:grpSp>
      </p:grpSp>
      <p:pic>
        <p:nvPicPr>
          <p:cNvPr id="1707" name="Google Shape;1707;p37"/>
          <p:cNvPicPr preferRelativeResize="0"/>
          <p:nvPr/>
        </p:nvPicPr>
        <p:blipFill rotWithShape="1">
          <a:blip r:embed="rId7">
            <a:alphaModFix/>
          </a:blip>
          <a:srcRect b="0" l="0" r="0" t="0"/>
          <a:stretch/>
        </p:blipFill>
        <p:spPr>
          <a:xfrm>
            <a:off x="2637652" y="2216866"/>
            <a:ext cx="1230381" cy="985285"/>
          </a:xfrm>
          <a:prstGeom prst="rect">
            <a:avLst/>
          </a:prstGeom>
          <a:noFill/>
          <a:ln>
            <a:noFill/>
          </a:ln>
        </p:spPr>
      </p:pic>
      <p:pic>
        <p:nvPicPr>
          <p:cNvPr id="1708" name="Google Shape;1708;p37"/>
          <p:cNvPicPr preferRelativeResize="0"/>
          <p:nvPr/>
        </p:nvPicPr>
        <p:blipFill rotWithShape="1">
          <a:blip r:embed="rId8">
            <a:alphaModFix/>
          </a:blip>
          <a:srcRect b="0" l="0" r="0" t="0"/>
          <a:stretch/>
        </p:blipFill>
        <p:spPr>
          <a:xfrm>
            <a:off x="8926302" y="2483457"/>
            <a:ext cx="984327" cy="700386"/>
          </a:xfrm>
          <a:prstGeom prst="rect">
            <a:avLst/>
          </a:prstGeom>
          <a:noFill/>
          <a:ln>
            <a:noFill/>
          </a:ln>
        </p:spPr>
      </p:pic>
      <p:sp>
        <p:nvSpPr>
          <p:cNvPr id="1709" name="Google Shape;1709;p37"/>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chemeClr val="dk1"/>
              </a:solidFill>
              <a:latin typeface="Arial"/>
              <a:ea typeface="Arial"/>
              <a:cs typeface="Arial"/>
              <a:sym typeface="Arial"/>
            </a:endParaRPr>
          </a:p>
        </p:txBody>
      </p:sp>
      <p:sp>
        <p:nvSpPr>
          <p:cNvPr id="1710" name="Google Shape;1710;p37"/>
          <p:cNvSpPr txBox="1"/>
          <p:nvPr/>
        </p:nvSpPr>
        <p:spPr>
          <a:xfrm>
            <a:off x="457199" y="152401"/>
            <a:ext cx="10762736" cy="99059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Brand Comparison | Client and Main Competitor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1" name="Shape 921"/>
        <p:cNvGrpSpPr/>
        <p:nvPr/>
      </p:nvGrpSpPr>
      <p:grpSpPr>
        <a:xfrm>
          <a:off x="0" y="0"/>
          <a:ext cx="0" cy="0"/>
          <a:chOff x="0" y="0"/>
          <a:chExt cx="0" cy="0"/>
        </a:xfrm>
      </p:grpSpPr>
      <p:sp>
        <p:nvSpPr>
          <p:cNvPr id="922" name="Google Shape;922;p103"/>
          <p:cNvSpPr txBox="1"/>
          <p:nvPr>
            <p:ph idx="1" type="body"/>
          </p:nvPr>
        </p:nvSpPr>
        <p:spPr>
          <a:xfrm>
            <a:off x="2482985" y="685554"/>
            <a:ext cx="8140770" cy="1846659"/>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6000"/>
              <a:buFont typeface="Arial"/>
              <a:buNone/>
            </a:pPr>
            <a:r>
              <a:rPr lang="en-US" sz="6000"/>
              <a:t>Background &amp; Methodology</a:t>
            </a:r>
            <a:endParaRPr/>
          </a:p>
        </p:txBody>
      </p:sp>
      <p:sp>
        <p:nvSpPr>
          <p:cNvPr id="923" name="Google Shape;923;p103"/>
          <p:cNvSpPr txBox="1"/>
          <p:nvPr>
            <p:ph idx="6" type="body"/>
          </p:nvPr>
        </p:nvSpPr>
        <p:spPr>
          <a:xfrm>
            <a:off x="913424" y="685554"/>
            <a:ext cx="1204668" cy="1890590"/>
          </a:xfrm>
          <a:prstGeom prst="rect">
            <a:avLst/>
          </a:prstGeom>
          <a:noFill/>
          <a:ln>
            <a:noFill/>
          </a:ln>
        </p:spPr>
        <p:txBody>
          <a:bodyPr anchorCtr="0" anchor="t" bIns="45700" lIns="91425" spcFirstLastPara="1" rIns="91425" wrap="square" tIns="45700">
            <a:normAutofit/>
          </a:bodyPr>
          <a:lstStyle/>
          <a:p>
            <a:pPr indent="0" lvl="0" marL="0" rtl="0" algn="r">
              <a:lnSpc>
                <a:spcPct val="80000"/>
              </a:lnSpc>
              <a:spcBef>
                <a:spcPts val="0"/>
              </a:spcBef>
              <a:spcAft>
                <a:spcPts val="0"/>
              </a:spcAft>
              <a:buClr>
                <a:schemeClr val="lt1"/>
              </a:buClr>
              <a:buSzPts val="13875"/>
              <a:buNone/>
            </a:pPr>
            <a:r>
              <a:rPr lang="en-US" sz="13875"/>
              <a:t>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4" name="Shape 1714"/>
        <p:cNvGrpSpPr/>
        <p:nvPr/>
      </p:nvGrpSpPr>
      <p:grpSpPr>
        <a:xfrm>
          <a:off x="0" y="0"/>
          <a:ext cx="0" cy="0"/>
          <a:chOff x="0" y="0"/>
          <a:chExt cx="0" cy="0"/>
        </a:xfrm>
      </p:grpSpPr>
      <p:sp>
        <p:nvSpPr>
          <p:cNvPr id="1715" name="Google Shape;1715;p38"/>
          <p:cNvSpPr/>
          <p:nvPr/>
        </p:nvSpPr>
        <p:spPr>
          <a:xfrm>
            <a:off x="2349909" y="3772611"/>
            <a:ext cx="7423356" cy="3221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16" name="Google Shape;1716;p38"/>
          <p:cNvSpPr/>
          <p:nvPr/>
        </p:nvSpPr>
        <p:spPr>
          <a:xfrm>
            <a:off x="2349907" y="5111595"/>
            <a:ext cx="7423357" cy="3221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17" name="Google Shape;1717;p38"/>
          <p:cNvSpPr/>
          <p:nvPr/>
        </p:nvSpPr>
        <p:spPr>
          <a:xfrm>
            <a:off x="2349907" y="4105831"/>
            <a:ext cx="7423357" cy="3221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18" name="Google Shape;1718;p38"/>
          <p:cNvSpPr/>
          <p:nvPr/>
        </p:nvSpPr>
        <p:spPr>
          <a:xfrm>
            <a:off x="2349909" y="3439392"/>
            <a:ext cx="7423356" cy="3221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19" name="Google Shape;1719;p38"/>
          <p:cNvSpPr txBox="1"/>
          <p:nvPr>
            <p:ph type="title"/>
          </p:nvPr>
        </p:nvSpPr>
        <p:spPr>
          <a:xfrm>
            <a:off x="457200" y="152401"/>
            <a:ext cx="10515600"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latin typeface="Arial"/>
                <a:ea typeface="Arial"/>
                <a:cs typeface="Arial"/>
                <a:sym typeface="Arial"/>
              </a:rPr>
              <a:t>Horizontal Stacked Bars</a:t>
            </a:r>
            <a:endParaRPr>
              <a:latin typeface="Arial"/>
              <a:ea typeface="Arial"/>
              <a:cs typeface="Arial"/>
              <a:sym typeface="Arial"/>
            </a:endParaRPr>
          </a:p>
        </p:txBody>
      </p:sp>
      <p:graphicFrame>
        <p:nvGraphicFramePr>
          <p:cNvPr id="1720" name="Google Shape;1720;p38"/>
          <p:cNvGraphicFramePr/>
          <p:nvPr/>
        </p:nvGraphicFramePr>
        <p:xfrm>
          <a:off x="-3237476" y="1334530"/>
          <a:ext cx="13085805" cy="5371069"/>
        </p:xfrm>
        <a:graphic>
          <a:graphicData uri="http://schemas.openxmlformats.org/drawingml/2006/chart">
            <c:chart r:id="rId3"/>
          </a:graphicData>
        </a:graphic>
      </p:graphicFrame>
      <p:sp>
        <p:nvSpPr>
          <p:cNvPr id="1721" name="Google Shape;1721;p38"/>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6" name="Shape 1726"/>
        <p:cNvGrpSpPr/>
        <p:nvPr/>
      </p:nvGrpSpPr>
      <p:grpSpPr>
        <a:xfrm>
          <a:off x="0" y="0"/>
          <a:ext cx="0" cy="0"/>
          <a:chOff x="0" y="0"/>
          <a:chExt cx="0" cy="0"/>
        </a:xfrm>
      </p:grpSpPr>
      <p:graphicFrame>
        <p:nvGraphicFramePr>
          <p:cNvPr id="1727" name="Google Shape;1727;p39"/>
          <p:cNvGraphicFramePr/>
          <p:nvPr/>
        </p:nvGraphicFramePr>
        <p:xfrm>
          <a:off x="1564009" y="2394005"/>
          <a:ext cx="10701580" cy="4095286"/>
        </p:xfrm>
        <a:graphic>
          <a:graphicData uri="http://schemas.openxmlformats.org/drawingml/2006/chart">
            <c:chart r:id="rId3"/>
          </a:graphicData>
        </a:graphic>
      </p:graphicFrame>
      <p:grpSp>
        <p:nvGrpSpPr>
          <p:cNvPr id="1728" name="Google Shape;1728;p39"/>
          <p:cNvGrpSpPr/>
          <p:nvPr/>
        </p:nvGrpSpPr>
        <p:grpSpPr>
          <a:xfrm>
            <a:off x="300348" y="3193786"/>
            <a:ext cx="1573097" cy="2847477"/>
            <a:chOff x="484168" y="3243501"/>
            <a:chExt cx="1573097" cy="2847477"/>
          </a:xfrm>
        </p:grpSpPr>
        <p:grpSp>
          <p:nvGrpSpPr>
            <p:cNvPr id="1729" name="Google Shape;1729;p39"/>
            <p:cNvGrpSpPr/>
            <p:nvPr/>
          </p:nvGrpSpPr>
          <p:grpSpPr>
            <a:xfrm>
              <a:off x="484168" y="3243501"/>
              <a:ext cx="1573097" cy="2230068"/>
              <a:chOff x="16584" y="4296028"/>
              <a:chExt cx="967396" cy="2230068"/>
            </a:xfrm>
          </p:grpSpPr>
          <p:sp>
            <p:nvSpPr>
              <p:cNvPr id="1730" name="Google Shape;1730;p39"/>
              <p:cNvSpPr txBox="1"/>
              <p:nvPr/>
            </p:nvSpPr>
            <p:spPr>
              <a:xfrm>
                <a:off x="17622" y="4296028"/>
                <a:ext cx="966358" cy="24618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Describes completely</a:t>
                </a:r>
                <a:endParaRPr b="0" i="0" sz="1600" u="none" cap="none" strike="noStrike">
                  <a:solidFill>
                    <a:schemeClr val="dk1"/>
                  </a:solidFill>
                  <a:latin typeface="Arial"/>
                  <a:ea typeface="Arial"/>
                  <a:cs typeface="Arial"/>
                  <a:sym typeface="Arial"/>
                </a:endParaRPr>
              </a:p>
            </p:txBody>
          </p:sp>
          <p:sp>
            <p:nvSpPr>
              <p:cNvPr id="1731" name="Google Shape;1731;p39"/>
              <p:cNvSpPr txBox="1"/>
              <p:nvPr/>
            </p:nvSpPr>
            <p:spPr>
              <a:xfrm>
                <a:off x="16585" y="5267848"/>
                <a:ext cx="685801" cy="2461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accent1"/>
                  </a:solidFill>
                  <a:latin typeface="Arial"/>
                  <a:ea typeface="Arial"/>
                  <a:cs typeface="Arial"/>
                  <a:sym typeface="Arial"/>
                </a:endParaRPr>
              </a:p>
            </p:txBody>
          </p:sp>
          <p:sp>
            <p:nvSpPr>
              <p:cNvPr id="1732" name="Google Shape;1732;p39"/>
              <p:cNvSpPr txBox="1"/>
              <p:nvPr/>
            </p:nvSpPr>
            <p:spPr>
              <a:xfrm>
                <a:off x="16584" y="6279915"/>
                <a:ext cx="967396" cy="24618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accent3"/>
                    </a:solidFill>
                    <a:latin typeface="Arial"/>
                    <a:ea typeface="Arial"/>
                    <a:cs typeface="Arial"/>
                    <a:sym typeface="Arial"/>
                  </a:rPr>
                  <a:t>Describes moderately</a:t>
                </a:r>
                <a:endParaRPr b="0" i="0" sz="1600" u="none" cap="none" strike="noStrike">
                  <a:solidFill>
                    <a:schemeClr val="accent3"/>
                  </a:solidFill>
                  <a:latin typeface="Arial"/>
                  <a:ea typeface="Arial"/>
                  <a:cs typeface="Arial"/>
                  <a:sym typeface="Arial"/>
                </a:endParaRPr>
              </a:p>
            </p:txBody>
          </p:sp>
        </p:grpSp>
        <p:sp>
          <p:nvSpPr>
            <p:cNvPr id="1733" name="Google Shape;1733;p39"/>
            <p:cNvSpPr txBox="1"/>
            <p:nvPr/>
          </p:nvSpPr>
          <p:spPr>
            <a:xfrm>
              <a:off x="559336" y="4400389"/>
              <a:ext cx="1497929" cy="24618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accent4"/>
                  </a:solidFill>
                  <a:latin typeface="Arial"/>
                  <a:ea typeface="Arial"/>
                  <a:cs typeface="Arial"/>
                  <a:sym typeface="Arial"/>
                </a:rPr>
                <a:t>Describes very well</a:t>
              </a:r>
              <a:endParaRPr b="0" i="0" sz="1600" u="none" cap="none" strike="noStrike">
                <a:solidFill>
                  <a:schemeClr val="accent4"/>
                </a:solidFill>
                <a:latin typeface="Arial"/>
                <a:ea typeface="Arial"/>
                <a:cs typeface="Arial"/>
                <a:sym typeface="Arial"/>
              </a:endParaRPr>
            </a:p>
          </p:txBody>
        </p:sp>
        <p:sp>
          <p:nvSpPr>
            <p:cNvPr id="1734" name="Google Shape;1734;p39"/>
            <p:cNvSpPr txBox="1"/>
            <p:nvPr/>
          </p:nvSpPr>
          <p:spPr>
            <a:xfrm>
              <a:off x="484168" y="5616807"/>
              <a:ext cx="1573097" cy="24618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accent2"/>
                  </a:solidFill>
                  <a:latin typeface="Arial"/>
                  <a:ea typeface="Arial"/>
                  <a:cs typeface="Arial"/>
                  <a:sym typeface="Arial"/>
                </a:rPr>
                <a:t>Describes slightly</a:t>
              </a:r>
              <a:endParaRPr b="0" i="0" sz="1600" u="none" cap="none" strike="noStrike">
                <a:solidFill>
                  <a:schemeClr val="accent2"/>
                </a:solidFill>
                <a:latin typeface="Arial"/>
                <a:ea typeface="Arial"/>
                <a:cs typeface="Arial"/>
                <a:sym typeface="Arial"/>
              </a:endParaRPr>
            </a:p>
          </p:txBody>
        </p:sp>
        <p:sp>
          <p:nvSpPr>
            <p:cNvPr id="1735" name="Google Shape;1735;p39"/>
            <p:cNvSpPr txBox="1"/>
            <p:nvPr/>
          </p:nvSpPr>
          <p:spPr>
            <a:xfrm>
              <a:off x="484168" y="5844797"/>
              <a:ext cx="1573097" cy="24618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accent1"/>
                  </a:solidFill>
                  <a:latin typeface="Arial"/>
                  <a:ea typeface="Arial"/>
                  <a:cs typeface="Arial"/>
                  <a:sym typeface="Arial"/>
                </a:rPr>
                <a:t>Does not describe at all</a:t>
              </a:r>
              <a:endParaRPr b="0" i="0" sz="1600" u="none" cap="none" strike="noStrike">
                <a:solidFill>
                  <a:schemeClr val="accent1"/>
                </a:solidFill>
                <a:latin typeface="Arial"/>
                <a:ea typeface="Arial"/>
                <a:cs typeface="Arial"/>
                <a:sym typeface="Arial"/>
              </a:endParaRPr>
            </a:p>
          </p:txBody>
        </p:sp>
      </p:grpSp>
      <p:grpSp>
        <p:nvGrpSpPr>
          <p:cNvPr id="1736" name="Google Shape;1736;p39"/>
          <p:cNvGrpSpPr/>
          <p:nvPr/>
        </p:nvGrpSpPr>
        <p:grpSpPr>
          <a:xfrm>
            <a:off x="385842" y="2173379"/>
            <a:ext cx="11030495" cy="268876"/>
            <a:chOff x="130553" y="2161009"/>
            <a:chExt cx="11030495" cy="268876"/>
          </a:xfrm>
        </p:grpSpPr>
        <p:sp>
          <p:nvSpPr>
            <p:cNvPr id="1737" name="Google Shape;1737;p39"/>
            <p:cNvSpPr txBox="1"/>
            <p:nvPr/>
          </p:nvSpPr>
          <p:spPr>
            <a:xfrm>
              <a:off x="130553" y="2168315"/>
              <a:ext cx="1259392" cy="26157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T2B</a:t>
              </a:r>
              <a:endParaRPr b="0" i="0" sz="1800" u="none" cap="none" strike="noStrike">
                <a:solidFill>
                  <a:schemeClr val="dk1"/>
                </a:solidFill>
                <a:latin typeface="Arial"/>
                <a:ea typeface="Arial"/>
                <a:cs typeface="Arial"/>
                <a:sym typeface="Arial"/>
              </a:endParaRPr>
            </a:p>
          </p:txBody>
        </p:sp>
        <p:sp>
          <p:nvSpPr>
            <p:cNvPr id="1738" name="Google Shape;1738;p39"/>
            <p:cNvSpPr txBox="1"/>
            <p:nvPr/>
          </p:nvSpPr>
          <p:spPr>
            <a:xfrm>
              <a:off x="2128434" y="2161489"/>
              <a:ext cx="1259392" cy="26157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68%</a:t>
              </a:r>
              <a:endParaRPr b="0" i="0" sz="1800" u="none" cap="none" strike="noStrike">
                <a:solidFill>
                  <a:schemeClr val="dk1"/>
                </a:solidFill>
                <a:latin typeface="Arial"/>
                <a:ea typeface="Arial"/>
                <a:cs typeface="Arial"/>
                <a:sym typeface="Arial"/>
              </a:endParaRPr>
            </a:p>
          </p:txBody>
        </p:sp>
        <p:sp>
          <p:nvSpPr>
            <p:cNvPr id="1739" name="Google Shape;1739;p39"/>
            <p:cNvSpPr txBox="1"/>
            <p:nvPr/>
          </p:nvSpPr>
          <p:spPr>
            <a:xfrm>
              <a:off x="4723327" y="2161249"/>
              <a:ext cx="1259392" cy="26157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69%</a:t>
              </a:r>
              <a:endParaRPr b="0" i="0" sz="1800" u="none" cap="none" strike="noStrike">
                <a:solidFill>
                  <a:schemeClr val="dk1"/>
                </a:solidFill>
                <a:latin typeface="Arial"/>
                <a:ea typeface="Arial"/>
                <a:cs typeface="Arial"/>
                <a:sym typeface="Arial"/>
              </a:endParaRPr>
            </a:p>
          </p:txBody>
        </p:sp>
        <p:sp>
          <p:nvSpPr>
            <p:cNvPr id="1740" name="Google Shape;1740;p39"/>
            <p:cNvSpPr txBox="1"/>
            <p:nvPr/>
          </p:nvSpPr>
          <p:spPr>
            <a:xfrm>
              <a:off x="7318670" y="2166400"/>
              <a:ext cx="1259392" cy="26157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54%</a:t>
              </a:r>
              <a:endParaRPr b="0" i="0" sz="1800" u="none" cap="none" strike="noStrike">
                <a:solidFill>
                  <a:schemeClr val="dk1"/>
                </a:solidFill>
                <a:latin typeface="Arial"/>
                <a:ea typeface="Arial"/>
                <a:cs typeface="Arial"/>
                <a:sym typeface="Arial"/>
              </a:endParaRPr>
            </a:p>
          </p:txBody>
        </p:sp>
        <p:sp>
          <p:nvSpPr>
            <p:cNvPr id="1741" name="Google Shape;1741;p39"/>
            <p:cNvSpPr txBox="1"/>
            <p:nvPr/>
          </p:nvSpPr>
          <p:spPr>
            <a:xfrm>
              <a:off x="9901656" y="2161009"/>
              <a:ext cx="1259392" cy="26157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71%</a:t>
              </a:r>
              <a:endParaRPr b="0" i="0" sz="1800" u="none" cap="none" strike="noStrike">
                <a:solidFill>
                  <a:schemeClr val="dk1"/>
                </a:solidFill>
                <a:latin typeface="Arial"/>
                <a:ea typeface="Arial"/>
                <a:cs typeface="Arial"/>
                <a:sym typeface="Arial"/>
              </a:endParaRPr>
            </a:p>
          </p:txBody>
        </p:sp>
      </p:grpSp>
      <p:sp>
        <p:nvSpPr>
          <p:cNvPr id="1742" name="Google Shape;1742;p39"/>
          <p:cNvSpPr txBox="1"/>
          <p:nvPr>
            <p:ph type="title"/>
          </p:nvPr>
        </p:nvSpPr>
        <p:spPr>
          <a:xfrm>
            <a:off x="457200" y="152401"/>
            <a:ext cx="10515600"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latin typeface="Arial"/>
                <a:ea typeface="Arial"/>
                <a:cs typeface="Arial"/>
                <a:sym typeface="Arial"/>
              </a:rPr>
              <a:t>Vertical Stacked Bars</a:t>
            </a:r>
            <a:endParaRPr>
              <a:latin typeface="Arial"/>
              <a:ea typeface="Arial"/>
              <a:cs typeface="Arial"/>
              <a:sym typeface="Arial"/>
            </a:endParaRPr>
          </a:p>
        </p:txBody>
      </p:sp>
      <p:sp>
        <p:nvSpPr>
          <p:cNvPr id="1743" name="Google Shape;1743;p39"/>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7" name="Shape 1747"/>
        <p:cNvGrpSpPr/>
        <p:nvPr/>
      </p:nvGrpSpPr>
      <p:grpSpPr>
        <a:xfrm>
          <a:off x="0" y="0"/>
          <a:ext cx="0" cy="0"/>
          <a:chOff x="0" y="0"/>
          <a:chExt cx="0" cy="0"/>
        </a:xfrm>
      </p:grpSpPr>
      <p:graphicFrame>
        <p:nvGraphicFramePr>
          <p:cNvPr id="1748" name="Google Shape;1748;p40"/>
          <p:cNvGraphicFramePr/>
          <p:nvPr/>
        </p:nvGraphicFramePr>
        <p:xfrm>
          <a:off x="1564009" y="2394005"/>
          <a:ext cx="10701580" cy="4095286"/>
        </p:xfrm>
        <a:graphic>
          <a:graphicData uri="http://schemas.openxmlformats.org/drawingml/2006/chart">
            <c:chart r:id="rId3"/>
          </a:graphicData>
        </a:graphic>
      </p:graphicFrame>
      <p:grpSp>
        <p:nvGrpSpPr>
          <p:cNvPr id="1749" name="Google Shape;1749;p40"/>
          <p:cNvGrpSpPr/>
          <p:nvPr/>
        </p:nvGrpSpPr>
        <p:grpSpPr>
          <a:xfrm>
            <a:off x="300348" y="3095799"/>
            <a:ext cx="1573097" cy="3072739"/>
            <a:chOff x="484168" y="3145514"/>
            <a:chExt cx="1573097" cy="3072739"/>
          </a:xfrm>
        </p:grpSpPr>
        <p:grpSp>
          <p:nvGrpSpPr>
            <p:cNvPr id="1750" name="Google Shape;1750;p40"/>
            <p:cNvGrpSpPr/>
            <p:nvPr/>
          </p:nvGrpSpPr>
          <p:grpSpPr>
            <a:xfrm>
              <a:off x="484168" y="3145514"/>
              <a:ext cx="1573097" cy="2483565"/>
              <a:chOff x="16584" y="4198041"/>
              <a:chExt cx="967396" cy="2483565"/>
            </a:xfrm>
          </p:grpSpPr>
          <p:sp>
            <p:nvSpPr>
              <p:cNvPr id="1751" name="Google Shape;1751;p40"/>
              <p:cNvSpPr txBox="1"/>
              <p:nvPr/>
            </p:nvSpPr>
            <p:spPr>
              <a:xfrm>
                <a:off x="17622" y="4198041"/>
                <a:ext cx="966358" cy="24618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Arial"/>
                    <a:ea typeface="Arial"/>
                    <a:cs typeface="Arial"/>
                    <a:sym typeface="Arial"/>
                  </a:rPr>
                  <a:t>Extremely favorable</a:t>
                </a:r>
                <a:endParaRPr b="0" i="0" sz="1600" u="none" cap="none" strike="noStrike">
                  <a:solidFill>
                    <a:srgbClr val="000000"/>
                  </a:solidFill>
                  <a:latin typeface="Arial"/>
                  <a:ea typeface="Arial"/>
                  <a:cs typeface="Arial"/>
                  <a:sym typeface="Arial"/>
                </a:endParaRPr>
              </a:p>
            </p:txBody>
          </p:sp>
          <p:sp>
            <p:nvSpPr>
              <p:cNvPr id="1752" name="Google Shape;1752;p40"/>
              <p:cNvSpPr txBox="1"/>
              <p:nvPr/>
            </p:nvSpPr>
            <p:spPr>
              <a:xfrm>
                <a:off x="16585" y="5267848"/>
                <a:ext cx="685801" cy="2461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p:txBody>
          </p:sp>
          <p:sp>
            <p:nvSpPr>
              <p:cNvPr id="1753" name="Google Shape;1753;p40"/>
              <p:cNvSpPr txBox="1"/>
              <p:nvPr/>
            </p:nvSpPr>
            <p:spPr>
              <a:xfrm>
                <a:off x="16584" y="6281537"/>
                <a:ext cx="967396" cy="40006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Arial"/>
                    <a:ea typeface="Arial"/>
                    <a:cs typeface="Arial"/>
                    <a:sym typeface="Arial"/>
                  </a:rPr>
                  <a:t>Neither favorable nor unfavorable</a:t>
                </a:r>
                <a:endParaRPr b="0" i="0" sz="1600" u="none" cap="none" strike="noStrike">
                  <a:solidFill>
                    <a:srgbClr val="000000"/>
                  </a:solidFill>
                  <a:latin typeface="Arial"/>
                  <a:ea typeface="Arial"/>
                  <a:cs typeface="Arial"/>
                  <a:sym typeface="Arial"/>
                </a:endParaRPr>
              </a:p>
            </p:txBody>
          </p:sp>
        </p:grpSp>
        <p:sp>
          <p:nvSpPr>
            <p:cNvPr id="1754" name="Google Shape;1754;p40"/>
            <p:cNvSpPr txBox="1"/>
            <p:nvPr/>
          </p:nvSpPr>
          <p:spPr>
            <a:xfrm>
              <a:off x="559336" y="4408606"/>
              <a:ext cx="1497929" cy="24618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Arial"/>
                  <a:ea typeface="Arial"/>
                  <a:cs typeface="Arial"/>
                  <a:sym typeface="Arial"/>
                </a:rPr>
                <a:t>Somewhat favorable</a:t>
              </a:r>
              <a:endParaRPr b="0" i="0" sz="1600" u="none" cap="none" strike="noStrike">
                <a:solidFill>
                  <a:srgbClr val="000000"/>
                </a:solidFill>
                <a:latin typeface="Arial"/>
                <a:ea typeface="Arial"/>
                <a:cs typeface="Arial"/>
                <a:sym typeface="Arial"/>
              </a:endParaRPr>
            </a:p>
          </p:txBody>
        </p:sp>
        <p:sp>
          <p:nvSpPr>
            <p:cNvPr id="1755" name="Google Shape;1755;p40"/>
            <p:cNvSpPr txBox="1"/>
            <p:nvPr/>
          </p:nvSpPr>
          <p:spPr>
            <a:xfrm>
              <a:off x="484168" y="5704903"/>
              <a:ext cx="1573097" cy="24618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Arial"/>
                  <a:ea typeface="Arial"/>
                  <a:cs typeface="Arial"/>
                  <a:sym typeface="Arial"/>
                </a:rPr>
                <a:t>Somewhat unfavorable</a:t>
              </a:r>
              <a:endParaRPr b="0" i="0" sz="1600" u="none" cap="none" strike="noStrike">
                <a:solidFill>
                  <a:srgbClr val="000000"/>
                </a:solidFill>
                <a:latin typeface="Arial"/>
                <a:ea typeface="Arial"/>
                <a:cs typeface="Arial"/>
                <a:sym typeface="Arial"/>
              </a:endParaRPr>
            </a:p>
          </p:txBody>
        </p:sp>
        <p:sp>
          <p:nvSpPr>
            <p:cNvPr id="1756" name="Google Shape;1756;p40"/>
            <p:cNvSpPr txBox="1"/>
            <p:nvPr/>
          </p:nvSpPr>
          <p:spPr>
            <a:xfrm>
              <a:off x="484168" y="5972072"/>
              <a:ext cx="1573097" cy="24618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Arial"/>
                  <a:ea typeface="Arial"/>
                  <a:cs typeface="Arial"/>
                  <a:sym typeface="Arial"/>
                </a:rPr>
                <a:t>Extremely unfavorable</a:t>
              </a:r>
              <a:endParaRPr b="0" i="0" sz="1600" u="none" cap="none" strike="noStrike">
                <a:solidFill>
                  <a:srgbClr val="000000"/>
                </a:solidFill>
                <a:latin typeface="Arial"/>
                <a:ea typeface="Arial"/>
                <a:cs typeface="Arial"/>
                <a:sym typeface="Arial"/>
              </a:endParaRPr>
            </a:p>
          </p:txBody>
        </p:sp>
      </p:grpSp>
      <p:grpSp>
        <p:nvGrpSpPr>
          <p:cNvPr id="1757" name="Google Shape;1757;p40"/>
          <p:cNvGrpSpPr/>
          <p:nvPr/>
        </p:nvGrpSpPr>
        <p:grpSpPr>
          <a:xfrm>
            <a:off x="991327" y="2180684"/>
            <a:ext cx="10912288" cy="255721"/>
            <a:chOff x="991327" y="2180684"/>
            <a:chExt cx="10912288" cy="255721"/>
          </a:xfrm>
        </p:grpSpPr>
        <p:grpSp>
          <p:nvGrpSpPr>
            <p:cNvPr id="1758" name="Google Shape;1758;p40"/>
            <p:cNvGrpSpPr/>
            <p:nvPr/>
          </p:nvGrpSpPr>
          <p:grpSpPr>
            <a:xfrm>
              <a:off x="991327" y="2180685"/>
              <a:ext cx="9187970" cy="255720"/>
              <a:chOff x="736038" y="2168315"/>
              <a:chExt cx="9187970" cy="255720"/>
            </a:xfrm>
          </p:grpSpPr>
          <p:sp>
            <p:nvSpPr>
              <p:cNvPr id="1759" name="Google Shape;1759;p40"/>
              <p:cNvSpPr txBox="1"/>
              <p:nvPr/>
            </p:nvSpPr>
            <p:spPr>
              <a:xfrm>
                <a:off x="736038" y="2168315"/>
                <a:ext cx="1259392"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Arial"/>
                    <a:ea typeface="Arial"/>
                    <a:cs typeface="Arial"/>
                    <a:sym typeface="Arial"/>
                  </a:rPr>
                  <a:t>T2B</a:t>
                </a:r>
                <a:endParaRPr b="0" i="0" sz="1400" u="none" cap="none" strike="noStrike">
                  <a:solidFill>
                    <a:srgbClr val="000000"/>
                  </a:solidFill>
                  <a:latin typeface="Arial"/>
                  <a:ea typeface="Arial"/>
                  <a:cs typeface="Arial"/>
                  <a:sym typeface="Arial"/>
                </a:endParaRPr>
              </a:p>
            </p:txBody>
          </p:sp>
          <p:sp>
            <p:nvSpPr>
              <p:cNvPr id="1760" name="Google Shape;1760;p40"/>
              <p:cNvSpPr txBox="1"/>
              <p:nvPr/>
            </p:nvSpPr>
            <p:spPr>
              <a:xfrm>
                <a:off x="1724396" y="2174324"/>
                <a:ext cx="1259392"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Arial"/>
                    <a:ea typeface="Arial"/>
                    <a:cs typeface="Arial"/>
                    <a:sym typeface="Arial"/>
                  </a:rPr>
                  <a:t>69%</a:t>
                </a:r>
                <a:endParaRPr b="0" i="0" sz="1400" u="none" cap="none" strike="noStrike">
                  <a:solidFill>
                    <a:srgbClr val="000000"/>
                  </a:solidFill>
                  <a:latin typeface="Arial"/>
                  <a:ea typeface="Arial"/>
                  <a:cs typeface="Arial"/>
                  <a:sym typeface="Arial"/>
                </a:endParaRPr>
              </a:p>
            </p:txBody>
          </p:sp>
          <p:sp>
            <p:nvSpPr>
              <p:cNvPr id="1761" name="Google Shape;1761;p40"/>
              <p:cNvSpPr txBox="1"/>
              <p:nvPr/>
            </p:nvSpPr>
            <p:spPr>
              <a:xfrm>
                <a:off x="5175549" y="2169928"/>
                <a:ext cx="1259392"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accent3"/>
                    </a:solidFill>
                    <a:latin typeface="Arial"/>
                    <a:ea typeface="Arial"/>
                    <a:cs typeface="Arial"/>
                    <a:sym typeface="Arial"/>
                  </a:rPr>
                  <a:t>61%</a:t>
                </a:r>
                <a:endParaRPr b="0" i="0" sz="1400" u="none" cap="none" strike="noStrike">
                  <a:solidFill>
                    <a:srgbClr val="000000"/>
                  </a:solidFill>
                  <a:latin typeface="Arial"/>
                  <a:ea typeface="Arial"/>
                  <a:cs typeface="Arial"/>
                  <a:sym typeface="Arial"/>
                </a:endParaRPr>
              </a:p>
            </p:txBody>
          </p:sp>
          <p:sp>
            <p:nvSpPr>
              <p:cNvPr id="1762" name="Google Shape;1762;p40"/>
              <p:cNvSpPr txBox="1"/>
              <p:nvPr/>
            </p:nvSpPr>
            <p:spPr>
              <a:xfrm>
                <a:off x="6951635" y="2177814"/>
                <a:ext cx="1259392"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Arial"/>
                    <a:ea typeface="Arial"/>
                    <a:cs typeface="Arial"/>
                    <a:sym typeface="Arial"/>
                  </a:rPr>
                  <a:t>54%</a:t>
                </a:r>
                <a:endParaRPr b="0" i="0" sz="1400" u="none" cap="none" strike="noStrike">
                  <a:solidFill>
                    <a:srgbClr val="000000"/>
                  </a:solidFill>
                  <a:latin typeface="Arial"/>
                  <a:ea typeface="Arial"/>
                  <a:cs typeface="Arial"/>
                  <a:sym typeface="Arial"/>
                </a:endParaRPr>
              </a:p>
            </p:txBody>
          </p:sp>
          <p:sp>
            <p:nvSpPr>
              <p:cNvPr id="1763" name="Google Shape;1763;p40"/>
              <p:cNvSpPr txBox="1"/>
              <p:nvPr/>
            </p:nvSpPr>
            <p:spPr>
              <a:xfrm>
                <a:off x="8664616" y="2177814"/>
                <a:ext cx="1259392"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Arial"/>
                    <a:ea typeface="Arial"/>
                    <a:cs typeface="Arial"/>
                    <a:sym typeface="Arial"/>
                  </a:rPr>
                  <a:t>44%</a:t>
                </a:r>
                <a:endParaRPr b="0" i="0" sz="1400" u="none" cap="none" strike="noStrike">
                  <a:solidFill>
                    <a:srgbClr val="000000"/>
                  </a:solidFill>
                  <a:latin typeface="Arial"/>
                  <a:ea typeface="Arial"/>
                  <a:cs typeface="Arial"/>
                  <a:sym typeface="Arial"/>
                </a:endParaRPr>
              </a:p>
            </p:txBody>
          </p:sp>
        </p:grpSp>
        <p:sp>
          <p:nvSpPr>
            <p:cNvPr id="1764" name="Google Shape;1764;p40"/>
            <p:cNvSpPr txBox="1"/>
            <p:nvPr/>
          </p:nvSpPr>
          <p:spPr>
            <a:xfrm>
              <a:off x="3741916" y="2180684"/>
              <a:ext cx="1259392"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Arial"/>
                  <a:ea typeface="Arial"/>
                  <a:cs typeface="Arial"/>
                  <a:sym typeface="Arial"/>
                </a:rPr>
                <a:t>68%</a:t>
              </a:r>
              <a:endParaRPr b="0" i="0" sz="1400" u="none" cap="none" strike="noStrike">
                <a:solidFill>
                  <a:srgbClr val="000000"/>
                </a:solidFill>
                <a:latin typeface="Arial"/>
                <a:ea typeface="Arial"/>
                <a:cs typeface="Arial"/>
                <a:sym typeface="Arial"/>
              </a:endParaRPr>
            </a:p>
          </p:txBody>
        </p:sp>
        <p:sp>
          <p:nvSpPr>
            <p:cNvPr id="1765" name="Google Shape;1765;p40"/>
            <p:cNvSpPr txBox="1"/>
            <p:nvPr/>
          </p:nvSpPr>
          <p:spPr>
            <a:xfrm>
              <a:off x="10644223" y="2180684"/>
              <a:ext cx="1259392"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Arial"/>
                  <a:ea typeface="Arial"/>
                  <a:cs typeface="Arial"/>
                  <a:sym typeface="Arial"/>
                </a:rPr>
                <a:t>35%</a:t>
              </a:r>
              <a:endParaRPr b="0" i="0" sz="1400" u="none" cap="none" strike="noStrike">
                <a:solidFill>
                  <a:srgbClr val="000000"/>
                </a:solidFill>
                <a:latin typeface="Arial"/>
                <a:ea typeface="Arial"/>
                <a:cs typeface="Arial"/>
                <a:sym typeface="Arial"/>
              </a:endParaRPr>
            </a:p>
          </p:txBody>
        </p:sp>
      </p:grpSp>
      <p:sp>
        <p:nvSpPr>
          <p:cNvPr id="1766" name="Google Shape;1766;p40"/>
          <p:cNvSpPr/>
          <p:nvPr/>
        </p:nvSpPr>
        <p:spPr>
          <a:xfrm>
            <a:off x="5587353" y="2180685"/>
            <a:ext cx="925228" cy="4358228"/>
          </a:xfrm>
          <a:prstGeom prst="rect">
            <a:avLst/>
          </a:prstGeom>
          <a:noFill/>
          <a:ln cap="flat" cmpd="sng" w="2857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67" name="Google Shape;1767;p40"/>
          <p:cNvSpPr txBox="1"/>
          <p:nvPr>
            <p:ph type="title"/>
          </p:nvPr>
        </p:nvSpPr>
        <p:spPr>
          <a:xfrm>
            <a:off x="457200" y="152401"/>
            <a:ext cx="10515600"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latin typeface="Arial"/>
                <a:ea typeface="Arial"/>
                <a:cs typeface="Arial"/>
                <a:sym typeface="Arial"/>
              </a:rPr>
              <a:t>Stacked Bars | Client Brand Pop Out</a:t>
            </a:r>
            <a:endParaRPr>
              <a:latin typeface="Arial"/>
              <a:ea typeface="Arial"/>
              <a:cs typeface="Arial"/>
              <a:sym typeface="Arial"/>
            </a:endParaRPr>
          </a:p>
        </p:txBody>
      </p:sp>
      <p:sp>
        <p:nvSpPr>
          <p:cNvPr id="1768" name="Google Shape;1768;p40"/>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3" name="Shape 1773"/>
        <p:cNvGrpSpPr/>
        <p:nvPr/>
      </p:nvGrpSpPr>
      <p:grpSpPr>
        <a:xfrm>
          <a:off x="0" y="0"/>
          <a:ext cx="0" cy="0"/>
          <a:chOff x="0" y="0"/>
          <a:chExt cx="0" cy="0"/>
        </a:xfrm>
      </p:grpSpPr>
      <p:sp>
        <p:nvSpPr>
          <p:cNvPr id="1774" name="Google Shape;1774;p123"/>
          <p:cNvSpPr txBox="1"/>
          <p:nvPr>
            <p:ph idx="1" type="body"/>
          </p:nvPr>
        </p:nvSpPr>
        <p:spPr>
          <a:xfrm>
            <a:off x="2482985" y="685554"/>
            <a:ext cx="8140770" cy="1846659"/>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6000"/>
              <a:buFont typeface="Arial"/>
              <a:buNone/>
            </a:pPr>
            <a:r>
              <a:rPr lang="en-US" sz="6000"/>
              <a:t>Key Drivers Analysis Slides</a:t>
            </a:r>
            <a:endParaRPr/>
          </a:p>
        </p:txBody>
      </p:sp>
      <p:sp>
        <p:nvSpPr>
          <p:cNvPr id="1775" name="Google Shape;1775;p123"/>
          <p:cNvSpPr txBox="1"/>
          <p:nvPr>
            <p:ph idx="6" type="body"/>
          </p:nvPr>
        </p:nvSpPr>
        <p:spPr>
          <a:xfrm>
            <a:off x="913424" y="685554"/>
            <a:ext cx="1204668" cy="1890590"/>
          </a:xfrm>
          <a:prstGeom prst="rect">
            <a:avLst/>
          </a:prstGeom>
          <a:noFill/>
          <a:ln>
            <a:noFill/>
          </a:ln>
        </p:spPr>
        <p:txBody>
          <a:bodyPr anchorCtr="0" anchor="t" bIns="45700" lIns="91425" spcFirstLastPara="1" rIns="91425" wrap="square" tIns="45700">
            <a:normAutofit/>
          </a:bodyPr>
          <a:lstStyle/>
          <a:p>
            <a:pPr indent="0" lvl="0" marL="0" rtl="0" algn="r">
              <a:lnSpc>
                <a:spcPct val="80000"/>
              </a:lnSpc>
              <a:spcBef>
                <a:spcPts val="0"/>
              </a:spcBef>
              <a:spcAft>
                <a:spcPts val="0"/>
              </a:spcAft>
              <a:buClr>
                <a:schemeClr val="lt1"/>
              </a:buClr>
              <a:buSzPts val="13875"/>
              <a:buNone/>
            </a:pPr>
            <a:r>
              <a:rPr lang="en-US" sz="13875"/>
              <a:t>6</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0" name="Shape 1780"/>
        <p:cNvGrpSpPr/>
        <p:nvPr/>
      </p:nvGrpSpPr>
      <p:grpSpPr>
        <a:xfrm>
          <a:off x="0" y="0"/>
          <a:ext cx="0" cy="0"/>
          <a:chOff x="0" y="0"/>
          <a:chExt cx="0" cy="0"/>
        </a:xfrm>
      </p:grpSpPr>
      <p:sp>
        <p:nvSpPr>
          <p:cNvPr id="1781" name="Google Shape;1781;p124"/>
          <p:cNvSpPr txBox="1"/>
          <p:nvPr>
            <p:ph type="title"/>
          </p:nvPr>
        </p:nvSpPr>
        <p:spPr>
          <a:xfrm>
            <a:off x="457199" y="152401"/>
            <a:ext cx="10397613"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600"/>
              <a:buFont typeface="Arial"/>
              <a:buNone/>
            </a:pPr>
            <a:r>
              <a:rPr lang="en-US">
                <a:latin typeface="Arial"/>
                <a:ea typeface="Arial"/>
                <a:cs typeface="Arial"/>
                <a:sym typeface="Arial"/>
              </a:rPr>
              <a:t>Brand Imagery Drivers (Indexed and Ranked)</a:t>
            </a:r>
            <a:endParaRPr>
              <a:latin typeface="Arial"/>
              <a:ea typeface="Arial"/>
              <a:cs typeface="Arial"/>
              <a:sym typeface="Arial"/>
            </a:endParaRPr>
          </a:p>
        </p:txBody>
      </p:sp>
      <p:sp>
        <p:nvSpPr>
          <p:cNvPr id="1782" name="Google Shape;1782;p124"/>
          <p:cNvSpPr txBox="1"/>
          <p:nvPr/>
        </p:nvSpPr>
        <p:spPr>
          <a:xfrm>
            <a:off x="457199" y="967595"/>
            <a:ext cx="1164991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Really understanding the consumer is the #1 thing we (as [BRAND] and as a category) can do to motivate brand love.</a:t>
            </a:r>
            <a:endParaRPr/>
          </a:p>
        </p:txBody>
      </p:sp>
      <p:graphicFrame>
        <p:nvGraphicFramePr>
          <p:cNvPr id="1783" name="Google Shape;1783;p124"/>
          <p:cNvGraphicFramePr/>
          <p:nvPr/>
        </p:nvGraphicFramePr>
        <p:xfrm>
          <a:off x="512617" y="1676400"/>
          <a:ext cx="8128000" cy="4831300"/>
        </p:xfrm>
        <a:graphic>
          <a:graphicData uri="http://schemas.openxmlformats.org/drawingml/2006/chart">
            <c:chart r:id="rId3"/>
          </a:graphicData>
        </a:graphic>
      </p:graphicFrame>
      <p:sp>
        <p:nvSpPr>
          <p:cNvPr id="1784" name="Google Shape;1784;p124"/>
          <p:cNvSpPr/>
          <p:nvPr/>
        </p:nvSpPr>
        <p:spPr>
          <a:xfrm>
            <a:off x="182147" y="6576307"/>
            <a:ext cx="9180216"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*To be considered a strong index, the index should be 120 or higher; to be considered a weak index, the index should be 80 or lower.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9" name="Shape 1789"/>
        <p:cNvGrpSpPr/>
        <p:nvPr/>
      </p:nvGrpSpPr>
      <p:grpSpPr>
        <a:xfrm>
          <a:off x="0" y="0"/>
          <a:ext cx="0" cy="0"/>
          <a:chOff x="0" y="0"/>
          <a:chExt cx="0" cy="0"/>
        </a:xfrm>
      </p:grpSpPr>
      <p:sp>
        <p:nvSpPr>
          <p:cNvPr id="1790" name="Google Shape;1790;p125"/>
          <p:cNvSpPr txBox="1"/>
          <p:nvPr>
            <p:ph type="title"/>
          </p:nvPr>
        </p:nvSpPr>
        <p:spPr>
          <a:xfrm>
            <a:off x="457199" y="152401"/>
            <a:ext cx="10397613"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600"/>
              <a:buFont typeface="Arial"/>
              <a:buNone/>
            </a:pPr>
            <a:r>
              <a:rPr lang="en-US">
                <a:latin typeface="Arial"/>
                <a:ea typeface="Arial"/>
                <a:cs typeface="Arial"/>
                <a:sym typeface="Arial"/>
              </a:rPr>
              <a:t>Brand Imagery Drivers (Ranked by Importance)</a:t>
            </a:r>
            <a:endParaRPr>
              <a:latin typeface="Arial"/>
              <a:ea typeface="Arial"/>
              <a:cs typeface="Arial"/>
              <a:sym typeface="Arial"/>
            </a:endParaRPr>
          </a:p>
        </p:txBody>
      </p:sp>
      <p:sp>
        <p:nvSpPr>
          <p:cNvPr id="1791" name="Google Shape;1791;p125"/>
          <p:cNvSpPr txBox="1"/>
          <p:nvPr/>
        </p:nvSpPr>
        <p:spPr>
          <a:xfrm>
            <a:off x="457199" y="967595"/>
            <a:ext cx="1164991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Really understanding the consumer is the #1 thing we (as [BRAND] and as a category) can do to motivate brand love.</a:t>
            </a:r>
            <a:endParaRPr/>
          </a:p>
        </p:txBody>
      </p:sp>
      <p:sp>
        <p:nvSpPr>
          <p:cNvPr id="1792" name="Google Shape;1792;p125"/>
          <p:cNvSpPr/>
          <p:nvPr/>
        </p:nvSpPr>
        <p:spPr>
          <a:xfrm>
            <a:off x="182147" y="6576307"/>
            <a:ext cx="9180216"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Teal/Green = significant over-index (100+), Blue = below average importance (60-99 index), Grey = significantly below average index (&lt;60 index)</a:t>
            </a:r>
            <a:endParaRPr/>
          </a:p>
        </p:txBody>
      </p:sp>
      <p:grpSp>
        <p:nvGrpSpPr>
          <p:cNvPr id="1793" name="Google Shape;1793;p125"/>
          <p:cNvGrpSpPr/>
          <p:nvPr/>
        </p:nvGrpSpPr>
        <p:grpSpPr>
          <a:xfrm>
            <a:off x="193429" y="1836376"/>
            <a:ext cx="318037" cy="4407345"/>
            <a:chOff x="695760" y="1170166"/>
            <a:chExt cx="204671" cy="3049092"/>
          </a:xfrm>
        </p:grpSpPr>
        <p:cxnSp>
          <p:nvCxnSpPr>
            <p:cNvPr id="1794" name="Google Shape;1794;p125"/>
            <p:cNvCxnSpPr/>
            <p:nvPr/>
          </p:nvCxnSpPr>
          <p:spPr>
            <a:xfrm rot="10800000">
              <a:off x="798094" y="1170166"/>
              <a:ext cx="0" cy="1005840"/>
            </a:xfrm>
            <a:prstGeom prst="straightConnector1">
              <a:avLst/>
            </a:prstGeom>
            <a:noFill/>
            <a:ln cap="flat" cmpd="sng" w="25400">
              <a:solidFill>
                <a:srgbClr val="A5A5A5"/>
              </a:solidFill>
              <a:prstDash val="solid"/>
              <a:miter lim="400000"/>
              <a:headEnd len="sm" w="sm" type="none"/>
              <a:tailEnd len="med" w="med" type="triangle"/>
            </a:ln>
          </p:spPr>
        </p:cxnSp>
        <p:cxnSp>
          <p:nvCxnSpPr>
            <p:cNvPr id="1795" name="Google Shape;1795;p125"/>
            <p:cNvCxnSpPr/>
            <p:nvPr/>
          </p:nvCxnSpPr>
          <p:spPr>
            <a:xfrm rot="10800000">
              <a:off x="798094" y="3213418"/>
              <a:ext cx="0" cy="1005840"/>
            </a:xfrm>
            <a:prstGeom prst="straightConnector1">
              <a:avLst/>
            </a:prstGeom>
            <a:noFill/>
            <a:ln cap="flat" cmpd="sng" w="25400">
              <a:solidFill>
                <a:srgbClr val="A5A5A5"/>
              </a:solidFill>
              <a:prstDash val="solid"/>
              <a:miter lim="400000"/>
              <a:headEnd len="sm" w="sm" type="none"/>
              <a:tailEnd len="med" w="med" type="triangle"/>
            </a:ln>
          </p:spPr>
        </p:cxnSp>
        <p:sp>
          <p:nvSpPr>
            <p:cNvPr id="1796" name="Google Shape;1796;p125"/>
            <p:cNvSpPr txBox="1"/>
            <p:nvPr/>
          </p:nvSpPr>
          <p:spPr>
            <a:xfrm rot="-5400000">
              <a:off x="279390" y="2592376"/>
              <a:ext cx="1037412" cy="20467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None/>
              </a:pPr>
              <a:r>
                <a:rPr b="0" i="0" lang="en-US" sz="1400" u="none" cap="none" strike="noStrike">
                  <a:solidFill>
                    <a:srgbClr val="A5A5A5"/>
                  </a:solidFill>
                  <a:latin typeface="Arial"/>
                  <a:ea typeface="Arial"/>
                  <a:cs typeface="Arial"/>
                  <a:sym typeface="Arial"/>
                </a:rPr>
                <a:t>Importance</a:t>
              </a:r>
              <a:endParaRPr/>
            </a:p>
          </p:txBody>
        </p:sp>
      </p:grpSp>
      <p:sp>
        <p:nvSpPr>
          <p:cNvPr id="1797" name="Google Shape;1797;p125"/>
          <p:cNvSpPr/>
          <p:nvPr/>
        </p:nvSpPr>
        <p:spPr>
          <a:xfrm>
            <a:off x="2549000" y="1406893"/>
            <a:ext cx="1525508" cy="307777"/>
          </a:xfrm>
          <a:prstGeom prst="rect">
            <a:avLst/>
          </a:prstGeom>
          <a:noFill/>
          <a:ln>
            <a:noFill/>
          </a:ln>
        </p:spPr>
        <p:txBody>
          <a:bodyPr anchorCtr="0" anchor="ctr" bIns="45700" lIns="17125" spcFirstLastPara="1" rIns="171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Category</a:t>
            </a:r>
            <a:endParaRPr b="0" i="0" sz="1400" u="none" cap="none" strike="noStrike">
              <a:solidFill>
                <a:schemeClr val="dk1"/>
              </a:solidFill>
              <a:latin typeface="Arial"/>
              <a:ea typeface="Arial"/>
              <a:cs typeface="Arial"/>
              <a:sym typeface="Arial"/>
            </a:endParaRPr>
          </a:p>
        </p:txBody>
      </p:sp>
      <p:sp>
        <p:nvSpPr>
          <p:cNvPr id="1798" name="Google Shape;1798;p125"/>
          <p:cNvSpPr/>
          <p:nvPr/>
        </p:nvSpPr>
        <p:spPr>
          <a:xfrm>
            <a:off x="8091443" y="1406893"/>
            <a:ext cx="1525508" cy="307777"/>
          </a:xfrm>
          <a:prstGeom prst="rect">
            <a:avLst/>
          </a:prstGeom>
          <a:noFill/>
          <a:ln>
            <a:noFill/>
          </a:ln>
        </p:spPr>
        <p:txBody>
          <a:bodyPr anchorCtr="0" anchor="ctr" bIns="45700" lIns="17125" spcFirstLastPara="1" rIns="171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Brand</a:t>
            </a:r>
            <a:endParaRPr b="0" i="0" sz="1400" u="none" cap="none" strike="noStrike">
              <a:solidFill>
                <a:schemeClr val="dk1"/>
              </a:solidFill>
              <a:latin typeface="Arial"/>
              <a:ea typeface="Arial"/>
              <a:cs typeface="Arial"/>
              <a:sym typeface="Arial"/>
            </a:endParaRPr>
          </a:p>
        </p:txBody>
      </p:sp>
      <p:graphicFrame>
        <p:nvGraphicFramePr>
          <p:cNvPr id="1799" name="Google Shape;1799;p125"/>
          <p:cNvGraphicFramePr/>
          <p:nvPr/>
        </p:nvGraphicFramePr>
        <p:xfrm>
          <a:off x="786384" y="1799746"/>
          <a:ext cx="3000000" cy="3000000"/>
        </p:xfrm>
        <a:graphic>
          <a:graphicData uri="http://schemas.openxmlformats.org/drawingml/2006/table">
            <a:tbl>
              <a:tblPr>
                <a:noFill/>
                <a:tableStyleId>{5724C10F-EE1D-4E38-909A-5F93575D7D13}</a:tableStyleId>
              </a:tblPr>
              <a:tblGrid>
                <a:gridCol w="5050750"/>
              </a:tblGrid>
              <a:tr h="233825">
                <a:tc>
                  <a:txBody>
                    <a:bodyPr/>
                    <a:lstStyle/>
                    <a:p>
                      <a:pPr indent="0" lvl="0" marL="0" marR="0" rtl="0" algn="l">
                        <a:spcBef>
                          <a:spcPts val="0"/>
                        </a:spcBef>
                        <a:spcAft>
                          <a:spcPts val="0"/>
                        </a:spcAft>
                        <a:buNone/>
                      </a:pPr>
                      <a:r>
                        <a:rPr lang="en-US" sz="1100" u="none" strike="noStrike">
                          <a:latin typeface="Arial"/>
                          <a:ea typeface="Arial"/>
                          <a:cs typeface="Arial"/>
                          <a:sym typeface="Arial"/>
                        </a:rPr>
                        <a:t>Helps me unwind and escape from the daily grind</a:t>
                      </a:r>
                      <a:endParaRPr b="0" i="0" sz="1100" u="none" strike="noStrike">
                        <a:solidFill>
                          <a:srgbClr val="000000"/>
                        </a:solidFill>
                        <a:latin typeface="Arial"/>
                        <a:ea typeface="Arial"/>
                        <a:cs typeface="Arial"/>
                        <a:sym typeface="Arial"/>
                      </a:endParaRPr>
                    </a:p>
                  </a:txBody>
                  <a:tcPr marT="7475" marB="0" marR="7475" marL="7475" anchor="b">
                    <a:solidFill>
                      <a:srgbClr val="D0F8ED"/>
                    </a:solidFill>
                  </a:tcPr>
                </a:tc>
              </a:tr>
              <a:tr h="233825">
                <a:tc>
                  <a:txBody>
                    <a:bodyPr/>
                    <a:lstStyle/>
                    <a:p>
                      <a:pPr indent="0" lvl="0" marL="0" marR="0" rtl="0" algn="l">
                        <a:spcBef>
                          <a:spcPts val="0"/>
                        </a:spcBef>
                        <a:spcAft>
                          <a:spcPts val="0"/>
                        </a:spcAft>
                        <a:buNone/>
                      </a:pPr>
                      <a:r>
                        <a:rPr lang="en-US" sz="1100" u="none" strike="noStrike">
                          <a:latin typeface="Arial"/>
                          <a:ea typeface="Arial"/>
                          <a:cs typeface="Arial"/>
                          <a:sym typeface="Arial"/>
                        </a:rPr>
                        <a:t>Is part of my daily routine</a:t>
                      </a:r>
                      <a:endParaRPr b="0" i="0" sz="1100" u="none" strike="noStrike">
                        <a:solidFill>
                          <a:srgbClr val="000000"/>
                        </a:solidFill>
                        <a:latin typeface="Arial"/>
                        <a:ea typeface="Arial"/>
                        <a:cs typeface="Arial"/>
                        <a:sym typeface="Arial"/>
                      </a:endParaRPr>
                    </a:p>
                  </a:txBody>
                  <a:tcPr marT="7475" marB="0" marR="7475" marL="7475" anchor="b">
                    <a:solidFill>
                      <a:srgbClr val="D0F8ED"/>
                    </a:solidFill>
                  </a:tcPr>
                </a:tc>
              </a:tr>
              <a:tr h="233825">
                <a:tc>
                  <a:txBody>
                    <a:bodyPr/>
                    <a:lstStyle/>
                    <a:p>
                      <a:pPr indent="0" lvl="0" marL="0" marR="0" rtl="0" algn="l">
                        <a:spcBef>
                          <a:spcPts val="0"/>
                        </a:spcBef>
                        <a:spcAft>
                          <a:spcPts val="0"/>
                        </a:spcAft>
                        <a:buNone/>
                      </a:pPr>
                      <a:r>
                        <a:rPr lang="en-US" sz="1100" u="none" strike="noStrike">
                          <a:latin typeface="Arial"/>
                          <a:ea typeface="Arial"/>
                          <a:cs typeface="Arial"/>
                          <a:sym typeface="Arial"/>
                        </a:rPr>
                        <a:t>Provides original content that is continuously evolving</a:t>
                      </a:r>
                      <a:endParaRPr b="0" i="0" sz="1100" u="none" strike="noStrike">
                        <a:solidFill>
                          <a:srgbClr val="000000"/>
                        </a:solidFill>
                        <a:latin typeface="Arial"/>
                        <a:ea typeface="Arial"/>
                        <a:cs typeface="Arial"/>
                        <a:sym typeface="Arial"/>
                      </a:endParaRPr>
                    </a:p>
                  </a:txBody>
                  <a:tcPr marT="7475" marB="0" marR="7475" marL="7475" anchor="b">
                    <a:solidFill>
                      <a:srgbClr val="D0F8ED"/>
                    </a:solidFill>
                  </a:tcPr>
                </a:tc>
              </a:tr>
              <a:tr h="233825">
                <a:tc>
                  <a:txBody>
                    <a:bodyPr/>
                    <a:lstStyle/>
                    <a:p>
                      <a:pPr indent="0" lvl="0" marL="0" marR="0" rtl="0" algn="l">
                        <a:spcBef>
                          <a:spcPts val="0"/>
                        </a:spcBef>
                        <a:spcAft>
                          <a:spcPts val="0"/>
                        </a:spcAft>
                        <a:buNone/>
                      </a:pPr>
                      <a:r>
                        <a:rPr lang="en-US" sz="1100" u="none" strike="noStrike">
                          <a:latin typeface="Arial"/>
                          <a:ea typeface="Arial"/>
                          <a:cs typeface="Arial"/>
                          <a:sym typeface="Arial"/>
                        </a:rPr>
                        <a:t>Offers content that is familiar to me</a:t>
                      </a:r>
                      <a:endParaRPr b="0" i="0" sz="1100" u="none" strike="noStrike">
                        <a:solidFill>
                          <a:srgbClr val="000000"/>
                        </a:solidFill>
                        <a:latin typeface="Arial"/>
                        <a:ea typeface="Arial"/>
                        <a:cs typeface="Arial"/>
                        <a:sym typeface="Arial"/>
                      </a:endParaRPr>
                    </a:p>
                  </a:txBody>
                  <a:tcPr marT="7475" marB="0" marR="7475" marL="7475" anchor="b">
                    <a:solidFill>
                      <a:srgbClr val="D0F8ED"/>
                    </a:solidFill>
                  </a:tcPr>
                </a:tc>
              </a:tr>
              <a:tr h="235200">
                <a:tc>
                  <a:txBody>
                    <a:bodyPr/>
                    <a:lstStyle/>
                    <a:p>
                      <a:pPr indent="0" lvl="0" marL="0" marR="0" rtl="0" algn="l">
                        <a:spcBef>
                          <a:spcPts val="0"/>
                        </a:spcBef>
                        <a:spcAft>
                          <a:spcPts val="0"/>
                        </a:spcAft>
                        <a:buNone/>
                      </a:pPr>
                      <a:r>
                        <a:rPr lang="en-US" sz="1100" u="none" strike="noStrike">
                          <a:latin typeface="Arial"/>
                          <a:ea typeface="Arial"/>
                          <a:cs typeface="Arial"/>
                          <a:sym typeface="Arial"/>
                        </a:rPr>
                        <a:t>Has a way of getting me emotionally involved in the shows they offer</a:t>
                      </a:r>
                      <a:endParaRPr b="0" i="0" sz="1100" u="none" strike="noStrike">
                        <a:solidFill>
                          <a:srgbClr val="000000"/>
                        </a:solidFill>
                        <a:latin typeface="Arial"/>
                        <a:ea typeface="Arial"/>
                        <a:cs typeface="Arial"/>
                        <a:sym typeface="Arial"/>
                      </a:endParaRPr>
                    </a:p>
                  </a:txBody>
                  <a:tcPr marT="7475" marB="0" marR="7475" marL="7475" anchor="b">
                    <a:solidFill>
                      <a:srgbClr val="D0F8ED"/>
                    </a:solidFill>
                  </a:tcPr>
                </a:tc>
              </a:tr>
              <a:tr h="233825">
                <a:tc>
                  <a:txBody>
                    <a:bodyPr/>
                    <a:lstStyle/>
                    <a:p>
                      <a:pPr indent="0" lvl="0" marL="0" marR="0" rtl="0" algn="l">
                        <a:spcBef>
                          <a:spcPts val="0"/>
                        </a:spcBef>
                        <a:spcAft>
                          <a:spcPts val="0"/>
                        </a:spcAft>
                        <a:buNone/>
                      </a:pPr>
                      <a:r>
                        <a:rPr lang="en-US" sz="1100" u="none" strike="noStrike">
                          <a:latin typeface="Arial"/>
                          <a:ea typeface="Arial"/>
                          <a:cs typeface="Arial"/>
                          <a:sym typeface="Arial"/>
                        </a:rPr>
                        <a:t>Gives me a thrill</a:t>
                      </a:r>
                      <a:endParaRPr b="0" i="0" sz="1100" u="none" strike="noStrike">
                        <a:solidFill>
                          <a:srgbClr val="000000"/>
                        </a:solidFill>
                        <a:latin typeface="Arial"/>
                        <a:ea typeface="Arial"/>
                        <a:cs typeface="Arial"/>
                        <a:sym typeface="Arial"/>
                      </a:endParaRPr>
                    </a:p>
                  </a:txBody>
                  <a:tcPr marT="7475" marB="0" marR="7475" marL="7475" anchor="b">
                    <a:solidFill>
                      <a:srgbClr val="D0F8ED"/>
                    </a:solidFill>
                  </a:tcPr>
                </a:tc>
              </a:tr>
              <a:tr h="233825">
                <a:tc>
                  <a:txBody>
                    <a:bodyPr/>
                    <a:lstStyle/>
                    <a:p>
                      <a:pPr indent="0" lvl="0" marL="0" marR="0" rtl="0" algn="l">
                        <a:spcBef>
                          <a:spcPts val="0"/>
                        </a:spcBef>
                        <a:spcAft>
                          <a:spcPts val="0"/>
                        </a:spcAft>
                        <a:buNone/>
                      </a:pPr>
                      <a:r>
                        <a:rPr lang="en-US" sz="1100" u="none" strike="noStrike">
                          <a:latin typeface="Arial"/>
                          <a:ea typeface="Arial"/>
                          <a:cs typeface="Arial"/>
                          <a:sym typeface="Arial"/>
                        </a:rPr>
                        <a:t>Brings my family together</a:t>
                      </a:r>
                      <a:endParaRPr b="0" i="0" sz="1100" u="none" strike="noStrike">
                        <a:solidFill>
                          <a:srgbClr val="000000"/>
                        </a:solidFill>
                        <a:latin typeface="Arial"/>
                        <a:ea typeface="Arial"/>
                        <a:cs typeface="Arial"/>
                        <a:sym typeface="Arial"/>
                      </a:endParaRPr>
                    </a:p>
                  </a:txBody>
                  <a:tcPr marT="7475" marB="0" marR="7475" marL="7475" anchor="b">
                    <a:solidFill>
                      <a:srgbClr val="D0F8ED"/>
                    </a:solidFill>
                  </a:tcPr>
                </a:tc>
              </a:tr>
              <a:tr h="233825">
                <a:tc>
                  <a:txBody>
                    <a:bodyPr/>
                    <a:lstStyle/>
                    <a:p>
                      <a:pPr indent="0" lvl="0" marL="0" marR="0" rtl="0" algn="l">
                        <a:spcBef>
                          <a:spcPts val="0"/>
                        </a:spcBef>
                        <a:spcAft>
                          <a:spcPts val="0"/>
                        </a:spcAft>
                        <a:buNone/>
                      </a:pPr>
                      <a:r>
                        <a:rPr lang="en-US" sz="1100" u="none" strike="noStrike">
                          <a:latin typeface="Arial"/>
                          <a:ea typeface="Arial"/>
                          <a:cs typeface="Arial"/>
                          <a:sym typeface="Arial"/>
                        </a:rPr>
                        <a:t>Offers content that is edgy</a:t>
                      </a:r>
                      <a:endParaRPr b="0" i="0" sz="1100" u="none" strike="noStrike">
                        <a:solidFill>
                          <a:srgbClr val="000000"/>
                        </a:solidFill>
                        <a:latin typeface="Arial"/>
                        <a:ea typeface="Arial"/>
                        <a:cs typeface="Arial"/>
                        <a:sym typeface="Arial"/>
                      </a:endParaRPr>
                    </a:p>
                  </a:txBody>
                  <a:tcPr marT="7475" marB="0" marR="7475" marL="7475" anchor="b">
                    <a:solidFill>
                      <a:srgbClr val="D0F8ED"/>
                    </a:solidFill>
                  </a:tcPr>
                </a:tc>
              </a:tr>
              <a:tr h="233825">
                <a:tc>
                  <a:txBody>
                    <a:bodyPr/>
                    <a:lstStyle/>
                    <a:p>
                      <a:pPr indent="0" lvl="0" marL="0" marR="0" rtl="0" algn="l">
                        <a:spcBef>
                          <a:spcPts val="0"/>
                        </a:spcBef>
                        <a:spcAft>
                          <a:spcPts val="0"/>
                        </a:spcAft>
                        <a:buNone/>
                      </a:pPr>
                      <a:r>
                        <a:rPr lang="en-US" sz="1100" u="none" strike="noStrike">
                          <a:latin typeface="Arial"/>
                          <a:ea typeface="Arial"/>
                          <a:cs typeface="Arial"/>
                          <a:sym typeface="Arial"/>
                        </a:rPr>
                        <a:t>Uses a diverse group of people in their content</a:t>
                      </a:r>
                      <a:endParaRPr b="0" i="0" sz="1100" u="none" strike="noStrike">
                        <a:solidFill>
                          <a:srgbClr val="000000"/>
                        </a:solidFill>
                        <a:latin typeface="Arial"/>
                        <a:ea typeface="Arial"/>
                        <a:cs typeface="Arial"/>
                        <a:sym typeface="Arial"/>
                      </a:endParaRPr>
                    </a:p>
                  </a:txBody>
                  <a:tcPr marT="7475" marB="0" marR="7475" marL="7475" anchor="b">
                    <a:solidFill>
                      <a:srgbClr val="D0F8ED"/>
                    </a:solidFill>
                  </a:tcPr>
                </a:tc>
              </a:tr>
              <a:tr h="233825">
                <a:tc>
                  <a:txBody>
                    <a:bodyPr/>
                    <a:lstStyle/>
                    <a:p>
                      <a:pPr indent="0" lvl="0" marL="0" marR="0" rtl="0" algn="l">
                        <a:spcBef>
                          <a:spcPts val="0"/>
                        </a:spcBef>
                        <a:spcAft>
                          <a:spcPts val="0"/>
                        </a:spcAft>
                        <a:buNone/>
                      </a:pPr>
                      <a:r>
                        <a:rPr lang="en-US" sz="1100" u="none" strike="noStrike">
                          <a:latin typeface="Arial"/>
                          <a:ea typeface="Arial"/>
                          <a:cs typeface="Arial"/>
                          <a:sym typeface="Arial"/>
                        </a:rPr>
                        <a:t>Inspires me</a:t>
                      </a:r>
                      <a:endParaRPr b="0" i="0" sz="1100" u="none" strike="noStrike">
                        <a:solidFill>
                          <a:srgbClr val="000000"/>
                        </a:solidFill>
                        <a:latin typeface="Arial"/>
                        <a:ea typeface="Arial"/>
                        <a:cs typeface="Arial"/>
                        <a:sym typeface="Arial"/>
                      </a:endParaRPr>
                    </a:p>
                  </a:txBody>
                  <a:tcPr marT="7475" marB="0" marR="7475" marL="7475" anchor="b">
                    <a:solidFill>
                      <a:srgbClr val="C9F0FE"/>
                    </a:solidFill>
                  </a:tcPr>
                </a:tc>
              </a:tr>
              <a:tr h="233825">
                <a:tc>
                  <a:txBody>
                    <a:bodyPr/>
                    <a:lstStyle/>
                    <a:p>
                      <a:pPr indent="0" lvl="0" marL="0" marR="0" rtl="0" algn="l">
                        <a:spcBef>
                          <a:spcPts val="0"/>
                        </a:spcBef>
                        <a:spcAft>
                          <a:spcPts val="0"/>
                        </a:spcAft>
                        <a:buNone/>
                      </a:pPr>
                      <a:r>
                        <a:rPr lang="en-US" sz="1100" u="none" strike="noStrike">
                          <a:latin typeface="Arial"/>
                          <a:ea typeface="Arial"/>
                          <a:cs typeface="Arial"/>
                          <a:sym typeface="Arial"/>
                        </a:rPr>
                        <a:t>Helps me enrich my life</a:t>
                      </a:r>
                      <a:endParaRPr b="0" i="0" sz="1100" u="none" strike="noStrike">
                        <a:solidFill>
                          <a:srgbClr val="000000"/>
                        </a:solidFill>
                        <a:latin typeface="Arial"/>
                        <a:ea typeface="Arial"/>
                        <a:cs typeface="Arial"/>
                        <a:sym typeface="Arial"/>
                      </a:endParaRPr>
                    </a:p>
                  </a:txBody>
                  <a:tcPr marT="7475" marB="0" marR="7475" marL="7475" anchor="b">
                    <a:solidFill>
                      <a:srgbClr val="C9F0FE"/>
                    </a:solidFill>
                  </a:tcPr>
                </a:tc>
              </a:tr>
              <a:tr h="233825">
                <a:tc>
                  <a:txBody>
                    <a:bodyPr/>
                    <a:lstStyle/>
                    <a:p>
                      <a:pPr indent="0" lvl="0" marL="0" marR="0" rtl="0" algn="l">
                        <a:spcBef>
                          <a:spcPts val="0"/>
                        </a:spcBef>
                        <a:spcAft>
                          <a:spcPts val="0"/>
                        </a:spcAft>
                        <a:buNone/>
                      </a:pPr>
                      <a:r>
                        <a:rPr lang="en-US" sz="1100" u="none" strike="noStrike">
                          <a:latin typeface="Arial"/>
                          <a:ea typeface="Arial"/>
                          <a:cs typeface="Arial"/>
                          <a:sym typeface="Arial"/>
                        </a:rPr>
                        <a:t>I have high regard for companies that support</a:t>
                      </a:r>
                      <a:endParaRPr b="0" i="0" sz="1100" u="none" strike="noStrike">
                        <a:solidFill>
                          <a:srgbClr val="000000"/>
                        </a:solidFill>
                        <a:latin typeface="Arial"/>
                        <a:ea typeface="Arial"/>
                        <a:cs typeface="Arial"/>
                        <a:sym typeface="Arial"/>
                      </a:endParaRPr>
                    </a:p>
                  </a:txBody>
                  <a:tcPr marT="7475" marB="0" marR="7475" marL="7475" anchor="b">
                    <a:solidFill>
                      <a:srgbClr val="C9F0FE"/>
                    </a:solidFill>
                  </a:tcPr>
                </a:tc>
              </a:tr>
              <a:tr h="233825">
                <a:tc>
                  <a:txBody>
                    <a:bodyPr/>
                    <a:lstStyle/>
                    <a:p>
                      <a:pPr indent="0" lvl="0" marL="0" marR="0" rtl="0" algn="l">
                        <a:spcBef>
                          <a:spcPts val="0"/>
                        </a:spcBef>
                        <a:spcAft>
                          <a:spcPts val="0"/>
                        </a:spcAft>
                        <a:buNone/>
                      </a:pPr>
                      <a:r>
                        <a:rPr lang="en-US" sz="1100" u="none" strike="noStrike">
                          <a:latin typeface="Arial"/>
                          <a:ea typeface="Arial"/>
                          <a:cs typeface="Arial"/>
                          <a:sym typeface="Arial"/>
                        </a:rPr>
                        <a:t>Products and services advertised on {BRAND} are relevant to me</a:t>
                      </a:r>
                      <a:endParaRPr b="0" i="0" sz="1100" u="none" strike="noStrike">
                        <a:solidFill>
                          <a:srgbClr val="000000"/>
                        </a:solidFill>
                        <a:latin typeface="Arial"/>
                        <a:ea typeface="Arial"/>
                        <a:cs typeface="Arial"/>
                        <a:sym typeface="Arial"/>
                      </a:endParaRPr>
                    </a:p>
                  </a:txBody>
                  <a:tcPr marT="7475" marB="0" marR="7475" marL="7475" anchor="b">
                    <a:solidFill>
                      <a:srgbClr val="C9F0FE"/>
                    </a:solidFill>
                  </a:tcPr>
                </a:tc>
              </a:tr>
              <a:tr h="233825">
                <a:tc>
                  <a:txBody>
                    <a:bodyPr/>
                    <a:lstStyle/>
                    <a:p>
                      <a:pPr indent="0" lvl="0" marL="0" marR="0" rtl="0" algn="l">
                        <a:spcBef>
                          <a:spcPts val="0"/>
                        </a:spcBef>
                        <a:spcAft>
                          <a:spcPts val="0"/>
                        </a:spcAft>
                        <a:buNone/>
                      </a:pPr>
                      <a:r>
                        <a:rPr lang="en-US" sz="1100" u="none" strike="noStrike">
                          <a:latin typeface="Arial"/>
                          <a:ea typeface="Arial"/>
                          <a:cs typeface="Arial"/>
                          <a:sym typeface="Arial"/>
                        </a:rPr>
                        <a:t>I seek out products and services advertised on this channel</a:t>
                      </a:r>
                      <a:endParaRPr b="0" i="0" sz="1100" u="none" strike="noStrike">
                        <a:solidFill>
                          <a:srgbClr val="000000"/>
                        </a:solidFill>
                        <a:latin typeface="Arial"/>
                        <a:ea typeface="Arial"/>
                        <a:cs typeface="Arial"/>
                        <a:sym typeface="Arial"/>
                      </a:endParaRPr>
                    </a:p>
                  </a:txBody>
                  <a:tcPr marT="7475" marB="0" marR="7475" marL="7475" anchor="b">
                    <a:solidFill>
                      <a:srgbClr val="D8D8D8"/>
                    </a:solidFill>
                  </a:tcPr>
                </a:tc>
              </a:tr>
              <a:tr h="233825">
                <a:tc>
                  <a:txBody>
                    <a:bodyPr/>
                    <a:lstStyle/>
                    <a:p>
                      <a:pPr indent="0" lvl="0" marL="0" marR="0" rtl="0" algn="l">
                        <a:spcBef>
                          <a:spcPts val="0"/>
                        </a:spcBef>
                        <a:spcAft>
                          <a:spcPts val="0"/>
                        </a:spcAft>
                        <a:buNone/>
                      </a:pPr>
                      <a:r>
                        <a:rPr lang="en-US" sz="1100" u="none" strike="noStrike">
                          <a:latin typeface="Arial"/>
                          <a:ea typeface="Arial"/>
                          <a:cs typeface="Arial"/>
                          <a:sym typeface="Arial"/>
                        </a:rPr>
                        <a:t>Has advertisers who care about people like me</a:t>
                      </a:r>
                      <a:endParaRPr b="0" i="0" sz="1100" u="none" strike="noStrike">
                        <a:solidFill>
                          <a:srgbClr val="000000"/>
                        </a:solidFill>
                        <a:latin typeface="Arial"/>
                        <a:ea typeface="Arial"/>
                        <a:cs typeface="Arial"/>
                        <a:sym typeface="Arial"/>
                      </a:endParaRPr>
                    </a:p>
                  </a:txBody>
                  <a:tcPr marT="7475" marB="0" marR="7475" marL="7475" anchor="b">
                    <a:solidFill>
                      <a:srgbClr val="D8D8D8"/>
                    </a:solidFill>
                  </a:tcPr>
                </a:tc>
              </a:tr>
              <a:tr h="233825">
                <a:tc>
                  <a:txBody>
                    <a:bodyPr/>
                    <a:lstStyle/>
                    <a:p>
                      <a:pPr indent="0" lvl="0" marL="0" marR="0" rtl="0" algn="l">
                        <a:spcBef>
                          <a:spcPts val="0"/>
                        </a:spcBef>
                        <a:spcAft>
                          <a:spcPts val="0"/>
                        </a:spcAft>
                        <a:buNone/>
                      </a:pPr>
                      <a:r>
                        <a:rPr lang="en-US" sz="1100" u="none" strike="noStrike">
                          <a:latin typeface="Arial"/>
                          <a:ea typeface="Arial"/>
                          <a:cs typeface="Arial"/>
                          <a:sym typeface="Arial"/>
                        </a:rPr>
                        <a:t>Gives back to the community</a:t>
                      </a:r>
                      <a:endParaRPr b="0" i="0" sz="1100" u="none" strike="noStrike">
                        <a:solidFill>
                          <a:srgbClr val="000000"/>
                        </a:solidFill>
                        <a:latin typeface="Arial"/>
                        <a:ea typeface="Arial"/>
                        <a:cs typeface="Arial"/>
                        <a:sym typeface="Arial"/>
                      </a:endParaRPr>
                    </a:p>
                  </a:txBody>
                  <a:tcPr marT="7475" marB="0" marR="7475" marL="7475" anchor="b">
                    <a:solidFill>
                      <a:srgbClr val="D8D8D8"/>
                    </a:solidFill>
                  </a:tcPr>
                </a:tc>
              </a:tr>
              <a:tr h="233825">
                <a:tc>
                  <a:txBody>
                    <a:bodyPr/>
                    <a:lstStyle/>
                    <a:p>
                      <a:pPr indent="0" lvl="0" marL="0" marR="0" rtl="0" algn="l">
                        <a:spcBef>
                          <a:spcPts val="0"/>
                        </a:spcBef>
                        <a:spcAft>
                          <a:spcPts val="0"/>
                        </a:spcAft>
                        <a:buNone/>
                      </a:pPr>
                      <a:r>
                        <a:rPr lang="en-US" sz="1100" u="none" strike="noStrike">
                          <a:latin typeface="Arial"/>
                          <a:ea typeface="Arial"/>
                          <a:cs typeface="Arial"/>
                          <a:sym typeface="Arial"/>
                        </a:rPr>
                        <a:t>Helps me connect with my culture</a:t>
                      </a:r>
                      <a:endParaRPr b="0" i="0" sz="1100" u="none" strike="noStrike">
                        <a:solidFill>
                          <a:srgbClr val="000000"/>
                        </a:solidFill>
                        <a:latin typeface="Arial"/>
                        <a:ea typeface="Arial"/>
                        <a:cs typeface="Arial"/>
                        <a:sym typeface="Arial"/>
                      </a:endParaRPr>
                    </a:p>
                  </a:txBody>
                  <a:tcPr marT="7475" marB="0" marR="7475" marL="7475" anchor="b">
                    <a:solidFill>
                      <a:srgbClr val="D8D8D8"/>
                    </a:solidFill>
                  </a:tcPr>
                </a:tc>
              </a:tr>
              <a:tr h="233825">
                <a:tc>
                  <a:txBody>
                    <a:bodyPr/>
                    <a:lstStyle/>
                    <a:p>
                      <a:pPr indent="0" lvl="0" marL="0" marR="0" rtl="0" algn="l">
                        <a:spcBef>
                          <a:spcPts val="0"/>
                        </a:spcBef>
                        <a:spcAft>
                          <a:spcPts val="0"/>
                        </a:spcAft>
                        <a:buNone/>
                      </a:pPr>
                      <a:r>
                        <a:rPr lang="en-US" sz="1100" u="none" strike="noStrike">
                          <a:latin typeface="Arial"/>
                          <a:ea typeface="Arial"/>
                          <a:cs typeface="Arial"/>
                          <a:sym typeface="Arial"/>
                        </a:rPr>
                        <a:t>Offers mindless content -- I can do other things while watching</a:t>
                      </a:r>
                      <a:endParaRPr b="0" i="0" sz="1100" u="none" strike="noStrike">
                        <a:solidFill>
                          <a:srgbClr val="000000"/>
                        </a:solidFill>
                        <a:latin typeface="Arial"/>
                        <a:ea typeface="Arial"/>
                        <a:cs typeface="Arial"/>
                        <a:sym typeface="Arial"/>
                      </a:endParaRPr>
                    </a:p>
                  </a:txBody>
                  <a:tcPr marT="7475" marB="0" marR="7475" marL="7475" anchor="b">
                    <a:solidFill>
                      <a:srgbClr val="D8D8D8"/>
                    </a:solidFill>
                  </a:tcPr>
                </a:tc>
              </a:tr>
              <a:tr h="233825">
                <a:tc>
                  <a:txBody>
                    <a:bodyPr/>
                    <a:lstStyle/>
                    <a:p>
                      <a:pPr indent="0" lvl="0" marL="0" marR="0" rtl="0" algn="l">
                        <a:spcBef>
                          <a:spcPts val="0"/>
                        </a:spcBef>
                        <a:spcAft>
                          <a:spcPts val="0"/>
                        </a:spcAft>
                        <a:buNone/>
                      </a:pPr>
                      <a:r>
                        <a:rPr lang="en-US" sz="1100" u="none" strike="noStrike">
                          <a:latin typeface="Arial"/>
                          <a:ea typeface="Arial"/>
                          <a:cs typeface="Arial"/>
                          <a:sym typeface="Arial"/>
                        </a:rPr>
                        <a:t>Celebrates the Hispanic culture</a:t>
                      </a:r>
                      <a:endParaRPr b="0" i="0" sz="1100" u="none" strike="noStrike">
                        <a:solidFill>
                          <a:srgbClr val="000000"/>
                        </a:solidFill>
                        <a:latin typeface="Arial"/>
                        <a:ea typeface="Arial"/>
                        <a:cs typeface="Arial"/>
                        <a:sym typeface="Arial"/>
                      </a:endParaRPr>
                    </a:p>
                  </a:txBody>
                  <a:tcPr marT="7475" marB="0" marR="7475" marL="7475" anchor="b">
                    <a:solidFill>
                      <a:srgbClr val="D8D8D8"/>
                    </a:solidFill>
                  </a:tcPr>
                </a:tc>
              </a:tr>
            </a:tbl>
          </a:graphicData>
        </a:graphic>
      </p:graphicFrame>
      <p:graphicFrame>
        <p:nvGraphicFramePr>
          <p:cNvPr id="1800" name="Google Shape;1800;p125"/>
          <p:cNvGraphicFramePr/>
          <p:nvPr/>
        </p:nvGraphicFramePr>
        <p:xfrm>
          <a:off x="6330453" y="1799746"/>
          <a:ext cx="3000000" cy="3000000"/>
        </p:xfrm>
        <a:graphic>
          <a:graphicData uri="http://schemas.openxmlformats.org/drawingml/2006/table">
            <a:tbl>
              <a:tblPr>
                <a:noFill/>
                <a:tableStyleId>{5724C10F-EE1D-4E38-909A-5F93575D7D13}</a:tableStyleId>
              </a:tblPr>
              <a:tblGrid>
                <a:gridCol w="5047500"/>
              </a:tblGrid>
              <a:tr h="233900">
                <a:tc>
                  <a:txBody>
                    <a:bodyPr/>
                    <a:lstStyle/>
                    <a:p>
                      <a:pPr indent="0" lvl="0" marL="0" marR="0" rtl="0" algn="l">
                        <a:spcBef>
                          <a:spcPts val="0"/>
                        </a:spcBef>
                        <a:spcAft>
                          <a:spcPts val="0"/>
                        </a:spcAft>
                        <a:buNone/>
                      </a:pPr>
                      <a:r>
                        <a:rPr lang="en-US" sz="1100" u="none" strike="noStrike">
                          <a:latin typeface="Arial"/>
                          <a:ea typeface="Arial"/>
                          <a:cs typeface="Arial"/>
                          <a:sym typeface="Arial"/>
                        </a:rPr>
                        <a:t>Is part of my daily routine</a:t>
                      </a:r>
                      <a:endParaRPr b="0" i="0" sz="1100" u="none" strike="noStrike">
                        <a:solidFill>
                          <a:srgbClr val="000000"/>
                        </a:solidFill>
                        <a:latin typeface="Arial"/>
                        <a:ea typeface="Arial"/>
                        <a:cs typeface="Arial"/>
                        <a:sym typeface="Arial"/>
                      </a:endParaRPr>
                    </a:p>
                  </a:txBody>
                  <a:tcPr marT="7475" marB="0" marR="7475" marL="7475" anchor="b">
                    <a:solidFill>
                      <a:srgbClr val="D0F8ED"/>
                    </a:solidFill>
                  </a:tcPr>
                </a:tc>
              </a:tr>
              <a:tr h="233900">
                <a:tc>
                  <a:txBody>
                    <a:bodyPr/>
                    <a:lstStyle/>
                    <a:p>
                      <a:pPr indent="0" lvl="0" marL="0" marR="0" rtl="0" algn="l">
                        <a:spcBef>
                          <a:spcPts val="0"/>
                        </a:spcBef>
                        <a:spcAft>
                          <a:spcPts val="0"/>
                        </a:spcAft>
                        <a:buNone/>
                      </a:pPr>
                      <a:r>
                        <a:rPr lang="en-US" sz="1100" u="none" strike="noStrike">
                          <a:latin typeface="Arial"/>
                          <a:ea typeface="Arial"/>
                          <a:cs typeface="Arial"/>
                          <a:sym typeface="Arial"/>
                        </a:rPr>
                        <a:t>Helps me unwind and escape from the daily grind</a:t>
                      </a:r>
                      <a:endParaRPr b="0" i="0" sz="1100" u="none" strike="noStrike">
                        <a:solidFill>
                          <a:srgbClr val="000000"/>
                        </a:solidFill>
                        <a:latin typeface="Arial"/>
                        <a:ea typeface="Arial"/>
                        <a:cs typeface="Arial"/>
                        <a:sym typeface="Arial"/>
                      </a:endParaRPr>
                    </a:p>
                  </a:txBody>
                  <a:tcPr marT="7475" marB="0" marR="7475" marL="7475" anchor="b">
                    <a:solidFill>
                      <a:srgbClr val="D0F8ED"/>
                    </a:solidFill>
                  </a:tcPr>
                </a:tc>
              </a:tr>
              <a:tr h="233900">
                <a:tc>
                  <a:txBody>
                    <a:bodyPr/>
                    <a:lstStyle/>
                    <a:p>
                      <a:pPr indent="0" lvl="0" marL="0" marR="0" rtl="0" algn="l">
                        <a:spcBef>
                          <a:spcPts val="0"/>
                        </a:spcBef>
                        <a:spcAft>
                          <a:spcPts val="0"/>
                        </a:spcAft>
                        <a:buNone/>
                      </a:pPr>
                      <a:r>
                        <a:rPr lang="en-US" sz="1100" u="none" strike="noStrike">
                          <a:latin typeface="Arial"/>
                          <a:ea typeface="Arial"/>
                          <a:cs typeface="Arial"/>
                          <a:sym typeface="Arial"/>
                        </a:rPr>
                        <a:t>Offers content that is familiar to me</a:t>
                      </a:r>
                      <a:endParaRPr b="0" i="0" sz="1100" u="none" strike="noStrike">
                        <a:solidFill>
                          <a:srgbClr val="000000"/>
                        </a:solidFill>
                        <a:latin typeface="Arial"/>
                        <a:ea typeface="Arial"/>
                        <a:cs typeface="Arial"/>
                        <a:sym typeface="Arial"/>
                      </a:endParaRPr>
                    </a:p>
                  </a:txBody>
                  <a:tcPr marT="7475" marB="0" marR="7475" marL="7475" anchor="b">
                    <a:solidFill>
                      <a:srgbClr val="D0F8ED"/>
                    </a:solidFill>
                  </a:tcPr>
                </a:tc>
              </a:tr>
              <a:tr h="233900">
                <a:tc>
                  <a:txBody>
                    <a:bodyPr/>
                    <a:lstStyle/>
                    <a:p>
                      <a:pPr indent="0" lvl="0" marL="0" marR="0" rtl="0" algn="l">
                        <a:spcBef>
                          <a:spcPts val="0"/>
                        </a:spcBef>
                        <a:spcAft>
                          <a:spcPts val="0"/>
                        </a:spcAft>
                        <a:buNone/>
                      </a:pPr>
                      <a:r>
                        <a:rPr lang="en-US" sz="1100" u="none" strike="noStrike">
                          <a:latin typeface="Arial"/>
                          <a:ea typeface="Arial"/>
                          <a:cs typeface="Arial"/>
                          <a:sym typeface="Arial"/>
                        </a:rPr>
                        <a:t>Has a way of getting me emotionally involved in the shows they offer</a:t>
                      </a:r>
                      <a:endParaRPr b="0" i="0" sz="1100" u="none" strike="noStrike">
                        <a:solidFill>
                          <a:srgbClr val="000000"/>
                        </a:solidFill>
                        <a:latin typeface="Arial"/>
                        <a:ea typeface="Arial"/>
                        <a:cs typeface="Arial"/>
                        <a:sym typeface="Arial"/>
                      </a:endParaRPr>
                    </a:p>
                  </a:txBody>
                  <a:tcPr marT="7475" marB="0" marR="7475" marL="7475" anchor="b">
                    <a:solidFill>
                      <a:srgbClr val="D0F8ED"/>
                    </a:solidFill>
                  </a:tcPr>
                </a:tc>
              </a:tr>
              <a:tr h="233900">
                <a:tc>
                  <a:txBody>
                    <a:bodyPr/>
                    <a:lstStyle/>
                    <a:p>
                      <a:pPr indent="0" lvl="0" marL="0" marR="0" rtl="0" algn="l">
                        <a:spcBef>
                          <a:spcPts val="0"/>
                        </a:spcBef>
                        <a:spcAft>
                          <a:spcPts val="0"/>
                        </a:spcAft>
                        <a:buNone/>
                      </a:pPr>
                      <a:r>
                        <a:rPr lang="en-US" sz="1100" u="none" strike="noStrike">
                          <a:latin typeface="Arial"/>
                          <a:ea typeface="Arial"/>
                          <a:cs typeface="Arial"/>
                          <a:sym typeface="Arial"/>
                        </a:rPr>
                        <a:t>Provides original content that is continuously evolving</a:t>
                      </a:r>
                      <a:endParaRPr b="0" i="0" sz="1100" u="none" strike="noStrike">
                        <a:solidFill>
                          <a:srgbClr val="000000"/>
                        </a:solidFill>
                        <a:latin typeface="Arial"/>
                        <a:ea typeface="Arial"/>
                        <a:cs typeface="Arial"/>
                        <a:sym typeface="Arial"/>
                      </a:endParaRPr>
                    </a:p>
                  </a:txBody>
                  <a:tcPr marT="7475" marB="0" marR="7475" marL="7475" anchor="b">
                    <a:solidFill>
                      <a:srgbClr val="D0F8ED"/>
                    </a:solidFill>
                  </a:tcPr>
                </a:tc>
              </a:tr>
              <a:tr h="233900">
                <a:tc>
                  <a:txBody>
                    <a:bodyPr/>
                    <a:lstStyle/>
                    <a:p>
                      <a:pPr indent="0" lvl="0" marL="0" marR="0" rtl="0" algn="l">
                        <a:spcBef>
                          <a:spcPts val="0"/>
                        </a:spcBef>
                        <a:spcAft>
                          <a:spcPts val="0"/>
                        </a:spcAft>
                        <a:buNone/>
                      </a:pPr>
                      <a:r>
                        <a:rPr lang="en-US" sz="1100" u="none" strike="noStrike">
                          <a:latin typeface="Arial"/>
                          <a:ea typeface="Arial"/>
                          <a:cs typeface="Arial"/>
                          <a:sym typeface="Arial"/>
                        </a:rPr>
                        <a:t>Gives me a thrill</a:t>
                      </a:r>
                      <a:endParaRPr b="0" i="0" sz="1100" u="none" strike="noStrike">
                        <a:solidFill>
                          <a:srgbClr val="000000"/>
                        </a:solidFill>
                        <a:latin typeface="Arial"/>
                        <a:ea typeface="Arial"/>
                        <a:cs typeface="Arial"/>
                        <a:sym typeface="Arial"/>
                      </a:endParaRPr>
                    </a:p>
                  </a:txBody>
                  <a:tcPr marT="7475" marB="0" marR="7475" marL="7475" anchor="b">
                    <a:solidFill>
                      <a:srgbClr val="D0F8ED"/>
                    </a:solidFill>
                  </a:tcPr>
                </a:tc>
              </a:tr>
              <a:tr h="233900">
                <a:tc>
                  <a:txBody>
                    <a:bodyPr/>
                    <a:lstStyle/>
                    <a:p>
                      <a:pPr indent="0" lvl="0" marL="0" marR="0" rtl="0" algn="l">
                        <a:spcBef>
                          <a:spcPts val="0"/>
                        </a:spcBef>
                        <a:spcAft>
                          <a:spcPts val="0"/>
                        </a:spcAft>
                        <a:buNone/>
                      </a:pPr>
                      <a:r>
                        <a:rPr lang="en-US" sz="1100" u="none" strike="noStrike">
                          <a:latin typeface="Arial"/>
                          <a:ea typeface="Arial"/>
                          <a:cs typeface="Arial"/>
                          <a:sym typeface="Arial"/>
                        </a:rPr>
                        <a:t>I have high regard for companies that support</a:t>
                      </a:r>
                      <a:endParaRPr b="0" i="0" sz="1100" u="none" strike="noStrike">
                        <a:solidFill>
                          <a:srgbClr val="000000"/>
                        </a:solidFill>
                        <a:latin typeface="Arial"/>
                        <a:ea typeface="Arial"/>
                        <a:cs typeface="Arial"/>
                        <a:sym typeface="Arial"/>
                      </a:endParaRPr>
                    </a:p>
                  </a:txBody>
                  <a:tcPr marT="7475" marB="0" marR="7475" marL="7475" anchor="b">
                    <a:solidFill>
                      <a:srgbClr val="D0F8ED"/>
                    </a:solidFill>
                  </a:tcPr>
                </a:tc>
              </a:tr>
              <a:tr h="233900">
                <a:tc>
                  <a:txBody>
                    <a:bodyPr/>
                    <a:lstStyle/>
                    <a:p>
                      <a:pPr indent="0" lvl="0" marL="0" marR="0" rtl="0" algn="l">
                        <a:spcBef>
                          <a:spcPts val="0"/>
                        </a:spcBef>
                        <a:spcAft>
                          <a:spcPts val="0"/>
                        </a:spcAft>
                        <a:buNone/>
                      </a:pPr>
                      <a:r>
                        <a:rPr lang="en-US" sz="1100" u="none" strike="noStrike">
                          <a:latin typeface="Arial"/>
                          <a:ea typeface="Arial"/>
                          <a:cs typeface="Arial"/>
                          <a:sym typeface="Arial"/>
                        </a:rPr>
                        <a:t>Inspires me</a:t>
                      </a:r>
                      <a:endParaRPr b="0" i="0" sz="1100" u="none" strike="noStrike">
                        <a:solidFill>
                          <a:srgbClr val="000000"/>
                        </a:solidFill>
                        <a:latin typeface="Arial"/>
                        <a:ea typeface="Arial"/>
                        <a:cs typeface="Arial"/>
                        <a:sym typeface="Arial"/>
                      </a:endParaRPr>
                    </a:p>
                  </a:txBody>
                  <a:tcPr marT="7475" marB="0" marR="7475" marL="7475" anchor="b">
                    <a:solidFill>
                      <a:srgbClr val="D0F8ED"/>
                    </a:solidFill>
                  </a:tcPr>
                </a:tc>
              </a:tr>
              <a:tr h="233900">
                <a:tc>
                  <a:txBody>
                    <a:bodyPr/>
                    <a:lstStyle/>
                    <a:p>
                      <a:pPr indent="0" lvl="0" marL="0" marR="0" rtl="0" algn="l">
                        <a:spcBef>
                          <a:spcPts val="0"/>
                        </a:spcBef>
                        <a:spcAft>
                          <a:spcPts val="0"/>
                        </a:spcAft>
                        <a:buNone/>
                      </a:pPr>
                      <a:r>
                        <a:rPr lang="en-US" sz="1100" u="none" strike="noStrike">
                          <a:latin typeface="Arial"/>
                          <a:ea typeface="Arial"/>
                          <a:cs typeface="Arial"/>
                          <a:sym typeface="Arial"/>
                        </a:rPr>
                        <a:t>Brings my family together</a:t>
                      </a:r>
                      <a:endParaRPr b="0" i="0" sz="1100" u="none" strike="noStrike">
                        <a:solidFill>
                          <a:srgbClr val="000000"/>
                        </a:solidFill>
                        <a:latin typeface="Arial"/>
                        <a:ea typeface="Arial"/>
                        <a:cs typeface="Arial"/>
                        <a:sym typeface="Arial"/>
                      </a:endParaRPr>
                    </a:p>
                  </a:txBody>
                  <a:tcPr marT="7475" marB="0" marR="7475" marL="7475" anchor="b">
                    <a:solidFill>
                      <a:srgbClr val="D0F8ED"/>
                    </a:solidFill>
                  </a:tcPr>
                </a:tc>
              </a:tr>
              <a:tr h="233900">
                <a:tc>
                  <a:txBody>
                    <a:bodyPr/>
                    <a:lstStyle/>
                    <a:p>
                      <a:pPr indent="0" lvl="0" marL="0" marR="0" rtl="0" algn="l">
                        <a:spcBef>
                          <a:spcPts val="0"/>
                        </a:spcBef>
                        <a:spcAft>
                          <a:spcPts val="0"/>
                        </a:spcAft>
                        <a:buNone/>
                      </a:pPr>
                      <a:r>
                        <a:rPr lang="en-US" sz="1100" u="none" strike="noStrike">
                          <a:latin typeface="Arial"/>
                          <a:ea typeface="Arial"/>
                          <a:cs typeface="Arial"/>
                          <a:sym typeface="Arial"/>
                        </a:rPr>
                        <a:t>Helps me connect with my culture</a:t>
                      </a:r>
                      <a:endParaRPr b="0" i="0" sz="1100" u="none" strike="noStrike">
                        <a:solidFill>
                          <a:srgbClr val="000000"/>
                        </a:solidFill>
                        <a:latin typeface="Arial"/>
                        <a:ea typeface="Arial"/>
                        <a:cs typeface="Arial"/>
                        <a:sym typeface="Arial"/>
                      </a:endParaRPr>
                    </a:p>
                  </a:txBody>
                  <a:tcPr marT="7475" marB="0" marR="7475" marL="7475" anchor="b">
                    <a:solidFill>
                      <a:srgbClr val="D0F8ED"/>
                    </a:solidFill>
                  </a:tcPr>
                </a:tc>
              </a:tr>
              <a:tr h="233900">
                <a:tc>
                  <a:txBody>
                    <a:bodyPr/>
                    <a:lstStyle/>
                    <a:p>
                      <a:pPr indent="0" lvl="0" marL="0" marR="0" rtl="0" algn="l">
                        <a:spcBef>
                          <a:spcPts val="0"/>
                        </a:spcBef>
                        <a:spcAft>
                          <a:spcPts val="0"/>
                        </a:spcAft>
                        <a:buNone/>
                      </a:pPr>
                      <a:r>
                        <a:rPr lang="en-US" sz="1100" u="none" strike="noStrike">
                          <a:latin typeface="Arial"/>
                          <a:ea typeface="Arial"/>
                          <a:cs typeface="Arial"/>
                          <a:sym typeface="Arial"/>
                        </a:rPr>
                        <a:t>Helps me enrich my life</a:t>
                      </a:r>
                      <a:endParaRPr b="0" i="0" sz="1100" u="none" strike="noStrike">
                        <a:solidFill>
                          <a:srgbClr val="000000"/>
                        </a:solidFill>
                        <a:latin typeface="Arial"/>
                        <a:ea typeface="Arial"/>
                        <a:cs typeface="Arial"/>
                        <a:sym typeface="Arial"/>
                      </a:endParaRPr>
                    </a:p>
                  </a:txBody>
                  <a:tcPr marT="7475" marB="0" marR="7475" marL="7475" anchor="b">
                    <a:solidFill>
                      <a:srgbClr val="C9F0FE"/>
                    </a:solidFill>
                  </a:tcPr>
                </a:tc>
              </a:tr>
              <a:tr h="233900">
                <a:tc>
                  <a:txBody>
                    <a:bodyPr/>
                    <a:lstStyle/>
                    <a:p>
                      <a:pPr indent="0" lvl="0" marL="0" marR="0" rtl="0" algn="l">
                        <a:spcBef>
                          <a:spcPts val="0"/>
                        </a:spcBef>
                        <a:spcAft>
                          <a:spcPts val="0"/>
                        </a:spcAft>
                        <a:buNone/>
                      </a:pPr>
                      <a:r>
                        <a:rPr lang="en-US" sz="1100" u="none" strike="noStrike">
                          <a:latin typeface="Arial"/>
                          <a:ea typeface="Arial"/>
                          <a:cs typeface="Arial"/>
                          <a:sym typeface="Arial"/>
                        </a:rPr>
                        <a:t>Offers content that is edgy</a:t>
                      </a:r>
                      <a:endParaRPr b="0" i="0" sz="1100" u="none" strike="noStrike">
                        <a:solidFill>
                          <a:srgbClr val="000000"/>
                        </a:solidFill>
                        <a:latin typeface="Arial"/>
                        <a:ea typeface="Arial"/>
                        <a:cs typeface="Arial"/>
                        <a:sym typeface="Arial"/>
                      </a:endParaRPr>
                    </a:p>
                  </a:txBody>
                  <a:tcPr marT="7475" marB="0" marR="7475" marL="7475" anchor="b">
                    <a:solidFill>
                      <a:srgbClr val="C9F0FE"/>
                    </a:solidFill>
                  </a:tcPr>
                </a:tc>
              </a:tr>
              <a:tr h="233900">
                <a:tc>
                  <a:txBody>
                    <a:bodyPr/>
                    <a:lstStyle/>
                    <a:p>
                      <a:pPr indent="0" lvl="0" marL="0" marR="0" rtl="0" algn="l">
                        <a:spcBef>
                          <a:spcPts val="0"/>
                        </a:spcBef>
                        <a:spcAft>
                          <a:spcPts val="0"/>
                        </a:spcAft>
                        <a:buNone/>
                      </a:pPr>
                      <a:r>
                        <a:rPr lang="en-US" sz="1100" u="none" strike="noStrike">
                          <a:latin typeface="Arial"/>
                          <a:ea typeface="Arial"/>
                          <a:cs typeface="Arial"/>
                          <a:sym typeface="Arial"/>
                        </a:rPr>
                        <a:t>Gives back to the community</a:t>
                      </a:r>
                      <a:endParaRPr b="0" i="0" sz="1100" u="none" strike="noStrike">
                        <a:solidFill>
                          <a:srgbClr val="000000"/>
                        </a:solidFill>
                        <a:latin typeface="Arial"/>
                        <a:ea typeface="Arial"/>
                        <a:cs typeface="Arial"/>
                        <a:sym typeface="Arial"/>
                      </a:endParaRPr>
                    </a:p>
                  </a:txBody>
                  <a:tcPr marT="7475" marB="0" marR="7475" marL="7475" anchor="b">
                    <a:solidFill>
                      <a:srgbClr val="C9F0FE"/>
                    </a:solidFill>
                  </a:tcPr>
                </a:tc>
              </a:tr>
              <a:tr h="233900">
                <a:tc>
                  <a:txBody>
                    <a:bodyPr/>
                    <a:lstStyle/>
                    <a:p>
                      <a:pPr indent="0" lvl="0" marL="0" marR="0" rtl="0" algn="l">
                        <a:spcBef>
                          <a:spcPts val="0"/>
                        </a:spcBef>
                        <a:spcAft>
                          <a:spcPts val="0"/>
                        </a:spcAft>
                        <a:buNone/>
                      </a:pPr>
                      <a:r>
                        <a:rPr lang="en-US" sz="1100" u="none" strike="noStrike">
                          <a:latin typeface="Arial"/>
                          <a:ea typeface="Arial"/>
                          <a:cs typeface="Arial"/>
                          <a:sym typeface="Arial"/>
                        </a:rPr>
                        <a:t>Uses a diverse group of people in their content</a:t>
                      </a:r>
                      <a:endParaRPr b="0" i="0" sz="1100" u="none" strike="noStrike">
                        <a:solidFill>
                          <a:srgbClr val="000000"/>
                        </a:solidFill>
                        <a:latin typeface="Arial"/>
                        <a:ea typeface="Arial"/>
                        <a:cs typeface="Arial"/>
                        <a:sym typeface="Arial"/>
                      </a:endParaRPr>
                    </a:p>
                  </a:txBody>
                  <a:tcPr marT="7475" marB="0" marR="7475" marL="7475" anchor="b">
                    <a:solidFill>
                      <a:srgbClr val="C9F0FE"/>
                    </a:solidFill>
                  </a:tcPr>
                </a:tc>
              </a:tr>
              <a:tr h="233900">
                <a:tc>
                  <a:txBody>
                    <a:bodyPr/>
                    <a:lstStyle/>
                    <a:p>
                      <a:pPr indent="0" lvl="0" marL="0" marR="0" rtl="0" algn="l">
                        <a:spcBef>
                          <a:spcPts val="0"/>
                        </a:spcBef>
                        <a:spcAft>
                          <a:spcPts val="0"/>
                        </a:spcAft>
                        <a:buNone/>
                      </a:pPr>
                      <a:r>
                        <a:rPr lang="en-US" sz="1100" u="none" strike="noStrike">
                          <a:latin typeface="Arial"/>
                          <a:ea typeface="Arial"/>
                          <a:cs typeface="Arial"/>
                          <a:sym typeface="Arial"/>
                        </a:rPr>
                        <a:t>Products and services advertised on Univision are relevant to me</a:t>
                      </a:r>
                      <a:endParaRPr b="0" i="0" sz="1100" u="none" strike="noStrike">
                        <a:solidFill>
                          <a:srgbClr val="000000"/>
                        </a:solidFill>
                        <a:latin typeface="Arial"/>
                        <a:ea typeface="Arial"/>
                        <a:cs typeface="Arial"/>
                        <a:sym typeface="Arial"/>
                      </a:endParaRPr>
                    </a:p>
                  </a:txBody>
                  <a:tcPr marT="7475" marB="0" marR="7475" marL="7475" anchor="b">
                    <a:solidFill>
                      <a:srgbClr val="C9F0FE"/>
                    </a:solidFill>
                  </a:tcPr>
                </a:tc>
              </a:tr>
              <a:tr h="233900">
                <a:tc>
                  <a:txBody>
                    <a:bodyPr/>
                    <a:lstStyle/>
                    <a:p>
                      <a:pPr indent="0" lvl="0" marL="0" marR="0" rtl="0" algn="l">
                        <a:spcBef>
                          <a:spcPts val="0"/>
                        </a:spcBef>
                        <a:spcAft>
                          <a:spcPts val="0"/>
                        </a:spcAft>
                        <a:buNone/>
                      </a:pPr>
                      <a:r>
                        <a:rPr lang="en-US" sz="1100" u="none" strike="noStrike">
                          <a:latin typeface="Arial"/>
                          <a:ea typeface="Arial"/>
                          <a:cs typeface="Arial"/>
                          <a:sym typeface="Arial"/>
                        </a:rPr>
                        <a:t>Has advertisers who care about people like me</a:t>
                      </a:r>
                      <a:endParaRPr b="0" i="0" sz="1100" u="none" strike="noStrike">
                        <a:solidFill>
                          <a:srgbClr val="000000"/>
                        </a:solidFill>
                        <a:latin typeface="Arial"/>
                        <a:ea typeface="Arial"/>
                        <a:cs typeface="Arial"/>
                        <a:sym typeface="Arial"/>
                      </a:endParaRPr>
                    </a:p>
                  </a:txBody>
                  <a:tcPr marT="7475" marB="0" marR="7475" marL="7475" anchor="b">
                    <a:solidFill>
                      <a:srgbClr val="C9F0FE"/>
                    </a:solidFill>
                  </a:tcPr>
                </a:tc>
              </a:tr>
              <a:tr h="233900">
                <a:tc>
                  <a:txBody>
                    <a:bodyPr/>
                    <a:lstStyle/>
                    <a:p>
                      <a:pPr indent="0" lvl="0" marL="0" marR="0" rtl="0" algn="l">
                        <a:spcBef>
                          <a:spcPts val="0"/>
                        </a:spcBef>
                        <a:spcAft>
                          <a:spcPts val="0"/>
                        </a:spcAft>
                        <a:buNone/>
                      </a:pPr>
                      <a:r>
                        <a:rPr lang="en-US" sz="1100" u="none" strike="noStrike">
                          <a:latin typeface="Arial"/>
                          <a:ea typeface="Arial"/>
                          <a:cs typeface="Arial"/>
                          <a:sym typeface="Arial"/>
                        </a:rPr>
                        <a:t>I seek out products and services advertised on this channel</a:t>
                      </a:r>
                      <a:endParaRPr b="0" i="0" sz="1100" u="none" strike="noStrike">
                        <a:solidFill>
                          <a:srgbClr val="000000"/>
                        </a:solidFill>
                        <a:latin typeface="Arial"/>
                        <a:ea typeface="Arial"/>
                        <a:cs typeface="Arial"/>
                        <a:sym typeface="Arial"/>
                      </a:endParaRPr>
                    </a:p>
                  </a:txBody>
                  <a:tcPr marT="7475" marB="0" marR="7475" marL="7475" anchor="b">
                    <a:solidFill>
                      <a:srgbClr val="C9F0FE"/>
                    </a:solidFill>
                  </a:tcPr>
                </a:tc>
              </a:tr>
              <a:tr h="233900">
                <a:tc>
                  <a:txBody>
                    <a:bodyPr/>
                    <a:lstStyle/>
                    <a:p>
                      <a:pPr indent="0" lvl="0" marL="0" marR="0" rtl="0" algn="l">
                        <a:spcBef>
                          <a:spcPts val="0"/>
                        </a:spcBef>
                        <a:spcAft>
                          <a:spcPts val="0"/>
                        </a:spcAft>
                        <a:buNone/>
                      </a:pPr>
                      <a:r>
                        <a:rPr lang="en-US" sz="1100" u="none" strike="noStrike">
                          <a:latin typeface="Arial"/>
                          <a:ea typeface="Arial"/>
                          <a:cs typeface="Arial"/>
                          <a:sym typeface="Arial"/>
                        </a:rPr>
                        <a:t>Celebrates the Hispanic culture</a:t>
                      </a:r>
                      <a:endParaRPr b="0" i="0" sz="1100" u="none" strike="noStrike">
                        <a:solidFill>
                          <a:srgbClr val="000000"/>
                        </a:solidFill>
                        <a:latin typeface="Arial"/>
                        <a:ea typeface="Arial"/>
                        <a:cs typeface="Arial"/>
                        <a:sym typeface="Arial"/>
                      </a:endParaRPr>
                    </a:p>
                  </a:txBody>
                  <a:tcPr marT="7475" marB="0" marR="7475" marL="7475" anchor="b">
                    <a:solidFill>
                      <a:srgbClr val="C9F0FE"/>
                    </a:solidFill>
                  </a:tcPr>
                </a:tc>
              </a:tr>
              <a:tr h="233900">
                <a:tc>
                  <a:txBody>
                    <a:bodyPr/>
                    <a:lstStyle/>
                    <a:p>
                      <a:pPr indent="0" lvl="0" marL="0" marR="0" rtl="0" algn="l">
                        <a:spcBef>
                          <a:spcPts val="0"/>
                        </a:spcBef>
                        <a:spcAft>
                          <a:spcPts val="0"/>
                        </a:spcAft>
                        <a:buNone/>
                      </a:pPr>
                      <a:r>
                        <a:rPr lang="en-US" sz="1100" u="none" strike="noStrike">
                          <a:latin typeface="Arial"/>
                          <a:ea typeface="Arial"/>
                          <a:cs typeface="Arial"/>
                          <a:sym typeface="Arial"/>
                        </a:rPr>
                        <a:t>Offers mindless content -- I can do other things while watching</a:t>
                      </a:r>
                      <a:endParaRPr b="0" i="0" sz="1100" u="none" strike="noStrike">
                        <a:solidFill>
                          <a:srgbClr val="000000"/>
                        </a:solidFill>
                        <a:latin typeface="Arial"/>
                        <a:ea typeface="Arial"/>
                        <a:cs typeface="Arial"/>
                        <a:sym typeface="Arial"/>
                      </a:endParaRPr>
                    </a:p>
                  </a:txBody>
                  <a:tcPr marT="7475" marB="0" marR="7475" marL="7475" anchor="b">
                    <a:solidFill>
                      <a:srgbClr val="D8D8D8"/>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5" name="Shape 1805"/>
        <p:cNvGrpSpPr/>
        <p:nvPr/>
      </p:nvGrpSpPr>
      <p:grpSpPr>
        <a:xfrm>
          <a:off x="0" y="0"/>
          <a:ext cx="0" cy="0"/>
          <a:chOff x="0" y="0"/>
          <a:chExt cx="0" cy="0"/>
        </a:xfrm>
      </p:grpSpPr>
      <p:sp>
        <p:nvSpPr>
          <p:cNvPr id="1806" name="Google Shape;1806;p126"/>
          <p:cNvSpPr/>
          <p:nvPr/>
        </p:nvSpPr>
        <p:spPr>
          <a:xfrm>
            <a:off x="2918351" y="1670062"/>
            <a:ext cx="2047761" cy="762743"/>
          </a:xfrm>
          <a:custGeom>
            <a:rect b="b" l="l" r="r" t="t"/>
            <a:pathLst>
              <a:path extrusionOk="0" h="762743" w="2047761">
                <a:moveTo>
                  <a:pt x="44000" y="438654"/>
                </a:moveTo>
                <a:cubicBezTo>
                  <a:pt x="-78191" y="323276"/>
                  <a:pt x="74959" y="125270"/>
                  <a:pt x="248595" y="69528"/>
                </a:cubicBezTo>
                <a:cubicBezTo>
                  <a:pt x="422231" y="13786"/>
                  <a:pt x="741368" y="1360"/>
                  <a:pt x="981739" y="121"/>
                </a:cubicBezTo>
                <a:cubicBezTo>
                  <a:pt x="1222110" y="-1118"/>
                  <a:pt x="1517184" y="6352"/>
                  <a:pt x="1690820" y="62094"/>
                </a:cubicBezTo>
                <a:cubicBezTo>
                  <a:pt x="1864456" y="117836"/>
                  <a:pt x="2129346" y="221676"/>
                  <a:pt x="2023556" y="334576"/>
                </a:cubicBezTo>
                <a:cubicBezTo>
                  <a:pt x="1917766" y="447476"/>
                  <a:pt x="1311665" y="744450"/>
                  <a:pt x="981739" y="761796"/>
                </a:cubicBezTo>
                <a:cubicBezTo>
                  <a:pt x="651813" y="779142"/>
                  <a:pt x="166191" y="554032"/>
                  <a:pt x="44000" y="438654"/>
                </a:cubicBezTo>
                <a:close/>
              </a:path>
            </a:pathLst>
          </a:cu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aphicFrame>
        <p:nvGraphicFramePr>
          <p:cNvPr id="1807" name="Google Shape;1807;p126"/>
          <p:cNvGraphicFramePr/>
          <p:nvPr/>
        </p:nvGraphicFramePr>
        <p:xfrm>
          <a:off x="967413" y="1622647"/>
          <a:ext cx="10217419" cy="4677787"/>
        </p:xfrm>
        <a:graphic>
          <a:graphicData uri="http://schemas.openxmlformats.org/drawingml/2006/chart">
            <c:chart r:id="rId3"/>
          </a:graphicData>
        </a:graphic>
      </p:graphicFrame>
      <p:sp>
        <p:nvSpPr>
          <p:cNvPr id="1808" name="Google Shape;1808;p126"/>
          <p:cNvSpPr txBox="1"/>
          <p:nvPr>
            <p:ph type="title"/>
          </p:nvPr>
        </p:nvSpPr>
        <p:spPr>
          <a:xfrm>
            <a:off x="457199" y="152401"/>
            <a:ext cx="10397613"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600"/>
              <a:buFont typeface="Arial"/>
              <a:buNone/>
            </a:pPr>
            <a:r>
              <a:rPr lang="en-US">
                <a:latin typeface="Arial"/>
                <a:ea typeface="Arial"/>
                <a:cs typeface="Arial"/>
                <a:sym typeface="Arial"/>
              </a:rPr>
              <a:t>Drivers </a:t>
            </a:r>
            <a:r>
              <a:rPr lang="en-US"/>
              <a:t>Map (Indexed Importance &amp; Performance)</a:t>
            </a:r>
            <a:endParaRPr>
              <a:latin typeface="Arial"/>
              <a:ea typeface="Arial"/>
              <a:cs typeface="Arial"/>
              <a:sym typeface="Arial"/>
            </a:endParaRPr>
          </a:p>
        </p:txBody>
      </p:sp>
      <p:sp>
        <p:nvSpPr>
          <p:cNvPr id="1809" name="Google Shape;1809;p126"/>
          <p:cNvSpPr txBox="1"/>
          <p:nvPr/>
        </p:nvSpPr>
        <p:spPr>
          <a:xfrm>
            <a:off x="457199" y="967595"/>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Loyalists recognize that we are truly unique and uncompromising on quality. However, we fall below expectations for being a brand that understands me.</a:t>
            </a:r>
            <a:endParaRPr/>
          </a:p>
        </p:txBody>
      </p:sp>
      <p:cxnSp>
        <p:nvCxnSpPr>
          <p:cNvPr id="1810" name="Google Shape;1810;p126"/>
          <p:cNvCxnSpPr/>
          <p:nvPr/>
        </p:nvCxnSpPr>
        <p:spPr>
          <a:xfrm>
            <a:off x="6832764" y="1622647"/>
            <a:ext cx="0" cy="4339332"/>
          </a:xfrm>
          <a:prstGeom prst="straightConnector1">
            <a:avLst/>
          </a:prstGeom>
          <a:noFill/>
          <a:ln cap="flat" cmpd="sng" w="9525">
            <a:solidFill>
              <a:srgbClr val="7F7F7F"/>
            </a:solidFill>
            <a:prstDash val="solid"/>
            <a:miter lim="800000"/>
            <a:headEnd len="sm" w="sm" type="none"/>
            <a:tailEnd len="sm" w="sm" type="none"/>
          </a:ln>
        </p:spPr>
      </p:cxnSp>
      <p:cxnSp>
        <p:nvCxnSpPr>
          <p:cNvPr id="1811" name="Google Shape;1811;p126"/>
          <p:cNvCxnSpPr/>
          <p:nvPr/>
        </p:nvCxnSpPr>
        <p:spPr>
          <a:xfrm flipH="1" rot="10800000">
            <a:off x="1394755" y="4298430"/>
            <a:ext cx="9460057" cy="1"/>
          </a:xfrm>
          <a:prstGeom prst="straightConnector1">
            <a:avLst/>
          </a:prstGeom>
          <a:noFill/>
          <a:ln cap="flat" cmpd="sng" w="9525">
            <a:solidFill>
              <a:srgbClr val="7F7F7F"/>
            </a:solidFill>
            <a:prstDash val="solid"/>
            <a:miter lim="800000"/>
            <a:headEnd len="sm" w="sm" type="none"/>
            <a:tailEnd len="sm" w="sm" type="none"/>
          </a:ln>
        </p:spPr>
      </p:cxnSp>
      <p:sp>
        <p:nvSpPr>
          <p:cNvPr id="1812" name="Google Shape;1812;p126"/>
          <p:cNvSpPr txBox="1"/>
          <p:nvPr/>
        </p:nvSpPr>
        <p:spPr>
          <a:xfrm>
            <a:off x="5289552" y="6377301"/>
            <a:ext cx="1985211"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900" u="none" cap="none" strike="noStrike">
                <a:solidFill>
                  <a:schemeClr val="accent1"/>
                </a:solidFill>
                <a:latin typeface="Arial"/>
                <a:ea typeface="Arial"/>
                <a:cs typeface="Arial"/>
                <a:sym typeface="Arial"/>
              </a:rPr>
              <a:t>Performance</a:t>
            </a:r>
            <a:endParaRPr/>
          </a:p>
        </p:txBody>
      </p:sp>
      <p:sp>
        <p:nvSpPr>
          <p:cNvPr id="1813" name="Google Shape;1813;p126"/>
          <p:cNvSpPr txBox="1"/>
          <p:nvPr/>
        </p:nvSpPr>
        <p:spPr>
          <a:xfrm rot="-5400000">
            <a:off x="44937" y="3461504"/>
            <a:ext cx="1350688" cy="3231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900" u="none" cap="none" strike="noStrike">
                <a:solidFill>
                  <a:schemeClr val="accent1"/>
                </a:solidFill>
                <a:latin typeface="Arial"/>
                <a:ea typeface="Arial"/>
                <a:cs typeface="Arial"/>
                <a:sym typeface="Arial"/>
              </a:rPr>
              <a:t>Importance</a:t>
            </a:r>
            <a:endParaRPr/>
          </a:p>
        </p:txBody>
      </p:sp>
      <p:sp>
        <p:nvSpPr>
          <p:cNvPr id="1814" name="Google Shape;1814;p126"/>
          <p:cNvSpPr txBox="1"/>
          <p:nvPr/>
        </p:nvSpPr>
        <p:spPr>
          <a:xfrm>
            <a:off x="7356652" y="1670061"/>
            <a:ext cx="3397786" cy="1169551"/>
          </a:xfrm>
          <a:prstGeom prst="rect">
            <a:avLst/>
          </a:prstGeom>
          <a:solidFill>
            <a:srgbClr val="F3F4F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t/>
            </a:r>
            <a:endParaRPr b="0" i="0" sz="1400" u="none" cap="none" strike="noStrike">
              <a:solidFill>
                <a:schemeClr val="accent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chemeClr val="accent1"/>
                </a:solidFill>
                <a:latin typeface="Arial"/>
                <a:ea typeface="Arial"/>
                <a:cs typeface="Arial"/>
                <a:sym typeface="Arial"/>
              </a:rPr>
              <a:t>[BRAND] has the potential to build additional trust and understanding with their customers.</a:t>
            </a:r>
            <a:endParaRPr/>
          </a:p>
          <a:p>
            <a:pPr indent="0" lvl="0" marL="0" marR="0" rtl="0" algn="ctr">
              <a:lnSpc>
                <a:spcPct val="100000"/>
              </a:lnSpc>
              <a:spcBef>
                <a:spcPts val="0"/>
              </a:spcBef>
              <a:spcAft>
                <a:spcPts val="0"/>
              </a:spcAft>
              <a:buNone/>
            </a:pPr>
            <a:r>
              <a:t/>
            </a:r>
            <a:endParaRPr b="0" i="0" sz="1400" u="none" cap="none" strike="noStrike">
              <a:solidFill>
                <a:schemeClr val="accent1"/>
              </a:solidFill>
              <a:latin typeface="Arial"/>
              <a:ea typeface="Arial"/>
              <a:cs typeface="Arial"/>
              <a:sym typeface="Arial"/>
            </a:endParaRPr>
          </a:p>
        </p:txBody>
      </p:sp>
      <p:sp>
        <p:nvSpPr>
          <p:cNvPr id="1815" name="Google Shape;1815;p126"/>
          <p:cNvSpPr/>
          <p:nvPr/>
        </p:nvSpPr>
        <p:spPr>
          <a:xfrm>
            <a:off x="3037027" y="1835709"/>
            <a:ext cx="806104" cy="1489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100" u="none" cap="none" strike="noStrike">
                <a:solidFill>
                  <a:srgbClr val="7F7F7F"/>
                </a:solidFill>
                <a:latin typeface="Arial"/>
                <a:ea typeface="Arial"/>
                <a:cs typeface="Arial"/>
                <a:sym typeface="Arial"/>
              </a:rPr>
              <a:t>[BRAND]</a:t>
            </a:r>
            <a:endParaRPr/>
          </a:p>
        </p:txBody>
      </p:sp>
      <p:sp>
        <p:nvSpPr>
          <p:cNvPr id="1816" name="Google Shape;1816;p126"/>
          <p:cNvSpPr/>
          <p:nvPr/>
        </p:nvSpPr>
        <p:spPr>
          <a:xfrm>
            <a:off x="3776969" y="4731309"/>
            <a:ext cx="806104" cy="1489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100" u="none" cap="none" strike="noStrike">
                <a:solidFill>
                  <a:srgbClr val="7F7F7F"/>
                </a:solidFill>
                <a:latin typeface="Arial"/>
                <a:ea typeface="Arial"/>
                <a:cs typeface="Arial"/>
                <a:sym typeface="Arial"/>
              </a:rPr>
              <a:t>[BRAND]</a:t>
            </a:r>
            <a:endParaRPr/>
          </a:p>
        </p:txBody>
      </p:sp>
      <p:sp>
        <p:nvSpPr>
          <p:cNvPr id="1817" name="Google Shape;1817;p126"/>
          <p:cNvSpPr/>
          <p:nvPr/>
        </p:nvSpPr>
        <p:spPr>
          <a:xfrm>
            <a:off x="4199764" y="3868663"/>
            <a:ext cx="806104" cy="1489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100" u="none" cap="none" strike="noStrike">
                <a:solidFill>
                  <a:srgbClr val="7F7F7F"/>
                </a:solidFill>
                <a:latin typeface="Arial"/>
                <a:ea typeface="Arial"/>
                <a:cs typeface="Arial"/>
                <a:sym typeface="Arial"/>
              </a:rPr>
              <a:t>[BRAND]</a:t>
            </a:r>
            <a:endParaRPr/>
          </a:p>
        </p:txBody>
      </p:sp>
      <p:sp>
        <p:nvSpPr>
          <p:cNvPr id="1818" name="Google Shape;1818;p126"/>
          <p:cNvSpPr/>
          <p:nvPr/>
        </p:nvSpPr>
        <p:spPr>
          <a:xfrm>
            <a:off x="6916038" y="3332284"/>
            <a:ext cx="806104" cy="1489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100" u="none" cap="none" strike="noStrike">
                <a:solidFill>
                  <a:srgbClr val="7F7F7F"/>
                </a:solidFill>
                <a:latin typeface="Arial"/>
                <a:ea typeface="Arial"/>
                <a:cs typeface="Arial"/>
                <a:sym typeface="Arial"/>
              </a:rPr>
              <a:t>[BRAND]</a:t>
            </a:r>
            <a:endParaRPr/>
          </a:p>
        </p:txBody>
      </p:sp>
      <p:sp>
        <p:nvSpPr>
          <p:cNvPr id="1819" name="Google Shape;1819;p126"/>
          <p:cNvSpPr/>
          <p:nvPr/>
        </p:nvSpPr>
        <p:spPr>
          <a:xfrm>
            <a:off x="8613012" y="3788574"/>
            <a:ext cx="806104" cy="1489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100" u="none" cap="none" strike="noStrike">
                <a:solidFill>
                  <a:srgbClr val="7F7F7F"/>
                </a:solidFill>
                <a:latin typeface="Arial"/>
                <a:ea typeface="Arial"/>
                <a:cs typeface="Arial"/>
                <a:sym typeface="Arial"/>
              </a:rPr>
              <a:t>[BRAND]</a:t>
            </a:r>
            <a:endParaRPr/>
          </a:p>
        </p:txBody>
      </p:sp>
      <p:sp>
        <p:nvSpPr>
          <p:cNvPr id="1820" name="Google Shape;1820;p126"/>
          <p:cNvSpPr/>
          <p:nvPr/>
        </p:nvSpPr>
        <p:spPr>
          <a:xfrm>
            <a:off x="9092309" y="4442043"/>
            <a:ext cx="806104" cy="1489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100" u="none" cap="none" strike="noStrike">
                <a:solidFill>
                  <a:srgbClr val="7F7F7F"/>
                </a:solidFill>
                <a:latin typeface="Arial"/>
                <a:ea typeface="Arial"/>
                <a:cs typeface="Arial"/>
                <a:sym typeface="Arial"/>
              </a:rPr>
              <a:t>[BRAND]</a:t>
            </a:r>
            <a:endParaRPr/>
          </a:p>
        </p:txBody>
      </p:sp>
      <p:sp>
        <p:nvSpPr>
          <p:cNvPr id="1821" name="Google Shape;1821;p126"/>
          <p:cNvSpPr/>
          <p:nvPr/>
        </p:nvSpPr>
        <p:spPr>
          <a:xfrm>
            <a:off x="7175105" y="4770378"/>
            <a:ext cx="806104" cy="1489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100" u="none" cap="none" strike="noStrike">
                <a:solidFill>
                  <a:srgbClr val="7F7F7F"/>
                </a:solidFill>
                <a:latin typeface="Arial"/>
                <a:ea typeface="Arial"/>
                <a:cs typeface="Arial"/>
                <a:sym typeface="Arial"/>
              </a:rPr>
              <a:t>[BRAND]</a:t>
            </a:r>
            <a:endParaRPr/>
          </a:p>
        </p:txBody>
      </p:sp>
      <p:sp>
        <p:nvSpPr>
          <p:cNvPr id="1822" name="Google Shape;1822;p126"/>
          <p:cNvSpPr/>
          <p:nvPr/>
        </p:nvSpPr>
        <p:spPr>
          <a:xfrm>
            <a:off x="8579242" y="5467404"/>
            <a:ext cx="806104" cy="1489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100" u="none" cap="none" strike="noStrike">
                <a:solidFill>
                  <a:srgbClr val="7F7F7F"/>
                </a:solidFill>
                <a:latin typeface="Arial"/>
                <a:ea typeface="Arial"/>
                <a:cs typeface="Arial"/>
                <a:sym typeface="Arial"/>
              </a:rPr>
              <a:t>[BRAND]</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6" name="Shape 1826"/>
        <p:cNvGrpSpPr/>
        <p:nvPr/>
      </p:nvGrpSpPr>
      <p:grpSpPr>
        <a:xfrm>
          <a:off x="0" y="0"/>
          <a:ext cx="0" cy="0"/>
          <a:chOff x="0" y="0"/>
          <a:chExt cx="0" cy="0"/>
        </a:xfrm>
      </p:grpSpPr>
      <p:graphicFrame>
        <p:nvGraphicFramePr>
          <p:cNvPr id="1827" name="Google Shape;1827;p32"/>
          <p:cNvGraphicFramePr/>
          <p:nvPr/>
        </p:nvGraphicFramePr>
        <p:xfrm>
          <a:off x="2399481" y="1846910"/>
          <a:ext cx="7658919" cy="3853492"/>
        </p:xfrm>
        <a:graphic>
          <a:graphicData uri="http://schemas.openxmlformats.org/drawingml/2006/chart">
            <c:chart r:id="rId3"/>
          </a:graphicData>
        </a:graphic>
      </p:graphicFrame>
      <p:cxnSp>
        <p:nvCxnSpPr>
          <p:cNvPr id="1828" name="Google Shape;1828;p32"/>
          <p:cNvCxnSpPr/>
          <p:nvPr/>
        </p:nvCxnSpPr>
        <p:spPr>
          <a:xfrm>
            <a:off x="2909454" y="3672377"/>
            <a:ext cx="6525491" cy="0"/>
          </a:xfrm>
          <a:prstGeom prst="straightConnector1">
            <a:avLst/>
          </a:prstGeom>
          <a:noFill/>
          <a:ln cap="flat" cmpd="sng" w="9525">
            <a:solidFill>
              <a:srgbClr val="D8D8D8"/>
            </a:solidFill>
            <a:prstDash val="solid"/>
            <a:miter lim="800000"/>
            <a:headEnd len="sm" w="sm" type="none"/>
            <a:tailEnd len="sm" w="sm" type="none"/>
          </a:ln>
        </p:spPr>
      </p:cxnSp>
      <p:cxnSp>
        <p:nvCxnSpPr>
          <p:cNvPr id="1829" name="Google Shape;1829;p32"/>
          <p:cNvCxnSpPr/>
          <p:nvPr/>
        </p:nvCxnSpPr>
        <p:spPr>
          <a:xfrm rot="10800000">
            <a:off x="7798600" y="1861199"/>
            <a:ext cx="0" cy="3552171"/>
          </a:xfrm>
          <a:prstGeom prst="straightConnector1">
            <a:avLst/>
          </a:prstGeom>
          <a:noFill/>
          <a:ln cap="flat" cmpd="sng" w="9525">
            <a:solidFill>
              <a:srgbClr val="D8D8D8"/>
            </a:solidFill>
            <a:prstDash val="solid"/>
            <a:miter lim="800000"/>
            <a:headEnd len="sm" w="sm" type="none"/>
            <a:tailEnd len="sm" w="sm" type="none"/>
          </a:ln>
        </p:spPr>
      </p:cxnSp>
      <p:sp>
        <p:nvSpPr>
          <p:cNvPr id="1830" name="Google Shape;1830;p32"/>
          <p:cNvSpPr/>
          <p:nvPr/>
        </p:nvSpPr>
        <p:spPr>
          <a:xfrm>
            <a:off x="1884221" y="1861199"/>
            <a:ext cx="484632" cy="3445093"/>
          </a:xfrm>
          <a:prstGeom prst="upArrow">
            <a:avLst>
              <a:gd fmla="val 50000" name="adj1"/>
              <a:gd fmla="val 50000" name="adj2"/>
            </a:avLst>
          </a:prstGeom>
          <a:solidFill>
            <a:schemeClr val="accent4"/>
          </a:solidFill>
          <a:ln cap="flat" cmpd="sng" w="12700">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32"/>
          <p:cNvSpPr txBox="1"/>
          <p:nvPr/>
        </p:nvSpPr>
        <p:spPr>
          <a:xfrm rot="-5400000">
            <a:off x="464548" y="3523142"/>
            <a:ext cx="3323935" cy="242316"/>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Importance</a:t>
            </a:r>
            <a:endParaRPr b="0" i="0" sz="1400" u="none" cap="none" strike="noStrike">
              <a:solidFill>
                <a:srgbClr val="000000"/>
              </a:solidFill>
              <a:latin typeface="Arial"/>
              <a:ea typeface="Arial"/>
              <a:cs typeface="Arial"/>
              <a:sym typeface="Arial"/>
            </a:endParaRPr>
          </a:p>
        </p:txBody>
      </p:sp>
      <p:sp>
        <p:nvSpPr>
          <p:cNvPr id="1832" name="Google Shape;1832;p32"/>
          <p:cNvSpPr/>
          <p:nvPr/>
        </p:nvSpPr>
        <p:spPr>
          <a:xfrm rot="5400000">
            <a:off x="5929884" y="2575721"/>
            <a:ext cx="484632" cy="6525489"/>
          </a:xfrm>
          <a:prstGeom prst="upArrow">
            <a:avLst>
              <a:gd fmla="val 50000" name="adj1"/>
              <a:gd fmla="val 50000" name="adj2"/>
            </a:avLst>
          </a:prstGeom>
          <a:solidFill>
            <a:schemeClr val="accent4"/>
          </a:solidFill>
          <a:ln cap="flat" cmpd="sng" w="12700">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32"/>
          <p:cNvSpPr txBox="1"/>
          <p:nvPr/>
        </p:nvSpPr>
        <p:spPr>
          <a:xfrm>
            <a:off x="2909446" y="5717286"/>
            <a:ext cx="6404331" cy="242316"/>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Performance</a:t>
            </a:r>
            <a:endParaRPr b="0" i="0" sz="1400" u="none" cap="none" strike="noStrike">
              <a:solidFill>
                <a:srgbClr val="000000"/>
              </a:solidFill>
              <a:latin typeface="Arial"/>
              <a:ea typeface="Arial"/>
              <a:cs typeface="Arial"/>
              <a:sym typeface="Arial"/>
            </a:endParaRPr>
          </a:p>
        </p:txBody>
      </p:sp>
      <p:sp>
        <p:nvSpPr>
          <p:cNvPr id="1834" name="Google Shape;1834;p32"/>
          <p:cNvSpPr/>
          <p:nvPr/>
        </p:nvSpPr>
        <p:spPr>
          <a:xfrm>
            <a:off x="2762930" y="1861199"/>
            <a:ext cx="2170787" cy="23079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Arial"/>
                <a:ea typeface="Arial"/>
                <a:cs typeface="Arial"/>
                <a:sym typeface="Arial"/>
              </a:rPr>
              <a:t>High importance, Low performance</a:t>
            </a:r>
            <a:endParaRPr b="0" i="0" sz="1200" u="none" cap="none" strike="noStrike">
              <a:solidFill>
                <a:srgbClr val="000000"/>
              </a:solidFill>
              <a:latin typeface="Arial"/>
              <a:ea typeface="Arial"/>
              <a:cs typeface="Arial"/>
              <a:sym typeface="Arial"/>
            </a:endParaRPr>
          </a:p>
        </p:txBody>
      </p:sp>
      <p:sp>
        <p:nvSpPr>
          <p:cNvPr id="1835" name="Google Shape;1835;p32"/>
          <p:cNvSpPr/>
          <p:nvPr/>
        </p:nvSpPr>
        <p:spPr>
          <a:xfrm>
            <a:off x="7811245" y="5194935"/>
            <a:ext cx="2170787" cy="23079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Arial"/>
                <a:ea typeface="Arial"/>
                <a:cs typeface="Arial"/>
                <a:sym typeface="Arial"/>
              </a:rPr>
              <a:t>Low importance, High performance</a:t>
            </a:r>
            <a:endParaRPr b="0" i="0" sz="1200" u="none" cap="none" strike="noStrike">
              <a:solidFill>
                <a:srgbClr val="000000"/>
              </a:solidFill>
              <a:latin typeface="Arial"/>
              <a:ea typeface="Arial"/>
              <a:cs typeface="Arial"/>
              <a:sym typeface="Arial"/>
            </a:endParaRPr>
          </a:p>
        </p:txBody>
      </p:sp>
      <p:sp>
        <p:nvSpPr>
          <p:cNvPr id="1836" name="Google Shape;1836;p32"/>
          <p:cNvSpPr/>
          <p:nvPr/>
        </p:nvSpPr>
        <p:spPr>
          <a:xfrm>
            <a:off x="2762930" y="5194935"/>
            <a:ext cx="2141933" cy="23079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Arial"/>
                <a:ea typeface="Arial"/>
                <a:cs typeface="Arial"/>
                <a:sym typeface="Arial"/>
              </a:rPr>
              <a:t>Low importance, Low performance</a:t>
            </a:r>
            <a:endParaRPr b="0" i="0" sz="1200" u="none" cap="none" strike="noStrike">
              <a:solidFill>
                <a:srgbClr val="000000"/>
              </a:solidFill>
              <a:latin typeface="Arial"/>
              <a:ea typeface="Arial"/>
              <a:cs typeface="Arial"/>
              <a:sym typeface="Arial"/>
            </a:endParaRPr>
          </a:p>
        </p:txBody>
      </p:sp>
      <p:sp>
        <p:nvSpPr>
          <p:cNvPr id="1837" name="Google Shape;1837;p32"/>
          <p:cNvSpPr/>
          <p:nvPr/>
        </p:nvSpPr>
        <p:spPr>
          <a:xfrm>
            <a:off x="7639637" y="2028589"/>
            <a:ext cx="2276587" cy="1676762"/>
          </a:xfrm>
          <a:custGeom>
            <a:rect b="b" l="l" r="r" t="t"/>
            <a:pathLst>
              <a:path extrusionOk="0" h="1524873" w="2276587">
                <a:moveTo>
                  <a:pt x="162891" y="121222"/>
                </a:moveTo>
                <a:cubicBezTo>
                  <a:pt x="940369" y="10494"/>
                  <a:pt x="1901998" y="-78009"/>
                  <a:pt x="2063129" y="106935"/>
                </a:cubicBezTo>
                <a:cubicBezTo>
                  <a:pt x="2224260" y="291879"/>
                  <a:pt x="2343529" y="1162073"/>
                  <a:pt x="2234579" y="1364235"/>
                </a:cubicBezTo>
                <a:cubicBezTo>
                  <a:pt x="2125629" y="1566397"/>
                  <a:pt x="493241" y="1585019"/>
                  <a:pt x="148604" y="1378522"/>
                </a:cubicBezTo>
                <a:cubicBezTo>
                  <a:pt x="-196033" y="1172025"/>
                  <a:pt x="166756" y="125253"/>
                  <a:pt x="166756" y="125253"/>
                </a:cubicBezTo>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38" name="Google Shape;1838;p32"/>
          <p:cNvSpPr/>
          <p:nvPr/>
        </p:nvSpPr>
        <p:spPr>
          <a:xfrm>
            <a:off x="7811245" y="1861198"/>
            <a:ext cx="2199641" cy="230792"/>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Arial"/>
                <a:ea typeface="Arial"/>
                <a:cs typeface="Arial"/>
                <a:sym typeface="Arial"/>
              </a:rPr>
              <a:t>High importance, High performance</a:t>
            </a:r>
            <a:endParaRPr b="0" i="0" sz="1200" u="none" cap="none" strike="noStrike">
              <a:solidFill>
                <a:srgbClr val="000000"/>
              </a:solidFill>
              <a:latin typeface="Arial"/>
              <a:ea typeface="Arial"/>
              <a:cs typeface="Arial"/>
              <a:sym typeface="Arial"/>
            </a:endParaRPr>
          </a:p>
        </p:txBody>
      </p:sp>
      <p:sp>
        <p:nvSpPr>
          <p:cNvPr id="1839" name="Google Shape;1839;p32"/>
          <p:cNvSpPr txBox="1"/>
          <p:nvPr>
            <p:ph type="title"/>
          </p:nvPr>
        </p:nvSpPr>
        <p:spPr>
          <a:xfrm>
            <a:off x="457199" y="152401"/>
            <a:ext cx="10227501"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Font typeface="Arial"/>
              <a:buNone/>
            </a:pPr>
            <a:r>
              <a:rPr lang="en-US"/>
              <a:t>Drivers Map (Indexed Importance &amp; Performance)</a:t>
            </a:r>
            <a:endParaRPr>
              <a:latin typeface="Arial"/>
              <a:ea typeface="Arial"/>
              <a:cs typeface="Arial"/>
              <a:sym typeface="Arial"/>
            </a:endParaRPr>
          </a:p>
        </p:txBody>
      </p:sp>
      <p:sp>
        <p:nvSpPr>
          <p:cNvPr id="1840" name="Google Shape;1840;p32"/>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5" name="Shape 1845"/>
        <p:cNvGrpSpPr/>
        <p:nvPr/>
      </p:nvGrpSpPr>
      <p:grpSpPr>
        <a:xfrm>
          <a:off x="0" y="0"/>
          <a:ext cx="0" cy="0"/>
          <a:chOff x="0" y="0"/>
          <a:chExt cx="0" cy="0"/>
        </a:xfrm>
      </p:grpSpPr>
      <p:graphicFrame>
        <p:nvGraphicFramePr>
          <p:cNvPr id="1846" name="Google Shape;1846;p127"/>
          <p:cNvGraphicFramePr/>
          <p:nvPr/>
        </p:nvGraphicFramePr>
        <p:xfrm>
          <a:off x="662609" y="1536192"/>
          <a:ext cx="3000000" cy="3000000"/>
        </p:xfrm>
        <a:graphic>
          <a:graphicData uri="http://schemas.openxmlformats.org/drawingml/2006/table">
            <a:tbl>
              <a:tblPr>
                <a:noFill/>
                <a:tableStyleId>{5724C10F-EE1D-4E38-909A-5F93575D7D13}</a:tableStyleId>
              </a:tblPr>
              <a:tblGrid>
                <a:gridCol w="7063400"/>
                <a:gridCol w="2080600"/>
                <a:gridCol w="1099925"/>
                <a:gridCol w="1073425"/>
              </a:tblGrid>
              <a:tr h="554425">
                <a:tc>
                  <a:txBody>
                    <a:bodyPr/>
                    <a:lstStyle/>
                    <a:p>
                      <a:pPr indent="0" lvl="0" marL="0" marR="0" rtl="0" algn="ctr">
                        <a:spcBef>
                          <a:spcPts val="0"/>
                        </a:spcBef>
                        <a:spcAft>
                          <a:spcPts val="0"/>
                        </a:spcAft>
                        <a:buNone/>
                      </a:pPr>
                      <a:r>
                        <a:rPr lang="en-US" sz="1500">
                          <a:latin typeface="Arial"/>
                          <a:ea typeface="Arial"/>
                          <a:cs typeface="Arial"/>
                          <a:sym typeface="Arial"/>
                        </a:rPr>
                        <a:t>How well do the following statements describe [BRAND]? </a:t>
                      </a:r>
                      <a:endParaRPr/>
                    </a:p>
                  </a:txBody>
                  <a:tcPr marT="0" marB="0" marR="91450" marL="91450" anchor="ctr">
                    <a:lnL cap="flat" cmpd="sng" w="9525">
                      <a:solidFill>
                        <a:srgbClr val="000000">
                          <a:alpha val="0"/>
                        </a:srgbClr>
                      </a:solidFill>
                      <a:prstDash val="solid"/>
                      <a:round/>
                      <a:headEnd len="sm" w="sm" type="none"/>
                      <a:tailEnd len="sm" w="sm" type="none"/>
                    </a:lnL>
                    <a:lnR cap="flat" cmpd="sng" w="12700">
                      <a:solidFill>
                        <a:srgbClr val="DAE0E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DAE0E3"/>
                      </a:solidFill>
                      <a:prstDash val="solid"/>
                      <a:round/>
                      <a:headEnd len="sm" w="sm" type="none"/>
                      <a:tailEnd len="sm" w="sm" type="none"/>
                    </a:lnB>
                  </a:tcPr>
                </a:tc>
                <a:tc>
                  <a:txBody>
                    <a:bodyPr/>
                    <a:lstStyle/>
                    <a:p>
                      <a:pPr indent="0" lvl="0" marL="0" marR="0" rtl="0" algn="ctr">
                        <a:spcBef>
                          <a:spcPts val="0"/>
                        </a:spcBef>
                        <a:spcAft>
                          <a:spcPts val="0"/>
                        </a:spcAft>
                        <a:buNone/>
                      </a:pPr>
                      <a:r>
                        <a:rPr lang="en-US" sz="1500">
                          <a:latin typeface="Arial"/>
                          <a:ea typeface="Arial"/>
                          <a:cs typeface="Arial"/>
                          <a:sym typeface="Arial"/>
                        </a:rPr>
                        <a:t>[BRAND] T2B</a:t>
                      </a:r>
                      <a:endParaRPr/>
                    </a:p>
                  </a:txBody>
                  <a:tcPr marT="0" marB="0" marR="91450" marL="91450" anchor="ctr">
                    <a:lnL cap="flat" cmpd="sng" w="12700">
                      <a:solidFill>
                        <a:srgbClr val="DAE0E3"/>
                      </a:solidFill>
                      <a:prstDash val="solid"/>
                      <a:round/>
                      <a:headEnd len="sm" w="sm" type="none"/>
                      <a:tailEnd len="sm" w="sm" type="none"/>
                    </a:lnL>
                    <a:lnR cap="flat" cmpd="sng" w="12700">
                      <a:solidFill>
                        <a:srgbClr val="DAE0E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DAE0E3"/>
                      </a:solidFill>
                      <a:prstDash val="solid"/>
                      <a:round/>
                      <a:headEnd len="sm" w="sm" type="none"/>
                      <a:tailEnd len="sm" w="sm" type="none"/>
                    </a:lnB>
                  </a:tcPr>
                </a:tc>
                <a:tc>
                  <a:txBody>
                    <a:bodyPr/>
                    <a:lstStyle/>
                    <a:p>
                      <a:pPr indent="0" lvl="0" marL="0" marR="0" rtl="0" algn="ctr">
                        <a:spcBef>
                          <a:spcPts val="0"/>
                        </a:spcBef>
                        <a:spcAft>
                          <a:spcPts val="0"/>
                        </a:spcAft>
                        <a:buNone/>
                      </a:pPr>
                      <a:r>
                        <a:rPr lang="en-US" sz="1500">
                          <a:latin typeface="Arial"/>
                          <a:ea typeface="Arial"/>
                          <a:cs typeface="Arial"/>
                          <a:sym typeface="Arial"/>
                        </a:rPr>
                        <a:t>Top</a:t>
                      </a:r>
                      <a:endParaRPr/>
                    </a:p>
                  </a:txBody>
                  <a:tcPr marT="0" marB="0" marR="91450" marL="91450" anchor="ctr">
                    <a:lnL cap="flat" cmpd="sng" w="12700">
                      <a:solidFill>
                        <a:srgbClr val="DAE0E3"/>
                      </a:solidFill>
                      <a:prstDash val="solid"/>
                      <a:round/>
                      <a:headEnd len="sm" w="sm" type="none"/>
                      <a:tailEnd len="sm" w="sm" type="none"/>
                    </a:lnL>
                    <a:lnR cap="flat" cmpd="sng" w="12700">
                      <a:solidFill>
                        <a:srgbClr val="DAE0E3"/>
                      </a:solidFill>
                      <a:prstDash val="solid"/>
                      <a:round/>
                      <a:headEnd len="sm" w="sm" type="none"/>
                      <a:tailEnd len="sm" w="sm" type="none"/>
                    </a:lnR>
                    <a:lnB cap="flat" cmpd="sng" w="12700">
                      <a:solidFill>
                        <a:srgbClr val="DAE0E3"/>
                      </a:solidFill>
                      <a:prstDash val="solid"/>
                      <a:round/>
                      <a:headEnd len="sm" w="sm" type="none"/>
                      <a:tailEnd len="sm" w="sm" type="none"/>
                    </a:lnB>
                  </a:tcPr>
                </a:tc>
                <a:tc>
                  <a:txBody>
                    <a:bodyPr/>
                    <a:lstStyle/>
                    <a:p>
                      <a:pPr indent="0" lvl="0" marL="0" marR="0" rtl="0" algn="ctr">
                        <a:spcBef>
                          <a:spcPts val="0"/>
                        </a:spcBef>
                        <a:spcAft>
                          <a:spcPts val="0"/>
                        </a:spcAft>
                        <a:buNone/>
                      </a:pPr>
                      <a:r>
                        <a:rPr lang="en-US" sz="1500">
                          <a:latin typeface="Arial"/>
                          <a:ea typeface="Arial"/>
                          <a:cs typeface="Arial"/>
                          <a:sym typeface="Arial"/>
                        </a:rPr>
                        <a:t>Gap</a:t>
                      </a:r>
                      <a:endParaRPr/>
                    </a:p>
                  </a:txBody>
                  <a:tcPr marT="0" marB="0" marR="91450" marL="91450" anchor="ctr">
                    <a:lnL cap="flat" cmpd="sng" w="12700">
                      <a:solidFill>
                        <a:srgbClr val="DAE0E3"/>
                      </a:solidFill>
                      <a:prstDash val="solid"/>
                      <a:round/>
                      <a:headEnd len="sm" w="sm" type="none"/>
                      <a:tailEnd len="sm" w="sm" type="none"/>
                    </a:lnL>
                    <a:lnB cap="flat" cmpd="sng" w="12700">
                      <a:solidFill>
                        <a:srgbClr val="DAE0E3"/>
                      </a:solidFill>
                      <a:prstDash val="solid"/>
                      <a:round/>
                      <a:headEnd len="sm" w="sm" type="none"/>
                      <a:tailEnd len="sm" w="sm" type="none"/>
                    </a:lnB>
                  </a:tcPr>
                </a:tc>
              </a:tr>
              <a:tr h="555025">
                <a:tc>
                  <a:txBody>
                    <a:bodyPr/>
                    <a:lstStyle/>
                    <a:p>
                      <a:pPr indent="0" lvl="0" marL="0" marR="0" rtl="0" algn="l">
                        <a:spcBef>
                          <a:spcPts val="0"/>
                        </a:spcBef>
                        <a:spcAft>
                          <a:spcPts val="0"/>
                        </a:spcAft>
                        <a:buNone/>
                      </a:pPr>
                      <a:r>
                        <a:t/>
                      </a:r>
                      <a:endParaRPr sz="1800">
                        <a:latin typeface="Arial"/>
                        <a:ea typeface="Arial"/>
                        <a:cs typeface="Arial"/>
                        <a:sym typeface="Arial"/>
                      </a:endParaRPr>
                    </a:p>
                  </a:txBody>
                  <a:tcPr marT="0" marB="0" marR="91450" marL="91450">
                    <a:lnL cap="flat" cmpd="sng" w="9525">
                      <a:solidFill>
                        <a:srgbClr val="000000">
                          <a:alpha val="0"/>
                        </a:srgbClr>
                      </a:solidFill>
                      <a:prstDash val="solid"/>
                      <a:round/>
                      <a:headEnd len="sm" w="sm" type="none"/>
                      <a:tailEnd len="sm" w="sm" type="none"/>
                    </a:lnL>
                    <a:lnR cap="flat" cmpd="sng" w="12700">
                      <a:solidFill>
                        <a:srgbClr val="DAE0E3"/>
                      </a:solidFill>
                      <a:prstDash val="solid"/>
                      <a:round/>
                      <a:headEnd len="sm" w="sm" type="none"/>
                      <a:tailEnd len="sm" w="sm" type="none"/>
                    </a:lnR>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100%</a:t>
                      </a:r>
                      <a:endParaRPr/>
                    </a:p>
                  </a:txBody>
                  <a:tcPr marT="45725" marB="45725" marR="91450" marL="91450" anchor="ctr">
                    <a:lnL cap="flat" cmpd="sng" w="12700">
                      <a:solidFill>
                        <a:srgbClr val="DAE0E3"/>
                      </a:solidFill>
                      <a:prstDash val="solid"/>
                      <a:round/>
                      <a:headEnd len="sm" w="sm" type="none"/>
                      <a:tailEnd len="sm" w="sm" type="none"/>
                    </a:lnL>
                    <a:lnR cap="flat" cmpd="sng" w="12700">
                      <a:solidFill>
                        <a:srgbClr val="DAE0E3"/>
                      </a:solidFill>
                      <a:prstDash val="solid"/>
                      <a:round/>
                      <a:headEnd len="sm" w="sm" type="none"/>
                      <a:tailEnd len="sm" w="sm" type="none"/>
                    </a:lnR>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latin typeface="Arial"/>
                          <a:ea typeface="Arial"/>
                          <a:cs typeface="Arial"/>
                          <a:sym typeface="Arial"/>
                        </a:rPr>
                        <a:t>[BRAND]</a:t>
                      </a:r>
                      <a:endParaRPr/>
                    </a:p>
                  </a:txBody>
                  <a:tcPr marT="0" marB="0" marR="91450" marL="91450" anchor="ctr">
                    <a:lnL cap="flat" cmpd="sng" w="12700">
                      <a:solidFill>
                        <a:srgbClr val="DAE0E3"/>
                      </a:solidFill>
                      <a:prstDash val="solid"/>
                      <a:round/>
                      <a:headEnd len="sm" w="sm" type="none"/>
                      <a:tailEnd len="sm" w="sm" type="none"/>
                    </a:lnL>
                    <a:lnR cap="flat" cmpd="sng" w="12700">
                      <a:solidFill>
                        <a:srgbClr val="DAE0E3"/>
                      </a:solidFill>
                      <a:prstDash val="solid"/>
                      <a:round/>
                      <a:headEnd len="sm" w="sm" type="none"/>
                      <a:tailEnd len="sm" w="sm" type="none"/>
                    </a:lnR>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rgbClr val="00B050"/>
                          </a:solidFill>
                          <a:latin typeface="Arial"/>
                          <a:ea typeface="Arial"/>
                          <a:cs typeface="Arial"/>
                          <a:sym typeface="Arial"/>
                        </a:rPr>
                        <a:t>+</a:t>
                      </a:r>
                      <a:r>
                        <a:rPr lang="en-US" sz="1200">
                          <a:solidFill>
                            <a:schemeClr val="dk1"/>
                          </a:solidFill>
                          <a:latin typeface="Arial"/>
                          <a:ea typeface="Arial"/>
                          <a:cs typeface="Arial"/>
                          <a:sym typeface="Arial"/>
                        </a:rPr>
                        <a:t>21%</a:t>
                      </a:r>
                      <a:endParaRPr/>
                    </a:p>
                  </a:txBody>
                  <a:tcPr marT="45725" marB="45725" marR="91450" marL="91450" anchor="ctr">
                    <a:lnL cap="flat" cmpd="sng" w="12700">
                      <a:solidFill>
                        <a:srgbClr val="DAE0E3"/>
                      </a:solidFill>
                      <a:prstDash val="solid"/>
                      <a:round/>
                      <a:headEnd len="sm" w="sm" type="none"/>
                      <a:tailEnd len="sm" w="sm" type="none"/>
                    </a:lnL>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r>
              <a:tr h="501700">
                <a:tc>
                  <a:txBody>
                    <a:bodyPr/>
                    <a:lstStyle/>
                    <a:p>
                      <a:pPr indent="0" lvl="0" marL="0" marR="0" rtl="0" algn="l">
                        <a:spcBef>
                          <a:spcPts val="0"/>
                        </a:spcBef>
                        <a:spcAft>
                          <a:spcPts val="0"/>
                        </a:spcAft>
                        <a:buNone/>
                      </a:pPr>
                      <a:r>
                        <a:t/>
                      </a:r>
                      <a:endParaRPr sz="1800">
                        <a:latin typeface="Arial"/>
                        <a:ea typeface="Arial"/>
                        <a:cs typeface="Arial"/>
                        <a:sym typeface="Arial"/>
                      </a:endParaRPr>
                    </a:p>
                  </a:txBody>
                  <a:tcPr marT="0" marB="0" marR="91450" marL="91450">
                    <a:lnR cap="flat" cmpd="sng" w="12700">
                      <a:solidFill>
                        <a:srgbClr val="DAE0E3"/>
                      </a:solidFill>
                      <a:prstDash val="solid"/>
                      <a:round/>
                      <a:headEnd len="sm" w="sm" type="none"/>
                      <a:tailEnd len="sm" w="sm" type="none"/>
                    </a:lnR>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98%</a:t>
                      </a:r>
                      <a:endParaRPr/>
                    </a:p>
                  </a:txBody>
                  <a:tcPr marT="45725" marB="45725" marR="91450" marL="91450" anchor="ctr">
                    <a:lnL cap="flat" cmpd="sng" w="12700">
                      <a:solidFill>
                        <a:srgbClr val="DAE0E3"/>
                      </a:solidFill>
                      <a:prstDash val="solid"/>
                      <a:round/>
                      <a:headEnd len="sm" w="sm" type="none"/>
                      <a:tailEnd len="sm" w="sm" type="none"/>
                    </a:lnL>
                    <a:lnR cap="flat" cmpd="sng" w="12700">
                      <a:solidFill>
                        <a:srgbClr val="DAE0E3"/>
                      </a:solidFill>
                      <a:prstDash val="solid"/>
                      <a:round/>
                      <a:headEnd len="sm" w="sm" type="none"/>
                      <a:tailEnd len="sm" w="sm" type="none"/>
                    </a:lnR>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[BRAND]</a:t>
                      </a:r>
                      <a:endParaRPr/>
                    </a:p>
                  </a:txBody>
                  <a:tcPr marT="0" marB="0" marR="91450" marL="91450" anchor="ctr">
                    <a:lnL cap="flat" cmpd="sng" w="12700">
                      <a:solidFill>
                        <a:srgbClr val="DAE0E3"/>
                      </a:solidFill>
                      <a:prstDash val="solid"/>
                      <a:round/>
                      <a:headEnd len="sm" w="sm" type="none"/>
                      <a:tailEnd len="sm" w="sm" type="none"/>
                    </a:lnL>
                    <a:lnR cap="flat" cmpd="sng" w="12700">
                      <a:solidFill>
                        <a:srgbClr val="DAE0E3"/>
                      </a:solidFill>
                      <a:prstDash val="solid"/>
                      <a:round/>
                      <a:headEnd len="sm" w="sm" type="none"/>
                      <a:tailEnd len="sm" w="sm" type="none"/>
                    </a:lnR>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rgbClr val="00B050"/>
                          </a:solidFill>
                          <a:latin typeface="Arial"/>
                          <a:ea typeface="Arial"/>
                          <a:cs typeface="Arial"/>
                          <a:sym typeface="Arial"/>
                        </a:rPr>
                        <a:t>+</a:t>
                      </a:r>
                      <a:r>
                        <a:rPr lang="en-US" sz="1200">
                          <a:solidFill>
                            <a:schemeClr val="dk1"/>
                          </a:solidFill>
                          <a:latin typeface="Arial"/>
                          <a:ea typeface="Arial"/>
                          <a:cs typeface="Arial"/>
                          <a:sym typeface="Arial"/>
                        </a:rPr>
                        <a:t>9%</a:t>
                      </a:r>
                      <a:endParaRPr/>
                    </a:p>
                  </a:txBody>
                  <a:tcPr marT="45725" marB="45725" marR="91450" marL="91450" anchor="ctr">
                    <a:lnL cap="flat" cmpd="sng" w="12700">
                      <a:solidFill>
                        <a:srgbClr val="DAE0E3"/>
                      </a:solidFill>
                      <a:prstDash val="solid"/>
                      <a:round/>
                      <a:headEnd len="sm" w="sm" type="none"/>
                      <a:tailEnd len="sm" w="sm" type="none"/>
                    </a:lnL>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r>
              <a:tr h="479600">
                <a:tc>
                  <a:txBody>
                    <a:bodyPr/>
                    <a:lstStyle/>
                    <a:p>
                      <a:pPr indent="0" lvl="0" marL="0" marR="0" rtl="0" algn="l">
                        <a:spcBef>
                          <a:spcPts val="0"/>
                        </a:spcBef>
                        <a:spcAft>
                          <a:spcPts val="0"/>
                        </a:spcAft>
                        <a:buNone/>
                      </a:pPr>
                      <a:r>
                        <a:t/>
                      </a:r>
                      <a:endParaRPr sz="1800">
                        <a:latin typeface="Arial"/>
                        <a:ea typeface="Arial"/>
                        <a:cs typeface="Arial"/>
                        <a:sym typeface="Arial"/>
                      </a:endParaRPr>
                    </a:p>
                  </a:txBody>
                  <a:tcPr marT="0" marB="0" marR="91450" marL="91450">
                    <a:lnR cap="flat" cmpd="sng" w="12700">
                      <a:solidFill>
                        <a:srgbClr val="DAE0E3"/>
                      </a:solidFill>
                      <a:prstDash val="solid"/>
                      <a:round/>
                      <a:headEnd len="sm" w="sm" type="none"/>
                      <a:tailEnd len="sm" w="sm" type="none"/>
                    </a:lnR>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95%</a:t>
                      </a:r>
                      <a:endParaRPr/>
                    </a:p>
                  </a:txBody>
                  <a:tcPr marT="45725" marB="45725" marR="91450" marL="91450" anchor="ctr">
                    <a:lnL cap="flat" cmpd="sng" w="12700">
                      <a:solidFill>
                        <a:srgbClr val="DAE0E3"/>
                      </a:solidFill>
                      <a:prstDash val="solid"/>
                      <a:round/>
                      <a:headEnd len="sm" w="sm" type="none"/>
                      <a:tailEnd len="sm" w="sm" type="none"/>
                    </a:lnL>
                    <a:lnR cap="flat" cmpd="sng" w="12700">
                      <a:solidFill>
                        <a:srgbClr val="DAE0E3"/>
                      </a:solidFill>
                      <a:prstDash val="solid"/>
                      <a:round/>
                      <a:headEnd len="sm" w="sm" type="none"/>
                      <a:tailEnd len="sm" w="sm" type="none"/>
                    </a:lnR>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[BRAND]</a:t>
                      </a:r>
                      <a:endParaRPr/>
                    </a:p>
                  </a:txBody>
                  <a:tcPr marT="0" marB="0" marR="91450" marL="91450" anchor="ctr">
                    <a:lnL cap="flat" cmpd="sng" w="12700">
                      <a:solidFill>
                        <a:srgbClr val="DAE0E3"/>
                      </a:solidFill>
                      <a:prstDash val="solid"/>
                      <a:round/>
                      <a:headEnd len="sm" w="sm" type="none"/>
                      <a:tailEnd len="sm" w="sm" type="none"/>
                    </a:lnL>
                    <a:lnR cap="flat" cmpd="sng" w="12700">
                      <a:solidFill>
                        <a:srgbClr val="DAE0E3"/>
                      </a:solidFill>
                      <a:prstDash val="solid"/>
                      <a:round/>
                      <a:headEnd len="sm" w="sm" type="none"/>
                      <a:tailEnd len="sm" w="sm" type="none"/>
                    </a:lnR>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rgbClr val="00B050"/>
                          </a:solidFill>
                          <a:latin typeface="Arial"/>
                          <a:ea typeface="Arial"/>
                          <a:cs typeface="Arial"/>
                          <a:sym typeface="Arial"/>
                        </a:rPr>
                        <a:t>+</a:t>
                      </a:r>
                      <a:r>
                        <a:rPr lang="en-US" sz="1200">
                          <a:solidFill>
                            <a:schemeClr val="dk1"/>
                          </a:solidFill>
                          <a:latin typeface="Arial"/>
                          <a:ea typeface="Arial"/>
                          <a:cs typeface="Arial"/>
                          <a:sym typeface="Arial"/>
                        </a:rPr>
                        <a:t>8%</a:t>
                      </a:r>
                      <a:endParaRPr/>
                    </a:p>
                  </a:txBody>
                  <a:tcPr marT="45725" marB="45725" marR="91450" marL="91450" anchor="ctr">
                    <a:lnL cap="flat" cmpd="sng" w="12700">
                      <a:solidFill>
                        <a:srgbClr val="DAE0E3"/>
                      </a:solidFill>
                      <a:prstDash val="solid"/>
                      <a:round/>
                      <a:headEnd len="sm" w="sm" type="none"/>
                      <a:tailEnd len="sm" w="sm" type="none"/>
                    </a:lnL>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r>
              <a:tr h="512950">
                <a:tc>
                  <a:txBody>
                    <a:bodyPr/>
                    <a:lstStyle/>
                    <a:p>
                      <a:pPr indent="0" lvl="0" marL="0" marR="0" rtl="0" algn="l">
                        <a:spcBef>
                          <a:spcPts val="0"/>
                        </a:spcBef>
                        <a:spcAft>
                          <a:spcPts val="0"/>
                        </a:spcAft>
                        <a:buNone/>
                      </a:pPr>
                      <a:r>
                        <a:t/>
                      </a:r>
                      <a:endParaRPr sz="1800">
                        <a:latin typeface="Arial"/>
                        <a:ea typeface="Arial"/>
                        <a:cs typeface="Arial"/>
                        <a:sym typeface="Arial"/>
                      </a:endParaRPr>
                    </a:p>
                  </a:txBody>
                  <a:tcPr marT="0" marB="0" marR="91450" marL="91450">
                    <a:lnR cap="flat" cmpd="sng" w="12700">
                      <a:solidFill>
                        <a:srgbClr val="DAE0E3"/>
                      </a:solidFill>
                      <a:prstDash val="solid"/>
                      <a:round/>
                      <a:headEnd len="sm" w="sm" type="none"/>
                      <a:tailEnd len="sm" w="sm" type="none"/>
                    </a:lnR>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94%</a:t>
                      </a:r>
                      <a:endParaRPr/>
                    </a:p>
                  </a:txBody>
                  <a:tcPr marT="45725" marB="45725" marR="91450" marL="91450" anchor="ctr">
                    <a:lnL cap="flat" cmpd="sng" w="12700">
                      <a:solidFill>
                        <a:srgbClr val="DAE0E3"/>
                      </a:solidFill>
                      <a:prstDash val="solid"/>
                      <a:round/>
                      <a:headEnd len="sm" w="sm" type="none"/>
                      <a:tailEnd len="sm" w="sm" type="none"/>
                    </a:lnL>
                    <a:lnR cap="flat" cmpd="sng" w="12700">
                      <a:solidFill>
                        <a:srgbClr val="DAE0E3"/>
                      </a:solidFill>
                      <a:prstDash val="solid"/>
                      <a:round/>
                      <a:headEnd len="sm" w="sm" type="none"/>
                      <a:tailEnd len="sm" w="sm" type="none"/>
                    </a:lnR>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[BRAND]</a:t>
                      </a:r>
                      <a:endParaRPr/>
                    </a:p>
                  </a:txBody>
                  <a:tcPr marT="0" marB="0" marR="91450" marL="91450" anchor="ctr">
                    <a:lnL cap="flat" cmpd="sng" w="12700">
                      <a:solidFill>
                        <a:srgbClr val="DAE0E3"/>
                      </a:solidFill>
                      <a:prstDash val="solid"/>
                      <a:round/>
                      <a:headEnd len="sm" w="sm" type="none"/>
                      <a:tailEnd len="sm" w="sm" type="none"/>
                    </a:lnL>
                    <a:lnR cap="flat" cmpd="sng" w="12700">
                      <a:solidFill>
                        <a:srgbClr val="DAE0E3"/>
                      </a:solidFill>
                      <a:prstDash val="solid"/>
                      <a:round/>
                      <a:headEnd len="sm" w="sm" type="none"/>
                      <a:tailEnd len="sm" w="sm" type="none"/>
                    </a:lnR>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rgbClr val="00B050"/>
                          </a:solidFill>
                          <a:latin typeface="Arial"/>
                          <a:ea typeface="Arial"/>
                          <a:cs typeface="Arial"/>
                          <a:sym typeface="Arial"/>
                        </a:rPr>
                        <a:t>+</a:t>
                      </a:r>
                      <a:r>
                        <a:rPr lang="en-US" sz="1200">
                          <a:solidFill>
                            <a:schemeClr val="dk1"/>
                          </a:solidFill>
                          <a:latin typeface="Arial"/>
                          <a:ea typeface="Arial"/>
                          <a:cs typeface="Arial"/>
                          <a:sym typeface="Arial"/>
                        </a:rPr>
                        <a:t>11%</a:t>
                      </a:r>
                      <a:endParaRPr/>
                    </a:p>
                  </a:txBody>
                  <a:tcPr marT="45725" marB="45725" marR="91450" marL="91450" anchor="ctr">
                    <a:lnL cap="flat" cmpd="sng" w="12700">
                      <a:solidFill>
                        <a:srgbClr val="DAE0E3"/>
                      </a:solidFill>
                      <a:prstDash val="solid"/>
                      <a:round/>
                      <a:headEnd len="sm" w="sm" type="none"/>
                      <a:tailEnd len="sm" w="sm" type="none"/>
                    </a:lnL>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r>
              <a:tr h="490325">
                <a:tc>
                  <a:txBody>
                    <a:bodyPr/>
                    <a:lstStyle/>
                    <a:p>
                      <a:pPr indent="0" lvl="0" marL="0" marR="0" rtl="0" algn="l">
                        <a:spcBef>
                          <a:spcPts val="0"/>
                        </a:spcBef>
                        <a:spcAft>
                          <a:spcPts val="0"/>
                        </a:spcAft>
                        <a:buNone/>
                      </a:pPr>
                      <a:r>
                        <a:t/>
                      </a:r>
                      <a:endParaRPr sz="1800">
                        <a:latin typeface="Arial"/>
                        <a:ea typeface="Arial"/>
                        <a:cs typeface="Arial"/>
                        <a:sym typeface="Arial"/>
                      </a:endParaRPr>
                    </a:p>
                  </a:txBody>
                  <a:tcPr marT="0" marB="0" marR="91450" marL="91450">
                    <a:lnR cap="flat" cmpd="sng" w="12700">
                      <a:solidFill>
                        <a:srgbClr val="DAE0E3"/>
                      </a:solidFill>
                      <a:prstDash val="solid"/>
                      <a:round/>
                      <a:headEnd len="sm" w="sm" type="none"/>
                      <a:tailEnd len="sm" w="sm" type="none"/>
                    </a:lnR>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94%</a:t>
                      </a:r>
                      <a:endParaRPr/>
                    </a:p>
                  </a:txBody>
                  <a:tcPr marT="45725" marB="45725" marR="91450" marL="91450" anchor="ctr">
                    <a:lnL cap="flat" cmpd="sng" w="12700">
                      <a:solidFill>
                        <a:srgbClr val="DAE0E3"/>
                      </a:solidFill>
                      <a:prstDash val="solid"/>
                      <a:round/>
                      <a:headEnd len="sm" w="sm" type="none"/>
                      <a:tailEnd len="sm" w="sm" type="none"/>
                    </a:lnL>
                    <a:lnR cap="flat" cmpd="sng" w="12700">
                      <a:solidFill>
                        <a:srgbClr val="DAE0E3"/>
                      </a:solidFill>
                      <a:prstDash val="solid"/>
                      <a:round/>
                      <a:headEnd len="sm" w="sm" type="none"/>
                      <a:tailEnd len="sm" w="sm" type="none"/>
                    </a:lnR>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[BRAND]</a:t>
                      </a:r>
                      <a:endParaRPr/>
                    </a:p>
                  </a:txBody>
                  <a:tcPr marT="0" marB="0" marR="91450" marL="91450" anchor="ctr">
                    <a:lnL cap="flat" cmpd="sng" w="12700">
                      <a:solidFill>
                        <a:srgbClr val="DAE0E3"/>
                      </a:solidFill>
                      <a:prstDash val="solid"/>
                      <a:round/>
                      <a:headEnd len="sm" w="sm" type="none"/>
                      <a:tailEnd len="sm" w="sm" type="none"/>
                    </a:lnL>
                    <a:lnR cap="flat" cmpd="sng" w="12700">
                      <a:solidFill>
                        <a:srgbClr val="DAE0E3"/>
                      </a:solidFill>
                      <a:prstDash val="solid"/>
                      <a:round/>
                      <a:headEnd len="sm" w="sm" type="none"/>
                      <a:tailEnd len="sm" w="sm" type="none"/>
                    </a:lnR>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rgbClr val="00B050"/>
                          </a:solidFill>
                          <a:latin typeface="Arial"/>
                          <a:ea typeface="Arial"/>
                          <a:cs typeface="Arial"/>
                          <a:sym typeface="Arial"/>
                        </a:rPr>
                        <a:t>+</a:t>
                      </a:r>
                      <a:r>
                        <a:rPr lang="en-US" sz="1200">
                          <a:solidFill>
                            <a:schemeClr val="dk1"/>
                          </a:solidFill>
                          <a:latin typeface="Arial"/>
                          <a:ea typeface="Arial"/>
                          <a:cs typeface="Arial"/>
                          <a:sym typeface="Arial"/>
                        </a:rPr>
                        <a:t>6%</a:t>
                      </a:r>
                      <a:endParaRPr/>
                    </a:p>
                  </a:txBody>
                  <a:tcPr marT="45725" marB="45725" marR="91450" marL="91450" anchor="ctr">
                    <a:lnL cap="flat" cmpd="sng" w="12700">
                      <a:solidFill>
                        <a:srgbClr val="DAE0E3"/>
                      </a:solidFill>
                      <a:prstDash val="solid"/>
                      <a:round/>
                      <a:headEnd len="sm" w="sm" type="none"/>
                      <a:tailEnd len="sm" w="sm" type="none"/>
                    </a:lnL>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r>
              <a:tr h="490325">
                <a:tc>
                  <a:txBody>
                    <a:bodyPr/>
                    <a:lstStyle/>
                    <a:p>
                      <a:pPr indent="0" lvl="0" marL="0" marR="0" rtl="0" algn="l">
                        <a:spcBef>
                          <a:spcPts val="0"/>
                        </a:spcBef>
                        <a:spcAft>
                          <a:spcPts val="0"/>
                        </a:spcAft>
                        <a:buNone/>
                      </a:pPr>
                      <a:r>
                        <a:t/>
                      </a:r>
                      <a:endParaRPr sz="1800">
                        <a:latin typeface="Arial"/>
                        <a:ea typeface="Arial"/>
                        <a:cs typeface="Arial"/>
                        <a:sym typeface="Arial"/>
                      </a:endParaRPr>
                    </a:p>
                  </a:txBody>
                  <a:tcPr marT="0" marB="0" marR="91450" marL="91450">
                    <a:lnR cap="flat" cmpd="sng" w="12700">
                      <a:solidFill>
                        <a:srgbClr val="DAE0E3"/>
                      </a:solidFill>
                      <a:prstDash val="solid"/>
                      <a:round/>
                      <a:headEnd len="sm" w="sm" type="none"/>
                      <a:tailEnd len="sm" w="sm" type="none"/>
                    </a:lnR>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92%</a:t>
                      </a:r>
                      <a:endParaRPr/>
                    </a:p>
                  </a:txBody>
                  <a:tcPr marT="45725" marB="45725" marR="91450" marL="91450" anchor="ctr">
                    <a:lnL cap="flat" cmpd="sng" w="12700">
                      <a:solidFill>
                        <a:srgbClr val="DAE0E3"/>
                      </a:solidFill>
                      <a:prstDash val="solid"/>
                      <a:round/>
                      <a:headEnd len="sm" w="sm" type="none"/>
                      <a:tailEnd len="sm" w="sm" type="none"/>
                    </a:lnL>
                    <a:lnR cap="flat" cmpd="sng" w="12700">
                      <a:solidFill>
                        <a:srgbClr val="DAE0E3"/>
                      </a:solidFill>
                      <a:prstDash val="solid"/>
                      <a:round/>
                      <a:headEnd len="sm" w="sm" type="none"/>
                      <a:tailEnd len="sm" w="sm" type="none"/>
                    </a:lnR>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[BRAND]</a:t>
                      </a:r>
                      <a:endParaRPr/>
                    </a:p>
                  </a:txBody>
                  <a:tcPr marT="0" marB="0" marR="91450" marL="91450" anchor="ctr">
                    <a:lnL cap="flat" cmpd="sng" w="12700">
                      <a:solidFill>
                        <a:srgbClr val="DAE0E3"/>
                      </a:solidFill>
                      <a:prstDash val="solid"/>
                      <a:round/>
                      <a:headEnd len="sm" w="sm" type="none"/>
                      <a:tailEnd len="sm" w="sm" type="none"/>
                    </a:lnL>
                    <a:lnR cap="flat" cmpd="sng" w="12700">
                      <a:solidFill>
                        <a:srgbClr val="DAE0E3"/>
                      </a:solidFill>
                      <a:prstDash val="solid"/>
                      <a:round/>
                      <a:headEnd len="sm" w="sm" type="none"/>
                      <a:tailEnd len="sm" w="sm" type="none"/>
                    </a:lnR>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rgbClr val="00B050"/>
                          </a:solidFill>
                          <a:latin typeface="Arial"/>
                          <a:ea typeface="Arial"/>
                          <a:cs typeface="Arial"/>
                          <a:sym typeface="Arial"/>
                        </a:rPr>
                        <a:t>+</a:t>
                      </a:r>
                      <a:r>
                        <a:rPr lang="en-US" sz="1200">
                          <a:solidFill>
                            <a:schemeClr val="dk1"/>
                          </a:solidFill>
                          <a:latin typeface="Arial"/>
                          <a:ea typeface="Arial"/>
                          <a:cs typeface="Arial"/>
                          <a:sym typeface="Arial"/>
                        </a:rPr>
                        <a:t>8%</a:t>
                      </a:r>
                      <a:endParaRPr/>
                    </a:p>
                  </a:txBody>
                  <a:tcPr marT="45725" marB="45725" marR="91450" marL="91450" anchor="ctr">
                    <a:lnL cap="flat" cmpd="sng" w="12700">
                      <a:solidFill>
                        <a:srgbClr val="DAE0E3"/>
                      </a:solidFill>
                      <a:prstDash val="solid"/>
                      <a:round/>
                      <a:headEnd len="sm" w="sm" type="none"/>
                      <a:tailEnd len="sm" w="sm" type="none"/>
                    </a:lnL>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r>
              <a:tr h="469000">
                <a:tc>
                  <a:txBody>
                    <a:bodyPr/>
                    <a:lstStyle/>
                    <a:p>
                      <a:pPr indent="0" lvl="0" marL="0" marR="0" rtl="0" algn="l">
                        <a:spcBef>
                          <a:spcPts val="0"/>
                        </a:spcBef>
                        <a:spcAft>
                          <a:spcPts val="0"/>
                        </a:spcAft>
                        <a:buNone/>
                      </a:pPr>
                      <a:r>
                        <a:t/>
                      </a:r>
                      <a:endParaRPr sz="1800">
                        <a:latin typeface="Arial"/>
                        <a:ea typeface="Arial"/>
                        <a:cs typeface="Arial"/>
                        <a:sym typeface="Arial"/>
                      </a:endParaRPr>
                    </a:p>
                  </a:txBody>
                  <a:tcPr marT="0" marB="0" marR="91450" marL="91450">
                    <a:lnR cap="flat" cmpd="sng" w="12700">
                      <a:solidFill>
                        <a:srgbClr val="DAE0E3"/>
                      </a:solidFill>
                      <a:prstDash val="solid"/>
                      <a:round/>
                      <a:headEnd len="sm" w="sm" type="none"/>
                      <a:tailEnd len="sm" w="sm" type="none"/>
                    </a:lnR>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84%</a:t>
                      </a:r>
                      <a:endParaRPr/>
                    </a:p>
                  </a:txBody>
                  <a:tcPr marT="45725" marB="45725" marR="91450" marL="91450" anchor="ctr">
                    <a:lnL cap="flat" cmpd="sng" w="12700">
                      <a:solidFill>
                        <a:srgbClr val="DAE0E3"/>
                      </a:solidFill>
                      <a:prstDash val="solid"/>
                      <a:round/>
                      <a:headEnd len="sm" w="sm" type="none"/>
                      <a:tailEnd len="sm" w="sm" type="none"/>
                    </a:lnL>
                    <a:lnR cap="flat" cmpd="sng" w="12700">
                      <a:solidFill>
                        <a:srgbClr val="DAE0E3"/>
                      </a:solidFill>
                      <a:prstDash val="solid"/>
                      <a:round/>
                      <a:headEnd len="sm" w="sm" type="none"/>
                      <a:tailEnd len="sm" w="sm" type="none"/>
                    </a:lnR>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latin typeface="Arial"/>
                          <a:ea typeface="Arial"/>
                          <a:cs typeface="Arial"/>
                          <a:sym typeface="Arial"/>
                        </a:rPr>
                        <a:t>[COMP BRAND 2]</a:t>
                      </a:r>
                      <a:endParaRPr/>
                    </a:p>
                  </a:txBody>
                  <a:tcPr marT="0" marB="0" marR="91450" marL="91450" anchor="ctr">
                    <a:lnL cap="flat" cmpd="sng" w="12700">
                      <a:solidFill>
                        <a:srgbClr val="DAE0E3"/>
                      </a:solidFill>
                      <a:prstDash val="solid"/>
                      <a:round/>
                      <a:headEnd len="sm" w="sm" type="none"/>
                      <a:tailEnd len="sm" w="sm" type="none"/>
                    </a:lnL>
                    <a:lnR cap="flat" cmpd="sng" w="12700">
                      <a:solidFill>
                        <a:srgbClr val="DAE0E3"/>
                      </a:solidFill>
                      <a:prstDash val="solid"/>
                      <a:round/>
                      <a:headEnd len="sm" w="sm" type="none"/>
                      <a:tailEnd len="sm" w="sm" type="none"/>
                    </a:lnR>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rgbClr val="FF0000"/>
                          </a:solidFill>
                          <a:latin typeface="Arial"/>
                          <a:ea typeface="Arial"/>
                          <a:cs typeface="Arial"/>
                          <a:sym typeface="Arial"/>
                        </a:rPr>
                        <a:t>-</a:t>
                      </a:r>
                      <a:r>
                        <a:rPr lang="en-US" sz="1200">
                          <a:solidFill>
                            <a:schemeClr val="dk1"/>
                          </a:solidFill>
                          <a:latin typeface="Arial"/>
                          <a:ea typeface="Arial"/>
                          <a:cs typeface="Arial"/>
                          <a:sym typeface="Arial"/>
                        </a:rPr>
                        <a:t>9%</a:t>
                      </a:r>
                      <a:endParaRPr/>
                    </a:p>
                  </a:txBody>
                  <a:tcPr marT="45725" marB="45725" marR="91450" marL="91450" anchor="ctr">
                    <a:lnL cap="flat" cmpd="sng" w="12700">
                      <a:solidFill>
                        <a:srgbClr val="DAE0E3"/>
                      </a:solidFill>
                      <a:prstDash val="solid"/>
                      <a:round/>
                      <a:headEnd len="sm" w="sm" type="none"/>
                      <a:tailEnd len="sm" w="sm" type="none"/>
                    </a:lnL>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r>
              <a:tr h="501800">
                <a:tc>
                  <a:txBody>
                    <a:bodyPr/>
                    <a:lstStyle/>
                    <a:p>
                      <a:pPr indent="0" lvl="0" marL="0" marR="0" rtl="0" algn="l">
                        <a:spcBef>
                          <a:spcPts val="0"/>
                        </a:spcBef>
                        <a:spcAft>
                          <a:spcPts val="0"/>
                        </a:spcAft>
                        <a:buNone/>
                      </a:pPr>
                      <a:r>
                        <a:t/>
                      </a:r>
                      <a:endParaRPr sz="1800">
                        <a:latin typeface="Arial"/>
                        <a:ea typeface="Arial"/>
                        <a:cs typeface="Arial"/>
                        <a:sym typeface="Arial"/>
                      </a:endParaRPr>
                    </a:p>
                  </a:txBody>
                  <a:tcPr marT="0" marB="0" marR="91450" marL="91450">
                    <a:lnR cap="flat" cmpd="sng" w="12700">
                      <a:solidFill>
                        <a:srgbClr val="DAE0E3"/>
                      </a:solidFill>
                      <a:prstDash val="solid"/>
                      <a:round/>
                      <a:headEnd len="sm" w="sm" type="none"/>
                      <a:tailEnd len="sm" w="sm" type="none"/>
                    </a:lnR>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81%</a:t>
                      </a:r>
                      <a:endParaRPr/>
                    </a:p>
                  </a:txBody>
                  <a:tcPr marT="45725" marB="45725" marR="91450" marL="91450" anchor="ctr">
                    <a:lnL cap="flat" cmpd="sng" w="12700">
                      <a:solidFill>
                        <a:srgbClr val="DAE0E3"/>
                      </a:solidFill>
                      <a:prstDash val="solid"/>
                      <a:round/>
                      <a:headEnd len="sm" w="sm" type="none"/>
                      <a:tailEnd len="sm" w="sm" type="none"/>
                    </a:lnL>
                    <a:lnR cap="flat" cmpd="sng" w="12700">
                      <a:solidFill>
                        <a:srgbClr val="DAE0E3"/>
                      </a:solidFill>
                      <a:prstDash val="solid"/>
                      <a:round/>
                      <a:headEnd len="sm" w="sm" type="none"/>
                      <a:tailEnd len="sm" w="sm" type="none"/>
                    </a:lnR>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[COMP BRAND 2]</a:t>
                      </a:r>
                      <a:endParaRPr/>
                    </a:p>
                  </a:txBody>
                  <a:tcPr marT="0" marB="0" marR="91450" marL="91450" anchor="ctr">
                    <a:lnL cap="flat" cmpd="sng" w="12700">
                      <a:solidFill>
                        <a:srgbClr val="DAE0E3"/>
                      </a:solidFill>
                      <a:prstDash val="solid"/>
                      <a:round/>
                      <a:headEnd len="sm" w="sm" type="none"/>
                      <a:tailEnd len="sm" w="sm" type="none"/>
                    </a:lnL>
                    <a:lnR cap="flat" cmpd="sng" w="12700">
                      <a:solidFill>
                        <a:srgbClr val="DAE0E3"/>
                      </a:solidFill>
                      <a:prstDash val="solid"/>
                      <a:round/>
                      <a:headEnd len="sm" w="sm" type="none"/>
                      <a:tailEnd len="sm" w="sm" type="none"/>
                    </a:lnR>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c>
                  <a:txBody>
                    <a:bodyPr/>
                    <a:lstStyle/>
                    <a:p>
                      <a:pPr indent="0" lvl="0" marL="0" marR="0" rtl="0" algn="ctr">
                        <a:spcBef>
                          <a:spcPts val="0"/>
                        </a:spcBef>
                        <a:spcAft>
                          <a:spcPts val="0"/>
                        </a:spcAft>
                        <a:buNone/>
                      </a:pPr>
                      <a:r>
                        <a:rPr lang="en-US" sz="1200">
                          <a:solidFill>
                            <a:srgbClr val="FF0000"/>
                          </a:solidFill>
                          <a:latin typeface="Arial"/>
                          <a:ea typeface="Arial"/>
                          <a:cs typeface="Arial"/>
                          <a:sym typeface="Arial"/>
                        </a:rPr>
                        <a:t>-</a:t>
                      </a:r>
                      <a:r>
                        <a:rPr lang="en-US" sz="1200">
                          <a:solidFill>
                            <a:schemeClr val="dk1"/>
                          </a:solidFill>
                          <a:latin typeface="Arial"/>
                          <a:ea typeface="Arial"/>
                          <a:cs typeface="Arial"/>
                          <a:sym typeface="Arial"/>
                        </a:rPr>
                        <a:t>5%</a:t>
                      </a:r>
                      <a:endParaRPr/>
                    </a:p>
                  </a:txBody>
                  <a:tcPr marT="45725" marB="45725" marR="91450" marL="91450" anchor="ctr">
                    <a:lnL cap="flat" cmpd="sng" w="12700">
                      <a:solidFill>
                        <a:srgbClr val="DAE0E3"/>
                      </a:solidFill>
                      <a:prstDash val="solid"/>
                      <a:round/>
                      <a:headEnd len="sm" w="sm" type="none"/>
                      <a:tailEnd len="sm" w="sm" type="none"/>
                    </a:lnL>
                    <a:lnT cap="flat" cmpd="sng" w="12700">
                      <a:solidFill>
                        <a:srgbClr val="DAE0E3"/>
                      </a:solidFill>
                      <a:prstDash val="solid"/>
                      <a:round/>
                      <a:headEnd len="sm" w="sm" type="none"/>
                      <a:tailEnd len="sm" w="sm" type="none"/>
                    </a:lnT>
                    <a:lnB cap="flat" cmpd="sng" w="12700">
                      <a:solidFill>
                        <a:srgbClr val="DAE0E3"/>
                      </a:solidFill>
                      <a:prstDash val="solid"/>
                      <a:round/>
                      <a:headEnd len="sm" w="sm" type="none"/>
                      <a:tailEnd len="sm" w="sm" type="none"/>
                    </a:lnB>
                  </a:tcPr>
                </a:tc>
              </a:tr>
              <a:tr h="554425">
                <a:tc>
                  <a:txBody>
                    <a:bodyPr/>
                    <a:lstStyle/>
                    <a:p>
                      <a:pPr indent="0" lvl="0" marL="0" marR="0" rtl="0" algn="l">
                        <a:spcBef>
                          <a:spcPts val="0"/>
                        </a:spcBef>
                        <a:spcAft>
                          <a:spcPts val="0"/>
                        </a:spcAft>
                        <a:buNone/>
                      </a:pPr>
                      <a:r>
                        <a:t/>
                      </a:r>
                      <a:endParaRPr sz="1800">
                        <a:latin typeface="Arial"/>
                        <a:ea typeface="Arial"/>
                        <a:cs typeface="Arial"/>
                        <a:sym typeface="Arial"/>
                      </a:endParaRPr>
                    </a:p>
                  </a:txBody>
                  <a:tcPr marT="0" marB="0" marR="91450" marL="91450">
                    <a:lnR cap="flat" cmpd="sng" w="12700">
                      <a:solidFill>
                        <a:srgbClr val="DAE0E3"/>
                      </a:solidFill>
                      <a:prstDash val="solid"/>
                      <a:round/>
                      <a:headEnd len="sm" w="sm" type="none"/>
                      <a:tailEnd len="sm" w="sm" type="none"/>
                    </a:lnR>
                    <a:lnT cap="flat" cmpd="sng" w="12700">
                      <a:solidFill>
                        <a:srgbClr val="DAE0E3"/>
                      </a:solidFill>
                      <a:prstDash val="solid"/>
                      <a:round/>
                      <a:headEnd len="sm" w="sm" type="none"/>
                      <a:tailEnd len="sm" w="sm" type="none"/>
                    </a:lnT>
                  </a:tcPr>
                </a:tc>
                <a:tc>
                  <a:txBody>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80%</a:t>
                      </a:r>
                      <a:endParaRPr/>
                    </a:p>
                  </a:txBody>
                  <a:tcPr marT="45725" marB="45725" marR="91450" marL="91450" anchor="ctr">
                    <a:lnL cap="flat" cmpd="sng" w="12700">
                      <a:solidFill>
                        <a:srgbClr val="DAE0E3"/>
                      </a:solidFill>
                      <a:prstDash val="solid"/>
                      <a:round/>
                      <a:headEnd len="sm" w="sm" type="none"/>
                      <a:tailEnd len="sm" w="sm" type="none"/>
                    </a:lnL>
                    <a:lnR cap="flat" cmpd="sng" w="12700">
                      <a:solidFill>
                        <a:srgbClr val="DAE0E3"/>
                      </a:solidFill>
                      <a:prstDash val="solid"/>
                      <a:round/>
                      <a:headEnd len="sm" w="sm" type="none"/>
                      <a:tailEnd len="sm" w="sm" type="none"/>
                    </a:lnR>
                    <a:lnT cap="flat" cmpd="sng" w="12700">
                      <a:solidFill>
                        <a:srgbClr val="DAE0E3"/>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[COMP BRAND 2]</a:t>
                      </a:r>
                      <a:endParaRPr/>
                    </a:p>
                  </a:txBody>
                  <a:tcPr marT="0" marB="0" marR="91450" marL="91450" anchor="ctr">
                    <a:lnL cap="flat" cmpd="sng" w="12700">
                      <a:solidFill>
                        <a:srgbClr val="DAE0E3"/>
                      </a:solidFill>
                      <a:prstDash val="solid"/>
                      <a:round/>
                      <a:headEnd len="sm" w="sm" type="none"/>
                      <a:tailEnd len="sm" w="sm" type="none"/>
                    </a:lnL>
                    <a:lnR cap="flat" cmpd="sng" w="12700">
                      <a:solidFill>
                        <a:srgbClr val="DAE0E3"/>
                      </a:solidFill>
                      <a:prstDash val="solid"/>
                      <a:round/>
                      <a:headEnd len="sm" w="sm" type="none"/>
                      <a:tailEnd len="sm" w="sm" type="none"/>
                    </a:lnR>
                    <a:lnT cap="flat" cmpd="sng" w="12700">
                      <a:solidFill>
                        <a:srgbClr val="DAE0E3"/>
                      </a:solidFill>
                      <a:prstDash val="solid"/>
                      <a:round/>
                      <a:headEnd len="sm" w="sm" type="none"/>
                      <a:tailEnd len="sm" w="sm" type="none"/>
                    </a:lnT>
                  </a:tcPr>
                </a:tc>
                <a:tc>
                  <a:txBody>
                    <a:bodyPr/>
                    <a:lstStyle/>
                    <a:p>
                      <a:pPr indent="0" lvl="0" marL="0" marR="0" rtl="0" algn="ctr">
                        <a:spcBef>
                          <a:spcPts val="0"/>
                        </a:spcBef>
                        <a:spcAft>
                          <a:spcPts val="0"/>
                        </a:spcAft>
                        <a:buNone/>
                      </a:pPr>
                      <a:r>
                        <a:rPr lang="en-US" sz="1200">
                          <a:solidFill>
                            <a:srgbClr val="FF0000"/>
                          </a:solidFill>
                          <a:latin typeface="Arial"/>
                          <a:ea typeface="Arial"/>
                          <a:cs typeface="Arial"/>
                          <a:sym typeface="Arial"/>
                        </a:rPr>
                        <a:t>-</a:t>
                      </a:r>
                      <a:r>
                        <a:rPr lang="en-US" sz="1200">
                          <a:solidFill>
                            <a:schemeClr val="dk1"/>
                          </a:solidFill>
                          <a:latin typeface="Arial"/>
                          <a:ea typeface="Arial"/>
                          <a:cs typeface="Arial"/>
                          <a:sym typeface="Arial"/>
                        </a:rPr>
                        <a:t>10%</a:t>
                      </a:r>
                      <a:endParaRPr/>
                    </a:p>
                  </a:txBody>
                  <a:tcPr marT="45725" marB="45725" marR="91450" marL="91450" anchor="ctr">
                    <a:lnL cap="flat" cmpd="sng" w="12700">
                      <a:solidFill>
                        <a:srgbClr val="DAE0E3"/>
                      </a:solidFill>
                      <a:prstDash val="solid"/>
                      <a:round/>
                      <a:headEnd len="sm" w="sm" type="none"/>
                      <a:tailEnd len="sm" w="sm" type="none"/>
                    </a:lnL>
                    <a:lnT cap="flat" cmpd="sng" w="12700">
                      <a:solidFill>
                        <a:srgbClr val="DAE0E3"/>
                      </a:solidFill>
                      <a:prstDash val="solid"/>
                      <a:round/>
                      <a:headEnd len="sm" w="sm" type="none"/>
                      <a:tailEnd len="sm" w="sm" type="none"/>
                    </a:lnT>
                  </a:tcPr>
                </a:tc>
              </a:tr>
            </a:tbl>
          </a:graphicData>
        </a:graphic>
      </p:graphicFrame>
      <p:graphicFrame>
        <p:nvGraphicFramePr>
          <p:cNvPr id="1847" name="Google Shape;1847;p127"/>
          <p:cNvGraphicFramePr/>
          <p:nvPr/>
        </p:nvGraphicFramePr>
        <p:xfrm>
          <a:off x="36576" y="1616639"/>
          <a:ext cx="8454062" cy="5418667"/>
        </p:xfrm>
        <a:graphic>
          <a:graphicData uri="http://schemas.openxmlformats.org/drawingml/2006/chart">
            <c:chart r:id="rId3"/>
          </a:graphicData>
        </a:graphic>
      </p:graphicFrame>
      <p:sp>
        <p:nvSpPr>
          <p:cNvPr id="1848" name="Google Shape;1848;p127"/>
          <p:cNvSpPr txBox="1"/>
          <p:nvPr>
            <p:ph type="title"/>
          </p:nvPr>
        </p:nvSpPr>
        <p:spPr>
          <a:xfrm>
            <a:off x="457199" y="152401"/>
            <a:ext cx="10397613"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600"/>
              <a:buFont typeface="Arial"/>
              <a:buNone/>
            </a:pPr>
            <a:r>
              <a:rPr lang="en-US">
                <a:latin typeface="Arial"/>
                <a:ea typeface="Arial"/>
                <a:cs typeface="Arial"/>
                <a:sym typeface="Arial"/>
              </a:rPr>
              <a:t>Brand Imagery Performance</a:t>
            </a:r>
            <a:endParaRPr>
              <a:latin typeface="Arial"/>
              <a:ea typeface="Arial"/>
              <a:cs typeface="Arial"/>
              <a:sym typeface="Arial"/>
            </a:endParaRPr>
          </a:p>
        </p:txBody>
      </p:sp>
      <p:sp>
        <p:nvSpPr>
          <p:cNvPr id="1849" name="Google Shape;1849;p127"/>
          <p:cNvSpPr txBox="1"/>
          <p:nvPr/>
        </p:nvSpPr>
        <p:spPr>
          <a:xfrm>
            <a:off x="457199" y="967595"/>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Among brand loyalists, [BRAND] is the number one brand for almost all imagery statements, except for proving good value for the money, making customers feel appreciated, and being a brand that understands them, which [COMPETITOR 2] is best known for.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3" name="Shape 1853"/>
        <p:cNvGrpSpPr/>
        <p:nvPr/>
      </p:nvGrpSpPr>
      <p:grpSpPr>
        <a:xfrm>
          <a:off x="0" y="0"/>
          <a:ext cx="0" cy="0"/>
          <a:chOff x="0" y="0"/>
          <a:chExt cx="0" cy="0"/>
        </a:xfrm>
      </p:grpSpPr>
      <p:sp>
        <p:nvSpPr>
          <p:cNvPr id="1854" name="Google Shape;1854;p21"/>
          <p:cNvSpPr txBox="1"/>
          <p:nvPr>
            <p:ph type="title"/>
          </p:nvPr>
        </p:nvSpPr>
        <p:spPr>
          <a:xfrm>
            <a:off x="457200" y="152401"/>
            <a:ext cx="11104534"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latin typeface="Arial"/>
                <a:ea typeface="Arial"/>
                <a:cs typeface="Arial"/>
                <a:sym typeface="Arial"/>
              </a:rPr>
              <a:t>Attribute Comparison | Drivers Rank by Importance</a:t>
            </a:r>
            <a:endParaRPr>
              <a:latin typeface="Arial"/>
              <a:ea typeface="Arial"/>
              <a:cs typeface="Arial"/>
              <a:sym typeface="Arial"/>
            </a:endParaRPr>
          </a:p>
        </p:txBody>
      </p:sp>
      <p:graphicFrame>
        <p:nvGraphicFramePr>
          <p:cNvPr id="1855" name="Google Shape;1855;p21"/>
          <p:cNvGraphicFramePr/>
          <p:nvPr/>
        </p:nvGraphicFramePr>
        <p:xfrm>
          <a:off x="457200" y="1577095"/>
          <a:ext cx="3000000" cy="3000000"/>
        </p:xfrm>
        <a:graphic>
          <a:graphicData uri="http://schemas.openxmlformats.org/drawingml/2006/table">
            <a:tbl>
              <a:tblPr>
                <a:noFill/>
                <a:tableStyleId>{1C3CA4FF-DBD2-42D7-9BF5-75564C205B09}</a:tableStyleId>
              </a:tblPr>
              <a:tblGrid>
                <a:gridCol w="4512375"/>
                <a:gridCol w="2063425"/>
                <a:gridCol w="1658550"/>
                <a:gridCol w="1614000"/>
                <a:gridCol w="1298175"/>
              </a:tblGrid>
              <a:tr h="353925">
                <a:tc>
                  <a:txBody>
                    <a:bodyPr/>
                    <a:lstStyle/>
                    <a:p>
                      <a:pPr indent="0" lvl="0" marL="0" marR="0" rtl="0" algn="l">
                        <a:spcBef>
                          <a:spcPts val="0"/>
                        </a:spcBef>
                        <a:spcAft>
                          <a:spcPts val="0"/>
                        </a:spcAft>
                        <a:buClr>
                          <a:schemeClr val="dk1"/>
                        </a:buClr>
                        <a:buSzPts val="1050"/>
                        <a:buFont typeface="Arial"/>
                        <a:buNone/>
                      </a:pPr>
                      <a:r>
                        <a:rPr lang="en-US" sz="1050" u="none" strike="noStrike">
                          <a:latin typeface="Arial"/>
                          <a:ea typeface="Arial"/>
                          <a:cs typeface="Arial"/>
                          <a:sym typeface="Arial"/>
                        </a:rPr>
                        <a:t> </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Client Brand</a:t>
                      </a:r>
                      <a:endParaRPr b="1"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Key competitor A</a:t>
                      </a:r>
                      <a:endParaRPr b="1"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Key competitor B</a:t>
                      </a:r>
                      <a:endParaRPr b="1"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Key competitor C</a:t>
                      </a:r>
                      <a:endParaRPr b="1" i="0" sz="1050" u="none" strike="noStrike">
                        <a:solidFill>
                          <a:srgbClr val="000000"/>
                        </a:solidFill>
                        <a:latin typeface="Arial"/>
                        <a:ea typeface="Arial"/>
                        <a:cs typeface="Arial"/>
                        <a:sym typeface="Arial"/>
                      </a:endParaRPr>
                    </a:p>
                  </a:txBody>
                  <a:tcPr marT="12700" marB="0" marR="12700" marL="12700" anchor="ctr"/>
                </a:tc>
              </a:tr>
              <a:tr h="477400">
                <a:tc>
                  <a:txBody>
                    <a:bodyPr/>
                    <a:lstStyle/>
                    <a:p>
                      <a:pPr indent="0" lvl="0" marL="0" marR="0" rtl="0" algn="l">
                        <a:spcBef>
                          <a:spcPts val="0"/>
                        </a:spcBef>
                        <a:spcAft>
                          <a:spcPts val="0"/>
                        </a:spcAft>
                        <a:buClr>
                          <a:schemeClr val="dk1"/>
                        </a:buClr>
                        <a:buSzPts val="1050"/>
                        <a:buFont typeface="Calibri"/>
                        <a:buNone/>
                      </a:pPr>
                      <a:r>
                        <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Calibri"/>
                        <a:buNone/>
                      </a:pPr>
                      <a:r>
                        <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Delta to Client’s brand </a:t>
                      </a:r>
                      <a:endParaRPr sz="1050">
                        <a:latin typeface="Arial"/>
                        <a:ea typeface="Arial"/>
                        <a:cs typeface="Arial"/>
                        <a:sym typeface="Arial"/>
                      </a:endParaRPr>
                    </a:p>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Delta to Client’s brand </a:t>
                      </a:r>
                      <a:endParaRPr sz="1050">
                        <a:latin typeface="Arial"/>
                        <a:ea typeface="Arial"/>
                        <a:cs typeface="Arial"/>
                        <a:sym typeface="Arial"/>
                      </a:endParaRPr>
                    </a:p>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Delta to Client’s brand </a:t>
                      </a:r>
                      <a:endParaRPr sz="1050">
                        <a:latin typeface="Arial"/>
                        <a:ea typeface="Arial"/>
                        <a:cs typeface="Arial"/>
                        <a:sym typeface="Arial"/>
                      </a:endParaRPr>
                    </a:p>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a:t>
                      </a:r>
                      <a:endParaRPr b="0" i="0" sz="1050" u="none" strike="noStrike">
                        <a:solidFill>
                          <a:srgbClr val="000000"/>
                        </a:solidFill>
                        <a:latin typeface="Arial"/>
                        <a:ea typeface="Arial"/>
                        <a:cs typeface="Arial"/>
                        <a:sym typeface="Arial"/>
                      </a:endParaRPr>
                    </a:p>
                  </a:txBody>
                  <a:tcPr marT="12700" marB="0" marR="12700" marL="12700" anchor="ctr"/>
                </a:tc>
              </a:tr>
              <a:tr h="2577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Offers personalized and seamless interaction</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83%</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-2</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a:t>
                      </a:r>
                      <a:endParaRPr b="0" i="0" sz="1050" u="none" strike="noStrike">
                        <a:solidFill>
                          <a:srgbClr val="00B050"/>
                        </a:solidFill>
                        <a:latin typeface="Arial"/>
                        <a:ea typeface="Arial"/>
                        <a:cs typeface="Arial"/>
                        <a:sym typeface="Arial"/>
                      </a:endParaRPr>
                    </a:p>
                  </a:txBody>
                  <a:tcPr marT="12700" marB="0" marR="12700" marL="12700" anchor="ctr"/>
                </a:tc>
              </a:tr>
              <a:tr h="3539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Would consider X as my primary XX</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83%</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sz="1050">
                        <a:latin typeface="Arial"/>
                        <a:ea typeface="Arial"/>
                        <a:cs typeface="Arial"/>
                        <a:sym typeface="Arial"/>
                      </a:endParaRPr>
                    </a:p>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b="0" i="0" sz="1050" u="none" strike="noStrike">
                        <a:solidFill>
                          <a:srgbClr val="00B050"/>
                        </a:solidFill>
                        <a:latin typeface="Arial"/>
                        <a:ea typeface="Arial"/>
                        <a:cs typeface="Arial"/>
                        <a:sym typeface="Arial"/>
                      </a:endParaRPr>
                    </a:p>
                  </a:txBody>
                  <a:tcPr marT="12700" marB="0" marR="12700" marL="12700" anchor="ctr"/>
                </a:tc>
              </a:tr>
              <a:tr h="2577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Comes with greater X, tailored to me</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87%</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+4</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-9</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b="0" i="0" sz="1050" u="none" strike="noStrike">
                        <a:solidFill>
                          <a:srgbClr val="00B050"/>
                        </a:solidFill>
                        <a:latin typeface="Arial"/>
                        <a:ea typeface="Arial"/>
                        <a:cs typeface="Arial"/>
                        <a:sym typeface="Arial"/>
                      </a:endParaRPr>
                    </a:p>
                  </a:txBody>
                  <a:tcPr marT="12700" marB="0" marR="12700" marL="12700" anchor="ctr"/>
                </a:tc>
              </a:tr>
              <a:tr h="2577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Provides everyday benefits</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90%</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a:t>
                      </a:r>
                      <a:endParaRPr b="0" i="0" sz="1050" u="none" strike="noStrike">
                        <a:solidFill>
                          <a:srgbClr val="00B05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-4</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a:t>
                      </a:r>
                      <a:endParaRPr sz="1050">
                        <a:latin typeface="Arial"/>
                        <a:ea typeface="Arial"/>
                        <a:cs typeface="Arial"/>
                        <a:sym typeface="Arial"/>
                      </a:endParaRPr>
                    </a:p>
                  </a:txBody>
                  <a:tcPr marT="12700" marB="0" marR="12700" marL="12700" anchor="ctr"/>
                </a:tc>
              </a:tr>
              <a:tr h="2577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Gives me flexibility and control</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87%</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+3</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-3</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sz="1050">
                        <a:latin typeface="Arial"/>
                        <a:ea typeface="Arial"/>
                        <a:cs typeface="Arial"/>
                        <a:sym typeface="Arial"/>
                      </a:endParaRPr>
                    </a:p>
                  </a:txBody>
                  <a:tcPr marT="12700" marB="0" marR="12700" marL="12700" anchor="ctr"/>
                </a:tc>
              </a:tr>
              <a:tr h="2577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Provides convenience</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88%</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b="0" i="0" sz="1050" u="none" strike="noStrike">
                        <a:solidFill>
                          <a:srgbClr val="00B050"/>
                        </a:solidFill>
                        <a:latin typeface="Arial"/>
                        <a:ea typeface="Arial"/>
                        <a:cs typeface="Arial"/>
                        <a:sym typeface="Arial"/>
                      </a:endParaRPr>
                    </a:p>
                  </a:txBody>
                  <a:tcPr marT="12700" marB="0" marR="12700" marL="12700" anchor="ctr"/>
                </a:tc>
              </a:tr>
              <a:tr h="2577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Fits with my lifestyle and needs</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88%</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+1</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-15</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a:t>
                      </a:r>
                      <a:endParaRPr sz="1050">
                        <a:latin typeface="Arial"/>
                        <a:ea typeface="Arial"/>
                        <a:cs typeface="Arial"/>
                        <a:sym typeface="Arial"/>
                      </a:endParaRPr>
                    </a:p>
                  </a:txBody>
                  <a:tcPr marT="12700" marB="0" marR="12700" marL="12700" anchor="ctr"/>
                </a:tc>
              </a:tr>
              <a:tr h="2577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Comes from a brand that I can trust</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81%</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-2</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-2</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sz="1050">
                        <a:latin typeface="Arial"/>
                        <a:ea typeface="Arial"/>
                        <a:cs typeface="Arial"/>
                        <a:sym typeface="Arial"/>
                      </a:endParaRPr>
                    </a:p>
                  </a:txBody>
                  <a:tcPr marT="12700" marB="0" marR="12700" marL="12700" anchor="ctr"/>
                </a:tc>
              </a:tr>
              <a:tr h="2577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Is a premium X</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87%</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a:t>
                      </a:r>
                      <a:endParaRPr b="0" i="0" sz="1050" u="none" strike="noStrike">
                        <a:solidFill>
                          <a:srgbClr val="FF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b="0" i="0" sz="1050" u="none" strike="noStrike">
                        <a:solidFill>
                          <a:srgbClr val="00B050"/>
                        </a:solidFill>
                        <a:latin typeface="Arial"/>
                        <a:ea typeface="Arial"/>
                        <a:cs typeface="Arial"/>
                        <a:sym typeface="Arial"/>
                      </a:endParaRPr>
                    </a:p>
                  </a:txBody>
                  <a:tcPr marT="12700" marB="0" marR="12700" marL="12700" anchor="ctr"/>
                </a:tc>
              </a:tr>
              <a:tr h="2577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Comes from a X that cares about its customers</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82%</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-3</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-1</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a:t>
                      </a:r>
                      <a:endParaRPr sz="1050">
                        <a:latin typeface="Arial"/>
                        <a:ea typeface="Arial"/>
                        <a:cs typeface="Arial"/>
                        <a:sym typeface="Arial"/>
                      </a:endParaRPr>
                    </a:p>
                  </a:txBody>
                  <a:tcPr marT="12700" marB="0" marR="12700" marL="12700" anchor="ctr"/>
                </a:tc>
              </a:tr>
              <a:tr h="3539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Makes me feel special</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86%</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b="0" i="0" sz="1050" u="none" strike="noStrike">
                        <a:solidFill>
                          <a:srgbClr val="00B05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-1</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sz="1050">
                        <a:latin typeface="Arial"/>
                        <a:ea typeface="Arial"/>
                        <a:cs typeface="Arial"/>
                        <a:sym typeface="Arial"/>
                      </a:endParaRPr>
                    </a:p>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b="0" i="0" sz="1050" u="none" strike="noStrike">
                        <a:solidFill>
                          <a:srgbClr val="00B050"/>
                        </a:solidFill>
                        <a:latin typeface="Arial"/>
                        <a:ea typeface="Arial"/>
                        <a:cs typeface="Arial"/>
                        <a:sym typeface="Arial"/>
                      </a:endParaRPr>
                    </a:p>
                  </a:txBody>
                  <a:tcPr marT="12700" marB="0" marR="12700" marL="12700" anchor="ctr"/>
                </a:tc>
              </a:tr>
              <a:tr h="2577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Prevents me from switching to another X</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75%</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a:t>
                      </a:r>
                      <a:endParaRPr b="0" i="0" sz="1050" u="none" strike="noStrike">
                        <a:solidFill>
                          <a:srgbClr val="00B05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-2</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b="0" i="0" sz="1050" u="none" strike="noStrike">
                        <a:solidFill>
                          <a:srgbClr val="00B050"/>
                        </a:solidFill>
                        <a:latin typeface="Arial"/>
                        <a:ea typeface="Arial"/>
                        <a:cs typeface="Arial"/>
                        <a:sym typeface="Arial"/>
                      </a:endParaRPr>
                    </a:p>
                  </a:txBody>
                  <a:tcPr marT="12700" marB="0" marR="12700" marL="12700" anchor="ctr"/>
                </a:tc>
              </a:tr>
              <a:tr h="2577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Motivates me to use more products/services from the X</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88%</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+9</a:t>
                      </a:r>
                      <a:endParaRPr b="0" i="0" sz="1050" u="none" strike="noStrike">
                        <a:solidFill>
                          <a:srgbClr val="00B05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-1</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a:t>
                      </a:r>
                      <a:endParaRPr sz="1050">
                        <a:latin typeface="Arial"/>
                        <a:ea typeface="Arial"/>
                        <a:cs typeface="Arial"/>
                        <a:sym typeface="Arial"/>
                      </a:endParaRPr>
                    </a:p>
                  </a:txBody>
                  <a:tcPr marT="12700" marB="0" marR="12700" marL="12700" anchor="ctr"/>
                </a:tc>
              </a:tr>
              <a:tr h="2577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Improves my relationship with the X</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85%</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+1</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sz="1050">
                        <a:latin typeface="Arial"/>
                        <a:ea typeface="Arial"/>
                        <a:cs typeface="Arial"/>
                        <a:sym typeface="Arial"/>
                      </a:endParaRPr>
                    </a:p>
                  </a:txBody>
                  <a:tcPr marT="12700" marB="0" marR="12700" marL="12700" anchor="ctr"/>
                </a:tc>
              </a:tr>
              <a:tr h="2577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Provides better overall customer experience</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85%</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+3</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-3</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b="0" i="0" sz="1050" u="none" strike="noStrike">
                        <a:solidFill>
                          <a:srgbClr val="00B050"/>
                        </a:solidFill>
                        <a:latin typeface="Arial"/>
                        <a:ea typeface="Arial"/>
                        <a:cs typeface="Arial"/>
                        <a:sym typeface="Arial"/>
                      </a:endParaRPr>
                    </a:p>
                  </a:txBody>
                  <a:tcPr marT="12700" marB="0" marR="12700" marL="12700" anchor="ctr"/>
                </a:tc>
              </a:tr>
            </a:tbl>
          </a:graphicData>
        </a:graphic>
      </p:graphicFrame>
      <p:sp>
        <p:nvSpPr>
          <p:cNvPr id="1856" name="Google Shape;1856;p21"/>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sp>
        <p:nvSpPr>
          <p:cNvPr id="928" name="Google Shape;928;p104"/>
          <p:cNvSpPr txBox="1"/>
          <p:nvPr>
            <p:ph type="title"/>
          </p:nvPr>
        </p:nvSpPr>
        <p:spPr>
          <a:xfrm>
            <a:off x="457200" y="152401"/>
            <a:ext cx="8385858"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t>Background &amp; Methodology</a:t>
            </a:r>
            <a:endParaRPr/>
          </a:p>
        </p:txBody>
      </p:sp>
      <p:sp>
        <p:nvSpPr>
          <p:cNvPr id="929" name="Google Shape;929;p104"/>
          <p:cNvSpPr txBox="1"/>
          <p:nvPr>
            <p:ph idx="2" type="body"/>
          </p:nvPr>
        </p:nvSpPr>
        <p:spPr>
          <a:xfrm>
            <a:off x="530384" y="2678488"/>
            <a:ext cx="3026664" cy="316382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None/>
            </a:pPr>
            <a:r>
              <a:rPr lang="en-US">
                <a:latin typeface="Arial"/>
                <a:ea typeface="Arial"/>
                <a:cs typeface="Arial"/>
                <a:sym typeface="Arial"/>
              </a:rPr>
              <a:t>Total n=XXXX</a:t>
            </a:r>
            <a:endParaRPr/>
          </a:p>
          <a:p>
            <a:pPr indent="-225423" lvl="1" marL="461963" rtl="0" algn="l">
              <a:lnSpc>
                <a:spcPct val="100000"/>
              </a:lnSpc>
              <a:spcBef>
                <a:spcPts val="900"/>
              </a:spcBef>
              <a:spcAft>
                <a:spcPts val="0"/>
              </a:spcAft>
              <a:buClr>
                <a:schemeClr val="dk1"/>
              </a:buClr>
              <a:buSzPts val="1300"/>
              <a:buChar char="•"/>
            </a:pPr>
            <a:r>
              <a:rPr lang="en-US" sz="1300">
                <a:latin typeface="Arial"/>
                <a:ea typeface="Arial"/>
                <a:cs typeface="Arial"/>
                <a:sym typeface="Arial"/>
              </a:rPr>
              <a:t>18 years old or older</a:t>
            </a:r>
            <a:endParaRPr>
              <a:latin typeface="Arial"/>
              <a:ea typeface="Arial"/>
              <a:cs typeface="Arial"/>
              <a:sym typeface="Arial"/>
            </a:endParaRPr>
          </a:p>
          <a:p>
            <a:pPr indent="-225423" lvl="1" marL="461963" rtl="0" algn="l">
              <a:lnSpc>
                <a:spcPct val="100000"/>
              </a:lnSpc>
              <a:spcBef>
                <a:spcPts val="900"/>
              </a:spcBef>
              <a:spcAft>
                <a:spcPts val="0"/>
              </a:spcAft>
              <a:buClr>
                <a:schemeClr val="dk1"/>
              </a:buClr>
              <a:buSzPts val="1300"/>
              <a:buChar char="•"/>
            </a:pPr>
            <a:r>
              <a:rPr lang="en-US" sz="1300">
                <a:latin typeface="Arial"/>
                <a:ea typeface="Arial"/>
                <a:cs typeface="Arial"/>
                <a:sym typeface="Arial"/>
              </a:rPr>
              <a:t>US resident</a:t>
            </a:r>
            <a:endParaRPr>
              <a:latin typeface="Arial"/>
              <a:ea typeface="Arial"/>
              <a:cs typeface="Arial"/>
              <a:sym typeface="Arial"/>
            </a:endParaRPr>
          </a:p>
          <a:p>
            <a:pPr indent="-225423" lvl="1" marL="461963" rtl="0" algn="l">
              <a:lnSpc>
                <a:spcPct val="100000"/>
              </a:lnSpc>
              <a:spcBef>
                <a:spcPts val="900"/>
              </a:spcBef>
              <a:spcAft>
                <a:spcPts val="0"/>
              </a:spcAft>
              <a:buClr>
                <a:schemeClr val="dk1"/>
              </a:buClr>
              <a:buSzPts val="1300"/>
              <a:buChar char="•"/>
            </a:pPr>
            <a:r>
              <a:rPr lang="en-US" sz="1300">
                <a:latin typeface="Arial"/>
                <a:ea typeface="Arial"/>
                <a:cs typeface="Arial"/>
                <a:sym typeface="Arial"/>
              </a:rPr>
              <a:t>Aware of at least one competitor or X brand</a:t>
            </a:r>
            <a:endParaRPr>
              <a:latin typeface="Arial"/>
              <a:ea typeface="Arial"/>
              <a:cs typeface="Arial"/>
              <a:sym typeface="Arial"/>
            </a:endParaRPr>
          </a:p>
          <a:p>
            <a:pPr indent="-142873" lvl="1" marL="461963" rtl="0" algn="l">
              <a:lnSpc>
                <a:spcPct val="100000"/>
              </a:lnSpc>
              <a:spcBef>
                <a:spcPts val="900"/>
              </a:spcBef>
              <a:spcAft>
                <a:spcPts val="0"/>
              </a:spcAft>
              <a:buClr>
                <a:schemeClr val="dk1"/>
              </a:buClr>
              <a:buSzPts val="1300"/>
              <a:buNone/>
            </a:pPr>
            <a:r>
              <a:t/>
            </a:r>
            <a:endParaRPr sz="1300">
              <a:latin typeface="Arial"/>
              <a:ea typeface="Arial"/>
              <a:cs typeface="Arial"/>
              <a:sym typeface="Arial"/>
            </a:endParaRPr>
          </a:p>
          <a:p>
            <a:pPr indent="0" lvl="1" marL="7938" rtl="0" algn="l">
              <a:lnSpc>
                <a:spcPct val="100000"/>
              </a:lnSpc>
              <a:spcBef>
                <a:spcPts val="900"/>
              </a:spcBef>
              <a:spcAft>
                <a:spcPts val="0"/>
              </a:spcAft>
              <a:buClr>
                <a:schemeClr val="dk1"/>
              </a:buClr>
              <a:buSzPts val="1300"/>
              <a:buNone/>
            </a:pPr>
            <a:r>
              <a:rPr lang="en-US" sz="1300">
                <a:latin typeface="Arial"/>
                <a:ea typeface="Arial"/>
                <a:cs typeface="Arial"/>
                <a:sym typeface="Arial"/>
              </a:rPr>
              <a:t>This fielded from XXX - XXX</a:t>
            </a:r>
            <a:endParaRPr>
              <a:latin typeface="Arial"/>
              <a:ea typeface="Arial"/>
              <a:cs typeface="Arial"/>
              <a:sym typeface="Arial"/>
            </a:endParaRPr>
          </a:p>
          <a:p>
            <a:pPr indent="-228600" lvl="0" marL="457200" rtl="0" algn="l">
              <a:lnSpc>
                <a:spcPct val="90000"/>
              </a:lnSpc>
              <a:spcBef>
                <a:spcPts val="1000"/>
              </a:spcBef>
              <a:spcAft>
                <a:spcPts val="0"/>
              </a:spcAft>
              <a:buClr>
                <a:schemeClr val="dk1"/>
              </a:buClr>
              <a:buSzPts val="1400"/>
              <a:buFont typeface="Arial"/>
              <a:buNone/>
            </a:pPr>
            <a:r>
              <a:t/>
            </a:r>
            <a:endParaRPr/>
          </a:p>
        </p:txBody>
      </p:sp>
      <p:sp>
        <p:nvSpPr>
          <p:cNvPr id="930" name="Google Shape;930;p104"/>
          <p:cNvSpPr txBox="1"/>
          <p:nvPr>
            <p:ph idx="3" type="body"/>
          </p:nvPr>
        </p:nvSpPr>
        <p:spPr>
          <a:xfrm>
            <a:off x="4582667" y="2678488"/>
            <a:ext cx="3026664" cy="316382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None/>
            </a:pPr>
            <a:r>
              <a:rPr lang="en-US">
                <a:latin typeface="Arial"/>
                <a:ea typeface="Arial"/>
                <a:cs typeface="Arial"/>
                <a:sym typeface="Arial"/>
              </a:rPr>
              <a:t>We implemented quotas on demographics to achieve the following distribution:</a:t>
            </a:r>
            <a:endParaRPr/>
          </a:p>
          <a:p>
            <a:pPr indent="-285750" lvl="0" marL="285750" rtl="0" algn="l">
              <a:lnSpc>
                <a:spcPct val="100000"/>
              </a:lnSpc>
              <a:spcBef>
                <a:spcPts val="400"/>
              </a:spcBef>
              <a:spcAft>
                <a:spcPts val="0"/>
              </a:spcAft>
              <a:buClr>
                <a:schemeClr val="dk1"/>
              </a:buClr>
              <a:buSzPts val="1400"/>
              <a:buFont typeface="Arial"/>
              <a:buChar char="•"/>
            </a:pPr>
            <a:r>
              <a:rPr lang="en-US">
                <a:latin typeface="Arial"/>
                <a:ea typeface="Arial"/>
                <a:cs typeface="Arial"/>
                <a:sym typeface="Arial"/>
              </a:rPr>
              <a:t>Age</a:t>
            </a:r>
            <a:endParaRPr/>
          </a:p>
          <a:p>
            <a:pPr indent="-285750" lvl="0" marL="285750" rtl="0" algn="l">
              <a:lnSpc>
                <a:spcPct val="100000"/>
              </a:lnSpc>
              <a:spcBef>
                <a:spcPts val="400"/>
              </a:spcBef>
              <a:spcAft>
                <a:spcPts val="0"/>
              </a:spcAft>
              <a:buClr>
                <a:schemeClr val="dk1"/>
              </a:buClr>
              <a:buSzPts val="1400"/>
              <a:buFont typeface="Arial"/>
              <a:buChar char="•"/>
            </a:pPr>
            <a:r>
              <a:rPr lang="en-US">
                <a:latin typeface="Arial"/>
                <a:ea typeface="Arial"/>
                <a:cs typeface="Arial"/>
                <a:sym typeface="Arial"/>
              </a:rPr>
              <a:t>Gender</a:t>
            </a:r>
            <a:endParaRPr/>
          </a:p>
          <a:p>
            <a:pPr indent="-285750" lvl="0" marL="285750" rtl="0" algn="l">
              <a:lnSpc>
                <a:spcPct val="100000"/>
              </a:lnSpc>
              <a:spcBef>
                <a:spcPts val="400"/>
              </a:spcBef>
              <a:spcAft>
                <a:spcPts val="0"/>
              </a:spcAft>
              <a:buClr>
                <a:schemeClr val="dk1"/>
              </a:buClr>
              <a:buSzPts val="1400"/>
              <a:buFont typeface="Arial"/>
              <a:buChar char="•"/>
            </a:pPr>
            <a:r>
              <a:rPr lang="en-US">
                <a:latin typeface="Arial"/>
                <a:ea typeface="Arial"/>
                <a:cs typeface="Arial"/>
                <a:sym typeface="Arial"/>
              </a:rPr>
              <a:t>HHI</a:t>
            </a:r>
            <a:endParaRPr/>
          </a:p>
          <a:p>
            <a:pPr indent="-285750" lvl="0" marL="285750" rtl="0" algn="l">
              <a:lnSpc>
                <a:spcPct val="100000"/>
              </a:lnSpc>
              <a:spcBef>
                <a:spcPts val="400"/>
              </a:spcBef>
              <a:spcAft>
                <a:spcPts val="0"/>
              </a:spcAft>
              <a:buClr>
                <a:schemeClr val="dk1"/>
              </a:buClr>
              <a:buSzPts val="1400"/>
              <a:buFont typeface="Arial"/>
              <a:buChar char="•"/>
            </a:pPr>
            <a:r>
              <a:rPr lang="en-US">
                <a:latin typeface="Arial"/>
                <a:ea typeface="Arial"/>
                <a:cs typeface="Arial"/>
                <a:sym typeface="Arial"/>
              </a:rPr>
              <a:t>Region</a:t>
            </a:r>
            <a:endParaRPr/>
          </a:p>
          <a:p>
            <a:pPr indent="-285750" lvl="0" marL="285750" rtl="0" algn="l">
              <a:lnSpc>
                <a:spcPct val="100000"/>
              </a:lnSpc>
              <a:spcBef>
                <a:spcPts val="400"/>
              </a:spcBef>
              <a:spcAft>
                <a:spcPts val="0"/>
              </a:spcAft>
              <a:buClr>
                <a:schemeClr val="dk1"/>
              </a:buClr>
              <a:buSzPts val="1400"/>
              <a:buFont typeface="Arial"/>
              <a:buChar char="•"/>
            </a:pPr>
            <a:r>
              <a:rPr lang="en-US">
                <a:latin typeface="Arial"/>
                <a:ea typeface="Arial"/>
                <a:cs typeface="Arial"/>
                <a:sym typeface="Arial"/>
              </a:rPr>
              <a:t>Product use</a:t>
            </a:r>
            <a:endParaRPr/>
          </a:p>
        </p:txBody>
      </p:sp>
      <p:sp>
        <p:nvSpPr>
          <p:cNvPr id="931" name="Google Shape;931;p104"/>
          <p:cNvSpPr/>
          <p:nvPr/>
        </p:nvSpPr>
        <p:spPr>
          <a:xfrm>
            <a:off x="9175270" y="3554547"/>
            <a:ext cx="832279" cy="144650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0" i="0" lang="en-US" sz="1800" u="none" cap="none" strike="noStrike">
                <a:solidFill>
                  <a:schemeClr val="lt1"/>
                </a:solidFill>
                <a:latin typeface="Arial"/>
                <a:ea typeface="Arial"/>
                <a:cs typeface="Arial"/>
                <a:sym typeface="Arial"/>
              </a:rPr>
              <a:t>  </a:t>
            </a:r>
            <a:br>
              <a:rPr b="0" i="0" lang="en-US" sz="13500" u="none" cap="none" strike="noStrike">
                <a:solidFill>
                  <a:schemeClr val="lt1"/>
                </a:solidFill>
                <a:latin typeface="Arial"/>
                <a:ea typeface="Arial"/>
                <a:cs typeface="Arial"/>
                <a:sym typeface="Arial"/>
              </a:rPr>
            </a:b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Arial"/>
              <a:buNone/>
            </a:pPr>
            <a:r>
              <a:rPr b="0" i="0" lang="en-US" sz="1600" u="none" cap="none" strike="noStrike">
                <a:solidFill>
                  <a:schemeClr val="lt1"/>
                </a:solidFill>
                <a:latin typeface="Arial"/>
                <a:ea typeface="Arial"/>
                <a:cs typeface="Arial"/>
                <a:sym typeface="Arial"/>
              </a:rPr>
              <a:t>n=243</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Arial"/>
              <a:buNone/>
            </a:pPr>
            <a:br>
              <a:rPr b="1" i="0" lang="en-US" sz="1800" u="none" cap="none" strike="noStrike">
                <a:solidFill>
                  <a:schemeClr val="lt1"/>
                </a:solidFill>
                <a:latin typeface="Arial"/>
                <a:ea typeface="Arial"/>
                <a:cs typeface="Arial"/>
                <a:sym typeface="Arial"/>
              </a:rPr>
            </a:br>
            <a:endParaRPr b="0" i="0" sz="1800" u="none" cap="none" strike="noStrike">
              <a:solidFill>
                <a:schemeClr val="lt1"/>
              </a:solidFill>
              <a:latin typeface="Arial"/>
              <a:ea typeface="Arial"/>
              <a:cs typeface="Arial"/>
              <a:sym typeface="Arial"/>
            </a:endParaRPr>
          </a:p>
        </p:txBody>
      </p:sp>
      <p:sp>
        <p:nvSpPr>
          <p:cNvPr id="932" name="Google Shape;932;p104"/>
          <p:cNvSpPr txBox="1"/>
          <p:nvPr/>
        </p:nvSpPr>
        <p:spPr>
          <a:xfrm>
            <a:off x="457200" y="1015688"/>
            <a:ext cx="10716499"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Duis aute irure dolor in reprehenderit in voluptate velit esse cillum dolore eu fugiat nulla pariatur. Excepteur sint occaecat cupidatat non proident, sunt in culpa qui official dolor. </a:t>
            </a:r>
            <a:endParaRPr b="0" i="0" sz="1600" u="none" cap="none" strike="noStrike">
              <a:solidFill>
                <a:schemeClr val="dk1"/>
              </a:solidFill>
              <a:latin typeface="Arial"/>
              <a:ea typeface="Arial"/>
              <a:cs typeface="Arial"/>
              <a:sym typeface="Arial"/>
            </a:endParaRPr>
          </a:p>
        </p:txBody>
      </p:sp>
      <p:sp>
        <p:nvSpPr>
          <p:cNvPr id="933" name="Google Shape;933;p104"/>
          <p:cNvSpPr txBox="1"/>
          <p:nvPr>
            <p:ph idx="4" type="body"/>
          </p:nvPr>
        </p:nvSpPr>
        <p:spPr>
          <a:xfrm>
            <a:off x="8653606" y="2678488"/>
            <a:ext cx="3026664" cy="316382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None/>
            </a:pPr>
            <a:r>
              <a:rPr lang="en-US">
                <a:latin typeface="Arial"/>
                <a:ea typeface="Arial"/>
                <a:cs typeface="Arial"/>
                <a:sym typeface="Arial"/>
              </a:rPr>
              <a:t>Countries/Regions/DMA:</a:t>
            </a:r>
            <a:endParaRPr/>
          </a:p>
          <a:p>
            <a:pPr indent="-285750" lvl="0" marL="285750" rtl="0" algn="l">
              <a:lnSpc>
                <a:spcPct val="100000"/>
              </a:lnSpc>
              <a:spcBef>
                <a:spcPts val="0"/>
              </a:spcBef>
              <a:spcAft>
                <a:spcPts val="0"/>
              </a:spcAft>
              <a:buClr>
                <a:schemeClr val="dk1"/>
              </a:buClr>
              <a:buSzPts val="1400"/>
              <a:buFont typeface="Arial"/>
              <a:buChar char="•"/>
            </a:pPr>
            <a:r>
              <a:rPr lang="en-US">
                <a:latin typeface="Arial"/>
                <a:ea typeface="Arial"/>
                <a:cs typeface="Arial"/>
                <a:sym typeface="Arial"/>
              </a:rPr>
              <a:t>USA n=xxx</a:t>
            </a:r>
            <a:endParaRPr/>
          </a:p>
          <a:p>
            <a:pPr indent="-196850" lvl="0" marL="285750" rtl="0" algn="l">
              <a:lnSpc>
                <a:spcPct val="100000"/>
              </a:lnSpc>
              <a:spcBef>
                <a:spcPts val="0"/>
              </a:spcBef>
              <a:spcAft>
                <a:spcPts val="0"/>
              </a:spcAft>
              <a:buClr>
                <a:schemeClr val="dk1"/>
              </a:buClr>
              <a:buSzPts val="1400"/>
              <a:buFont typeface="Arial"/>
              <a:buNone/>
            </a:pPr>
            <a:r>
              <a:t/>
            </a:r>
            <a:endParaRPr>
              <a:latin typeface="Arial"/>
              <a:ea typeface="Arial"/>
              <a:cs typeface="Arial"/>
              <a:sym typeface="Arial"/>
            </a:endParaRPr>
          </a:p>
          <a:p>
            <a:pPr indent="-196850" lvl="0" marL="285750" rtl="0" algn="l">
              <a:lnSpc>
                <a:spcPct val="100000"/>
              </a:lnSpc>
              <a:spcBef>
                <a:spcPts val="0"/>
              </a:spcBef>
              <a:spcAft>
                <a:spcPts val="0"/>
              </a:spcAft>
              <a:buClr>
                <a:schemeClr val="dk1"/>
              </a:buClr>
              <a:buSzPts val="1400"/>
              <a:buFont typeface="Arial"/>
              <a:buNone/>
            </a:pPr>
            <a:r>
              <a:t/>
            </a:r>
            <a:endParaRPr>
              <a:latin typeface="Arial"/>
              <a:ea typeface="Arial"/>
              <a:cs typeface="Arial"/>
              <a:sym typeface="Arial"/>
            </a:endParaRPr>
          </a:p>
          <a:p>
            <a:pPr indent="-196850" lvl="0" marL="285750" rtl="0" algn="l">
              <a:lnSpc>
                <a:spcPct val="100000"/>
              </a:lnSpc>
              <a:spcBef>
                <a:spcPts val="0"/>
              </a:spcBef>
              <a:spcAft>
                <a:spcPts val="0"/>
              </a:spcAft>
              <a:buClr>
                <a:schemeClr val="dk1"/>
              </a:buClr>
              <a:buSzPts val="1400"/>
              <a:buFont typeface="Arial"/>
              <a:buNone/>
            </a:pPr>
            <a:r>
              <a:t/>
            </a:r>
            <a:endParaRPr>
              <a:latin typeface="Arial"/>
              <a:ea typeface="Arial"/>
              <a:cs typeface="Arial"/>
              <a:sym typeface="Arial"/>
            </a:endParaRPr>
          </a:p>
          <a:p>
            <a:pPr indent="-196850" lvl="0" marL="285750" rtl="0" algn="l">
              <a:lnSpc>
                <a:spcPct val="100000"/>
              </a:lnSpc>
              <a:spcBef>
                <a:spcPts val="0"/>
              </a:spcBef>
              <a:spcAft>
                <a:spcPts val="0"/>
              </a:spcAft>
              <a:buClr>
                <a:schemeClr val="dk1"/>
              </a:buClr>
              <a:buSzPts val="1400"/>
              <a:buFont typeface="Arial"/>
              <a:buNone/>
            </a:pPr>
            <a:r>
              <a:t/>
            </a:r>
            <a:endParaRPr>
              <a:latin typeface="Arial"/>
              <a:ea typeface="Arial"/>
              <a:cs typeface="Arial"/>
              <a:sym typeface="Arial"/>
            </a:endParaRPr>
          </a:p>
          <a:p>
            <a:pPr indent="-285750" lvl="0" marL="285750" rtl="0" algn="l">
              <a:lnSpc>
                <a:spcPct val="100000"/>
              </a:lnSpc>
              <a:spcBef>
                <a:spcPts val="0"/>
              </a:spcBef>
              <a:spcAft>
                <a:spcPts val="0"/>
              </a:spcAft>
              <a:buClr>
                <a:schemeClr val="dk1"/>
              </a:buClr>
              <a:buSzPts val="1400"/>
              <a:buFont typeface="Arial"/>
              <a:buChar char="•"/>
            </a:pPr>
            <a:r>
              <a:rPr lang="en-US">
                <a:latin typeface="Arial"/>
                <a:ea typeface="Arial"/>
                <a:cs typeface="Arial"/>
                <a:sym typeface="Arial"/>
              </a:rPr>
              <a:t>Spain n=xxx</a:t>
            </a:r>
            <a:endParaRPr/>
          </a:p>
          <a:p>
            <a:pPr indent="0" lvl="0" marL="0" rtl="0" algn="l">
              <a:lnSpc>
                <a:spcPct val="100000"/>
              </a:lnSpc>
              <a:spcBef>
                <a:spcPts val="0"/>
              </a:spcBef>
              <a:spcAft>
                <a:spcPts val="0"/>
              </a:spcAft>
              <a:buClr>
                <a:schemeClr val="dk1"/>
              </a:buClr>
              <a:buSzPts val="1400"/>
              <a:buNone/>
            </a:pPr>
            <a:r>
              <a:t/>
            </a:r>
            <a:endParaRPr>
              <a:latin typeface="Arial"/>
              <a:ea typeface="Arial"/>
              <a:cs typeface="Arial"/>
              <a:sym typeface="Arial"/>
            </a:endParaRPr>
          </a:p>
          <a:p>
            <a:pPr indent="-196850" lvl="0" marL="285750" rtl="0" algn="l">
              <a:lnSpc>
                <a:spcPct val="100000"/>
              </a:lnSpc>
              <a:spcBef>
                <a:spcPts val="0"/>
              </a:spcBef>
              <a:spcAft>
                <a:spcPts val="0"/>
              </a:spcAft>
              <a:buClr>
                <a:schemeClr val="dk1"/>
              </a:buClr>
              <a:buSzPts val="1400"/>
              <a:buFont typeface="Arial"/>
              <a:buNone/>
            </a:pPr>
            <a:r>
              <a:t/>
            </a:r>
            <a:endParaRPr>
              <a:latin typeface="Arial"/>
              <a:ea typeface="Arial"/>
              <a:cs typeface="Arial"/>
              <a:sym typeface="Arial"/>
            </a:endParaRPr>
          </a:p>
          <a:p>
            <a:pPr indent="-228600" lvl="0" marL="457200" rtl="0" algn="l">
              <a:lnSpc>
                <a:spcPct val="90000"/>
              </a:lnSpc>
              <a:spcBef>
                <a:spcPts val="1000"/>
              </a:spcBef>
              <a:spcAft>
                <a:spcPts val="0"/>
              </a:spcAft>
              <a:buClr>
                <a:schemeClr val="dk1"/>
              </a:buClr>
              <a:buSzPts val="1400"/>
              <a:buFont typeface="Arial"/>
              <a:buNone/>
            </a:pPr>
            <a:r>
              <a:t/>
            </a:r>
            <a:endParaRPr/>
          </a:p>
        </p:txBody>
      </p:sp>
      <p:pic>
        <p:nvPicPr>
          <p:cNvPr id="934" name="Google Shape;934;p104"/>
          <p:cNvPicPr preferRelativeResize="0"/>
          <p:nvPr/>
        </p:nvPicPr>
        <p:blipFill rotWithShape="1">
          <a:blip r:embed="rId3">
            <a:alphaModFix/>
          </a:blip>
          <a:srcRect b="0" l="0" r="0" t="0"/>
          <a:stretch/>
        </p:blipFill>
        <p:spPr>
          <a:xfrm>
            <a:off x="8769962" y="2898094"/>
            <a:ext cx="1412132" cy="1412132"/>
          </a:xfrm>
          <a:prstGeom prst="rect">
            <a:avLst/>
          </a:prstGeom>
          <a:noFill/>
          <a:ln>
            <a:noFill/>
          </a:ln>
        </p:spPr>
      </p:pic>
      <p:pic>
        <p:nvPicPr>
          <p:cNvPr id="935" name="Google Shape;935;p104"/>
          <p:cNvPicPr preferRelativeResize="0"/>
          <p:nvPr/>
        </p:nvPicPr>
        <p:blipFill rotWithShape="1">
          <a:blip r:embed="rId4">
            <a:alphaModFix/>
          </a:blip>
          <a:srcRect b="0" l="0" r="0" t="0"/>
          <a:stretch/>
        </p:blipFill>
        <p:spPr>
          <a:xfrm>
            <a:off x="8769961" y="3949575"/>
            <a:ext cx="1412133" cy="141213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1" name="Shape 1861"/>
        <p:cNvGrpSpPr/>
        <p:nvPr/>
      </p:nvGrpSpPr>
      <p:grpSpPr>
        <a:xfrm>
          <a:off x="0" y="0"/>
          <a:ext cx="0" cy="0"/>
          <a:chOff x="0" y="0"/>
          <a:chExt cx="0" cy="0"/>
        </a:xfrm>
      </p:grpSpPr>
      <p:cxnSp>
        <p:nvCxnSpPr>
          <p:cNvPr id="1862" name="Google Shape;1862;p50"/>
          <p:cNvCxnSpPr/>
          <p:nvPr/>
        </p:nvCxnSpPr>
        <p:spPr>
          <a:xfrm>
            <a:off x="0" y="1871320"/>
            <a:ext cx="12192000" cy="0"/>
          </a:xfrm>
          <a:prstGeom prst="straightConnector1">
            <a:avLst/>
          </a:prstGeom>
          <a:noFill/>
          <a:ln cap="flat" cmpd="sng" w="19050">
            <a:solidFill>
              <a:schemeClr val="accent2"/>
            </a:solidFill>
            <a:prstDash val="solid"/>
            <a:miter lim="800000"/>
            <a:headEnd len="sm" w="sm" type="none"/>
            <a:tailEnd len="sm" w="sm" type="none"/>
          </a:ln>
        </p:spPr>
      </p:cxnSp>
      <p:graphicFrame>
        <p:nvGraphicFramePr>
          <p:cNvPr id="1863" name="Google Shape;1863;p50"/>
          <p:cNvGraphicFramePr/>
          <p:nvPr/>
        </p:nvGraphicFramePr>
        <p:xfrm>
          <a:off x="2550285" y="2398662"/>
          <a:ext cx="8540278" cy="3849474"/>
        </p:xfrm>
        <a:graphic>
          <a:graphicData uri="http://schemas.openxmlformats.org/drawingml/2006/chart">
            <c:chart r:id="rId3"/>
          </a:graphicData>
        </a:graphic>
      </p:graphicFrame>
      <p:grpSp>
        <p:nvGrpSpPr>
          <p:cNvPr id="1864" name="Google Shape;1864;p50"/>
          <p:cNvGrpSpPr/>
          <p:nvPr/>
        </p:nvGrpSpPr>
        <p:grpSpPr>
          <a:xfrm>
            <a:off x="4229205" y="1978707"/>
            <a:ext cx="4145867" cy="215978"/>
            <a:chOff x="4156364" y="1912884"/>
            <a:chExt cx="4145867" cy="215978"/>
          </a:xfrm>
        </p:grpSpPr>
        <p:sp>
          <p:nvSpPr>
            <p:cNvPr id="1865" name="Google Shape;1865;p50"/>
            <p:cNvSpPr/>
            <p:nvPr/>
          </p:nvSpPr>
          <p:spPr>
            <a:xfrm>
              <a:off x="4156364" y="1976219"/>
              <a:ext cx="91524" cy="89845"/>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66" name="Google Shape;1866;p50"/>
            <p:cNvSpPr/>
            <p:nvPr/>
          </p:nvSpPr>
          <p:spPr>
            <a:xfrm>
              <a:off x="5351633" y="1976218"/>
              <a:ext cx="91524" cy="89845"/>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67" name="Google Shape;1867;p50"/>
            <p:cNvSpPr/>
            <p:nvPr/>
          </p:nvSpPr>
          <p:spPr>
            <a:xfrm>
              <a:off x="6388205" y="1978317"/>
              <a:ext cx="91524" cy="89845"/>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68" name="Google Shape;1868;p50"/>
            <p:cNvSpPr/>
            <p:nvPr/>
          </p:nvSpPr>
          <p:spPr>
            <a:xfrm>
              <a:off x="7583474" y="1976216"/>
              <a:ext cx="91524" cy="9144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69" name="Google Shape;1869;p50"/>
            <p:cNvSpPr txBox="1"/>
            <p:nvPr/>
          </p:nvSpPr>
          <p:spPr>
            <a:xfrm>
              <a:off x="4202126" y="1913418"/>
              <a:ext cx="627233"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accent1"/>
                  </a:solidFill>
                  <a:latin typeface="Arial"/>
                  <a:ea typeface="Arial"/>
                  <a:cs typeface="Arial"/>
                  <a:sym typeface="Arial"/>
                </a:rPr>
                <a:t>18-24</a:t>
              </a:r>
              <a:endParaRPr b="0" i="0" sz="1400" u="none" cap="none" strike="noStrike">
                <a:solidFill>
                  <a:srgbClr val="000000"/>
                </a:solidFill>
                <a:latin typeface="Arial"/>
                <a:ea typeface="Arial"/>
                <a:cs typeface="Arial"/>
                <a:sym typeface="Arial"/>
              </a:endParaRPr>
            </a:p>
          </p:txBody>
        </p:sp>
        <p:sp>
          <p:nvSpPr>
            <p:cNvPr id="1870" name="Google Shape;1870;p50"/>
            <p:cNvSpPr txBox="1"/>
            <p:nvPr/>
          </p:nvSpPr>
          <p:spPr>
            <a:xfrm>
              <a:off x="5397395" y="1912884"/>
              <a:ext cx="627233"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accent2"/>
                  </a:solidFill>
                  <a:latin typeface="Arial"/>
                  <a:ea typeface="Arial"/>
                  <a:cs typeface="Arial"/>
                  <a:sym typeface="Arial"/>
                </a:rPr>
                <a:t>25-34</a:t>
              </a:r>
              <a:endParaRPr b="0" i="0" sz="1400" u="none" cap="none" strike="noStrike">
                <a:solidFill>
                  <a:schemeClr val="accent2"/>
                </a:solidFill>
                <a:latin typeface="Arial"/>
                <a:ea typeface="Arial"/>
                <a:cs typeface="Arial"/>
                <a:sym typeface="Arial"/>
              </a:endParaRPr>
            </a:p>
          </p:txBody>
        </p:sp>
        <p:sp>
          <p:nvSpPr>
            <p:cNvPr id="1871" name="Google Shape;1871;p50"/>
            <p:cNvSpPr txBox="1"/>
            <p:nvPr/>
          </p:nvSpPr>
          <p:spPr>
            <a:xfrm>
              <a:off x="6433967" y="1912884"/>
              <a:ext cx="627233"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accent3"/>
                  </a:solidFill>
                  <a:latin typeface="Arial"/>
                  <a:ea typeface="Arial"/>
                  <a:cs typeface="Arial"/>
                  <a:sym typeface="Arial"/>
                </a:rPr>
                <a:t>35-54</a:t>
              </a:r>
              <a:endParaRPr b="0" i="0" sz="1400" u="none" cap="none" strike="noStrike">
                <a:solidFill>
                  <a:srgbClr val="000000"/>
                </a:solidFill>
                <a:latin typeface="Arial"/>
                <a:ea typeface="Arial"/>
                <a:cs typeface="Arial"/>
                <a:sym typeface="Arial"/>
              </a:endParaRPr>
            </a:p>
          </p:txBody>
        </p:sp>
        <p:sp>
          <p:nvSpPr>
            <p:cNvPr id="1872" name="Google Shape;1872;p50"/>
            <p:cNvSpPr txBox="1"/>
            <p:nvPr/>
          </p:nvSpPr>
          <p:spPr>
            <a:xfrm>
              <a:off x="7674998" y="1912884"/>
              <a:ext cx="627233"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accent6"/>
                  </a:solidFill>
                  <a:latin typeface="Arial"/>
                  <a:ea typeface="Arial"/>
                  <a:cs typeface="Arial"/>
                  <a:sym typeface="Arial"/>
                </a:rPr>
                <a:t>55+</a:t>
              </a:r>
              <a:endParaRPr b="0" i="0" sz="1400" u="none" cap="none" strike="noStrike">
                <a:solidFill>
                  <a:schemeClr val="accent6"/>
                </a:solidFill>
                <a:latin typeface="Arial"/>
                <a:ea typeface="Arial"/>
                <a:cs typeface="Arial"/>
                <a:sym typeface="Arial"/>
              </a:endParaRPr>
            </a:p>
          </p:txBody>
        </p:sp>
      </p:grpSp>
      <p:sp>
        <p:nvSpPr>
          <p:cNvPr id="1873" name="Google Shape;1873;p50"/>
          <p:cNvSpPr/>
          <p:nvPr/>
        </p:nvSpPr>
        <p:spPr>
          <a:xfrm>
            <a:off x="2622287" y="2513119"/>
            <a:ext cx="272053" cy="350536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874" name="Google Shape;1874;p50"/>
          <p:cNvGrpSpPr/>
          <p:nvPr/>
        </p:nvGrpSpPr>
        <p:grpSpPr>
          <a:xfrm>
            <a:off x="181368" y="2656708"/>
            <a:ext cx="3007696" cy="3349368"/>
            <a:chOff x="181368" y="2656708"/>
            <a:chExt cx="2508933" cy="3349368"/>
          </a:xfrm>
        </p:grpSpPr>
        <p:sp>
          <p:nvSpPr>
            <p:cNvPr id="1875" name="Google Shape;1875;p50"/>
            <p:cNvSpPr txBox="1"/>
            <p:nvPr/>
          </p:nvSpPr>
          <p:spPr>
            <a:xfrm>
              <a:off x="181368" y="2656708"/>
              <a:ext cx="200261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I feel like A is difficult to find</a:t>
              </a:r>
              <a:endParaRPr b="0" i="0" sz="1400" u="none" cap="none" strike="noStrike">
                <a:solidFill>
                  <a:srgbClr val="000000"/>
                </a:solidFill>
                <a:latin typeface="Arial"/>
                <a:ea typeface="Arial"/>
                <a:cs typeface="Arial"/>
                <a:sym typeface="Arial"/>
              </a:endParaRPr>
            </a:p>
          </p:txBody>
        </p:sp>
        <p:sp>
          <p:nvSpPr>
            <p:cNvPr id="1876" name="Google Shape;1876;p50"/>
            <p:cNvSpPr txBox="1"/>
            <p:nvPr/>
          </p:nvSpPr>
          <p:spPr>
            <a:xfrm>
              <a:off x="181368" y="3086734"/>
              <a:ext cx="2508933"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B makes me feel frustrated</a:t>
              </a:r>
              <a:endParaRPr b="0" i="0" sz="1400" u="none" cap="none" strike="noStrike">
                <a:solidFill>
                  <a:srgbClr val="000000"/>
                </a:solidFill>
                <a:latin typeface="Arial"/>
                <a:ea typeface="Arial"/>
                <a:cs typeface="Arial"/>
                <a:sym typeface="Arial"/>
              </a:endParaRPr>
            </a:p>
          </p:txBody>
        </p:sp>
        <p:sp>
          <p:nvSpPr>
            <p:cNvPr id="1877" name="Google Shape;1877;p50"/>
            <p:cNvSpPr txBox="1"/>
            <p:nvPr/>
          </p:nvSpPr>
          <p:spPr>
            <a:xfrm>
              <a:off x="181368" y="3530648"/>
              <a:ext cx="2440918" cy="2461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I have a hard time connecting when using A</a:t>
              </a:r>
              <a:endParaRPr b="0" i="0" sz="1400" u="none" cap="none" strike="noStrike">
                <a:solidFill>
                  <a:srgbClr val="000000"/>
                </a:solidFill>
                <a:latin typeface="Arial"/>
                <a:ea typeface="Arial"/>
                <a:cs typeface="Arial"/>
                <a:sym typeface="Arial"/>
              </a:endParaRPr>
            </a:p>
          </p:txBody>
        </p:sp>
        <p:sp>
          <p:nvSpPr>
            <p:cNvPr id="1878" name="Google Shape;1878;p50"/>
            <p:cNvSpPr txBox="1"/>
            <p:nvPr/>
          </p:nvSpPr>
          <p:spPr>
            <a:xfrm>
              <a:off x="181368" y="3977597"/>
              <a:ext cx="2508933"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 has too many choices to be useful</a:t>
              </a:r>
              <a:endParaRPr b="0" i="0" sz="1400" u="none" cap="none" strike="noStrike">
                <a:solidFill>
                  <a:srgbClr val="000000"/>
                </a:solidFill>
                <a:latin typeface="Arial"/>
                <a:ea typeface="Arial"/>
                <a:cs typeface="Arial"/>
                <a:sym typeface="Arial"/>
              </a:endParaRPr>
            </a:p>
          </p:txBody>
        </p:sp>
        <p:sp>
          <p:nvSpPr>
            <p:cNvPr id="1879" name="Google Shape;1879;p50"/>
            <p:cNvSpPr txBox="1"/>
            <p:nvPr/>
          </p:nvSpPr>
          <p:spPr>
            <a:xfrm>
              <a:off x="181368" y="4422607"/>
              <a:ext cx="2508933"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B breaks easily with regular use</a:t>
              </a:r>
              <a:endParaRPr b="0" i="0" sz="1400" u="none" cap="none" strike="noStrike">
                <a:solidFill>
                  <a:srgbClr val="000000"/>
                </a:solidFill>
                <a:latin typeface="Arial"/>
                <a:ea typeface="Arial"/>
                <a:cs typeface="Arial"/>
                <a:sym typeface="Arial"/>
              </a:endParaRPr>
            </a:p>
          </p:txBody>
        </p:sp>
        <p:sp>
          <p:nvSpPr>
            <p:cNvPr id="1880" name="Google Shape;1880;p50"/>
            <p:cNvSpPr txBox="1"/>
            <p:nvPr/>
          </p:nvSpPr>
          <p:spPr>
            <a:xfrm>
              <a:off x="181368" y="4867870"/>
              <a:ext cx="2508933"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 breaks easily with regular use</a:t>
              </a:r>
              <a:endParaRPr b="0" i="0" sz="1400" u="none" cap="none" strike="noStrike">
                <a:solidFill>
                  <a:srgbClr val="000000"/>
                </a:solidFill>
                <a:latin typeface="Arial"/>
                <a:ea typeface="Arial"/>
                <a:cs typeface="Arial"/>
                <a:sym typeface="Arial"/>
              </a:endParaRPr>
            </a:p>
          </p:txBody>
        </p:sp>
        <p:sp>
          <p:nvSpPr>
            <p:cNvPr id="1881" name="Google Shape;1881;p50"/>
            <p:cNvSpPr txBox="1"/>
            <p:nvPr/>
          </p:nvSpPr>
          <p:spPr>
            <a:xfrm>
              <a:off x="181368" y="5313641"/>
              <a:ext cx="2508933"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 doesn’t come in colors that I like</a:t>
              </a:r>
              <a:endParaRPr b="0" i="0" sz="1400" u="none" cap="none" strike="noStrike">
                <a:solidFill>
                  <a:srgbClr val="000000"/>
                </a:solidFill>
                <a:latin typeface="Arial"/>
                <a:ea typeface="Arial"/>
                <a:cs typeface="Arial"/>
                <a:sym typeface="Arial"/>
              </a:endParaRPr>
            </a:p>
          </p:txBody>
        </p:sp>
        <p:sp>
          <p:nvSpPr>
            <p:cNvPr id="1882" name="Google Shape;1882;p50"/>
            <p:cNvSpPr txBox="1"/>
            <p:nvPr/>
          </p:nvSpPr>
          <p:spPr>
            <a:xfrm>
              <a:off x="181368" y="5759855"/>
              <a:ext cx="2508933"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B is too big for my pockets</a:t>
              </a:r>
              <a:endParaRPr b="0" i="0" sz="1400" u="none" cap="none" strike="noStrike">
                <a:solidFill>
                  <a:srgbClr val="000000"/>
                </a:solidFill>
                <a:latin typeface="Arial"/>
                <a:ea typeface="Arial"/>
                <a:cs typeface="Arial"/>
                <a:sym typeface="Arial"/>
              </a:endParaRPr>
            </a:p>
          </p:txBody>
        </p:sp>
      </p:grpSp>
      <p:sp>
        <p:nvSpPr>
          <p:cNvPr id="1883" name="Google Shape;1883;p50"/>
          <p:cNvSpPr txBox="1"/>
          <p:nvPr>
            <p:ph type="title"/>
          </p:nvPr>
        </p:nvSpPr>
        <p:spPr>
          <a:xfrm>
            <a:off x="457200" y="152401"/>
            <a:ext cx="10515600"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latin typeface="Arial"/>
                <a:ea typeface="Arial"/>
                <a:cs typeface="Arial"/>
                <a:sym typeface="Arial"/>
              </a:rPr>
              <a:t>Dot Plot (Plotting Performance)</a:t>
            </a:r>
            <a:endParaRPr>
              <a:latin typeface="Arial"/>
              <a:ea typeface="Arial"/>
              <a:cs typeface="Arial"/>
              <a:sym typeface="Arial"/>
            </a:endParaRPr>
          </a:p>
        </p:txBody>
      </p:sp>
      <p:sp>
        <p:nvSpPr>
          <p:cNvPr id="1884" name="Google Shape;1884;p50"/>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9" name="Shape 1889"/>
        <p:cNvGrpSpPr/>
        <p:nvPr/>
      </p:nvGrpSpPr>
      <p:grpSpPr>
        <a:xfrm>
          <a:off x="0" y="0"/>
          <a:ext cx="0" cy="0"/>
          <a:chOff x="0" y="0"/>
          <a:chExt cx="0" cy="0"/>
        </a:xfrm>
      </p:grpSpPr>
      <p:sp>
        <p:nvSpPr>
          <p:cNvPr id="1890" name="Google Shape;1890;p128"/>
          <p:cNvSpPr txBox="1"/>
          <p:nvPr>
            <p:ph idx="1" type="body"/>
          </p:nvPr>
        </p:nvSpPr>
        <p:spPr>
          <a:xfrm>
            <a:off x="2482985" y="685554"/>
            <a:ext cx="8140770" cy="1846659"/>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6000"/>
              <a:buFont typeface="Arial"/>
              <a:buNone/>
            </a:pPr>
            <a:r>
              <a:rPr lang="en-US" sz="6000"/>
              <a:t>Imagery/Attribute Slides</a:t>
            </a:r>
            <a:endParaRPr/>
          </a:p>
        </p:txBody>
      </p:sp>
      <p:sp>
        <p:nvSpPr>
          <p:cNvPr id="1891" name="Google Shape;1891;p128"/>
          <p:cNvSpPr txBox="1"/>
          <p:nvPr>
            <p:ph idx="6" type="body"/>
          </p:nvPr>
        </p:nvSpPr>
        <p:spPr>
          <a:xfrm>
            <a:off x="913424" y="685554"/>
            <a:ext cx="1204668" cy="1890590"/>
          </a:xfrm>
          <a:prstGeom prst="rect">
            <a:avLst/>
          </a:prstGeom>
          <a:noFill/>
          <a:ln>
            <a:noFill/>
          </a:ln>
        </p:spPr>
        <p:txBody>
          <a:bodyPr anchorCtr="0" anchor="t" bIns="45700" lIns="91425" spcFirstLastPara="1" rIns="91425" wrap="square" tIns="45700">
            <a:normAutofit/>
          </a:bodyPr>
          <a:lstStyle/>
          <a:p>
            <a:pPr indent="0" lvl="0" marL="0" rtl="0" algn="r">
              <a:lnSpc>
                <a:spcPct val="80000"/>
              </a:lnSpc>
              <a:spcBef>
                <a:spcPts val="0"/>
              </a:spcBef>
              <a:spcAft>
                <a:spcPts val="0"/>
              </a:spcAft>
              <a:buClr>
                <a:schemeClr val="lt1"/>
              </a:buClr>
              <a:buSzPts val="13875"/>
              <a:buNone/>
            </a:pPr>
            <a:r>
              <a:rPr lang="en-US" sz="13875"/>
              <a:t>7</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6" name="Shape 1896"/>
        <p:cNvGrpSpPr/>
        <p:nvPr/>
      </p:nvGrpSpPr>
      <p:grpSpPr>
        <a:xfrm>
          <a:off x="0" y="0"/>
          <a:ext cx="0" cy="0"/>
          <a:chOff x="0" y="0"/>
          <a:chExt cx="0" cy="0"/>
        </a:xfrm>
      </p:grpSpPr>
      <p:graphicFrame>
        <p:nvGraphicFramePr>
          <p:cNvPr id="1897" name="Google Shape;1897;p29"/>
          <p:cNvGraphicFramePr/>
          <p:nvPr/>
        </p:nvGraphicFramePr>
        <p:xfrm>
          <a:off x="1396093" y="1677398"/>
          <a:ext cx="12921952" cy="5226639"/>
        </p:xfrm>
        <a:graphic>
          <a:graphicData uri="http://schemas.openxmlformats.org/drawingml/2006/chart">
            <c:chart r:id="rId3"/>
          </a:graphicData>
        </a:graphic>
      </p:graphicFrame>
      <p:sp>
        <p:nvSpPr>
          <p:cNvPr id="1898" name="Google Shape;1898;p29"/>
          <p:cNvSpPr txBox="1"/>
          <p:nvPr/>
        </p:nvSpPr>
        <p:spPr>
          <a:xfrm>
            <a:off x="5425144" y="6415821"/>
            <a:ext cx="1412487" cy="246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base to awareness</a:t>
            </a:r>
            <a:endParaRPr b="0" i="0" sz="1600" u="none" cap="none" strike="noStrike">
              <a:solidFill>
                <a:schemeClr val="dk1"/>
              </a:solidFill>
              <a:latin typeface="Arial"/>
              <a:ea typeface="Arial"/>
              <a:cs typeface="Arial"/>
              <a:sym typeface="Arial"/>
            </a:endParaRPr>
          </a:p>
        </p:txBody>
      </p:sp>
      <p:sp>
        <p:nvSpPr>
          <p:cNvPr id="1899" name="Google Shape;1899;p29"/>
          <p:cNvSpPr txBox="1"/>
          <p:nvPr/>
        </p:nvSpPr>
        <p:spPr>
          <a:xfrm>
            <a:off x="457199" y="152401"/>
            <a:ext cx="9622465" cy="99059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2E393F"/>
              </a:buClr>
              <a:buSzPts val="3200"/>
              <a:buFont typeface="Arial"/>
              <a:buNone/>
            </a:pPr>
            <a:r>
              <a:rPr b="1" i="0" lang="en-US" sz="3200" u="none" cap="none" strike="noStrike">
                <a:solidFill>
                  <a:schemeClr val="dk1"/>
                </a:solidFill>
                <a:latin typeface="Arial"/>
                <a:ea typeface="Arial"/>
                <a:cs typeface="Arial"/>
                <a:sym typeface="Arial"/>
              </a:rPr>
              <a:t>Spider Graph | By Brand</a:t>
            </a:r>
            <a:endParaRPr/>
          </a:p>
        </p:txBody>
      </p:sp>
      <p:sp>
        <p:nvSpPr>
          <p:cNvPr id="1900" name="Google Shape;1900;p29"/>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4" name="Shape 1904"/>
        <p:cNvGrpSpPr/>
        <p:nvPr/>
      </p:nvGrpSpPr>
      <p:grpSpPr>
        <a:xfrm>
          <a:off x="0" y="0"/>
          <a:ext cx="0" cy="0"/>
          <a:chOff x="0" y="0"/>
          <a:chExt cx="0" cy="0"/>
        </a:xfrm>
      </p:grpSpPr>
      <p:graphicFrame>
        <p:nvGraphicFramePr>
          <p:cNvPr id="1905" name="Google Shape;1905;p20"/>
          <p:cNvGraphicFramePr/>
          <p:nvPr/>
        </p:nvGraphicFramePr>
        <p:xfrm>
          <a:off x="468776" y="1589196"/>
          <a:ext cx="3000000" cy="3000000"/>
        </p:xfrm>
        <a:graphic>
          <a:graphicData uri="http://schemas.openxmlformats.org/drawingml/2006/table">
            <a:tbl>
              <a:tblPr>
                <a:noFill/>
                <a:tableStyleId>{1C3CA4FF-DBD2-42D7-9BF5-75564C205B09}</a:tableStyleId>
              </a:tblPr>
              <a:tblGrid>
                <a:gridCol w="4061100"/>
                <a:gridCol w="885500"/>
                <a:gridCol w="885500"/>
                <a:gridCol w="885500"/>
                <a:gridCol w="885500"/>
                <a:gridCol w="885500"/>
                <a:gridCol w="885500"/>
                <a:gridCol w="885500"/>
                <a:gridCol w="885500"/>
              </a:tblGrid>
              <a:tr h="308075">
                <a:tc>
                  <a:txBody>
                    <a:bodyPr/>
                    <a:lstStyle/>
                    <a:p>
                      <a:pPr indent="0" lvl="0" marL="0" marR="0" rtl="0" algn="l">
                        <a:spcBef>
                          <a:spcPts val="0"/>
                        </a:spcBef>
                        <a:spcAft>
                          <a:spcPts val="0"/>
                        </a:spcAft>
                        <a:buClr>
                          <a:schemeClr val="dk1"/>
                        </a:buClr>
                        <a:buSzPts val="1050"/>
                        <a:buFont typeface="Arial"/>
                        <a:buNone/>
                      </a:pPr>
                      <a:r>
                        <a:rPr lang="en-US" sz="1050" u="none" strike="noStrike">
                          <a:latin typeface="Arial"/>
                          <a:ea typeface="Arial"/>
                          <a:cs typeface="Arial"/>
                          <a:sym typeface="Arial"/>
                        </a:rPr>
                        <a:t> </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b="1" lang="en-US" sz="1050" u="none" strike="noStrike">
                          <a:latin typeface="Arial"/>
                          <a:ea typeface="Arial"/>
                          <a:cs typeface="Arial"/>
                          <a:sym typeface="Arial"/>
                        </a:rPr>
                        <a:t>Brand A</a:t>
                      </a:r>
                      <a:endParaRPr b="1"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b="1" lang="en-US" sz="1050" u="none" strike="noStrike">
                          <a:latin typeface="Arial"/>
                          <a:ea typeface="Arial"/>
                          <a:cs typeface="Arial"/>
                          <a:sym typeface="Arial"/>
                        </a:rPr>
                        <a:t>Brand B</a:t>
                      </a:r>
                      <a:endParaRPr b="1"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b="1" lang="en-US" sz="1050" u="none" strike="noStrike">
                          <a:latin typeface="Arial"/>
                          <a:ea typeface="Arial"/>
                          <a:cs typeface="Arial"/>
                          <a:sym typeface="Arial"/>
                        </a:rPr>
                        <a:t>Brand C</a:t>
                      </a:r>
                      <a:endParaRPr b="1"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b="1" lang="en-US" sz="1050" u="none" strike="noStrike">
                          <a:latin typeface="Arial"/>
                          <a:ea typeface="Arial"/>
                          <a:cs typeface="Arial"/>
                          <a:sym typeface="Arial"/>
                        </a:rPr>
                        <a:t>Brand D</a:t>
                      </a:r>
                      <a:endParaRPr b="1"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b="1" lang="en-US" sz="1050" u="none" strike="noStrike">
                          <a:latin typeface="Arial"/>
                          <a:ea typeface="Arial"/>
                          <a:cs typeface="Arial"/>
                          <a:sym typeface="Arial"/>
                        </a:rPr>
                        <a:t>Brand E</a:t>
                      </a:r>
                      <a:endParaRPr b="1"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b="1" lang="en-US" sz="1050" u="none" strike="noStrike">
                          <a:latin typeface="Arial"/>
                          <a:ea typeface="Arial"/>
                          <a:cs typeface="Arial"/>
                          <a:sym typeface="Arial"/>
                        </a:rPr>
                        <a:t>Brand F</a:t>
                      </a:r>
                      <a:endParaRPr b="1"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b="1" lang="en-US" sz="1050" u="none" strike="noStrike">
                          <a:latin typeface="Arial"/>
                          <a:ea typeface="Arial"/>
                          <a:cs typeface="Arial"/>
                          <a:sym typeface="Arial"/>
                        </a:rPr>
                        <a:t>Brand G</a:t>
                      </a:r>
                      <a:endParaRPr b="1"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b="1" lang="en-US" sz="1050" u="none" strike="noStrike">
                          <a:latin typeface="Arial"/>
                          <a:ea typeface="Arial"/>
                          <a:cs typeface="Arial"/>
                          <a:sym typeface="Arial"/>
                        </a:rPr>
                        <a:t>Brand H</a:t>
                      </a:r>
                      <a:endParaRPr b="1" i="0" sz="1050" u="none" strike="noStrike">
                        <a:solidFill>
                          <a:srgbClr val="000000"/>
                        </a:solidFill>
                        <a:latin typeface="Arial"/>
                        <a:ea typeface="Arial"/>
                        <a:cs typeface="Arial"/>
                        <a:sym typeface="Arial"/>
                      </a:endParaRPr>
                    </a:p>
                  </a:txBody>
                  <a:tcPr marT="12700" marB="0" marR="12700" marL="12700" anchor="ctr"/>
                </a:tc>
              </a:tr>
              <a:tr h="308075">
                <a:tc>
                  <a:txBody>
                    <a:bodyPr/>
                    <a:lstStyle/>
                    <a:p>
                      <a:pPr indent="0" lvl="0" marL="0" marR="0" rtl="0" algn="r">
                        <a:spcBef>
                          <a:spcPts val="0"/>
                        </a:spcBef>
                        <a:spcAft>
                          <a:spcPts val="0"/>
                        </a:spcAft>
                        <a:buClr>
                          <a:schemeClr val="dk1"/>
                        </a:buClr>
                        <a:buSzPts val="1050"/>
                        <a:buFont typeface="Arial"/>
                        <a:buNone/>
                      </a:pPr>
                      <a:r>
                        <a:rPr b="0" lang="en-US" sz="1050" u="none" strike="noStrike">
                          <a:latin typeface="Arial"/>
                          <a:ea typeface="Arial"/>
                          <a:cs typeface="Arial"/>
                          <a:sym typeface="Arial"/>
                        </a:rPr>
                        <a:t>Offers personalized and seamless interaction</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83%</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78%</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79%</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70%</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74%</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73%</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70%</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64%</a:t>
                      </a:r>
                      <a:endParaRPr b="0" i="0" sz="1050" u="none" strike="noStrike">
                        <a:solidFill>
                          <a:srgbClr val="000000"/>
                        </a:solidFill>
                        <a:latin typeface="Arial"/>
                        <a:ea typeface="Arial"/>
                        <a:cs typeface="Arial"/>
                        <a:sym typeface="Arial"/>
                      </a:endParaRPr>
                    </a:p>
                  </a:txBody>
                  <a:tcPr marT="12700" marB="0" marR="12700" marL="12700" anchor="ctr"/>
                </a:tc>
              </a:tr>
              <a:tr h="308075">
                <a:tc>
                  <a:txBody>
                    <a:bodyPr/>
                    <a:lstStyle/>
                    <a:p>
                      <a:pPr indent="0" lvl="0" marL="0" marR="0" rtl="0" algn="r">
                        <a:spcBef>
                          <a:spcPts val="0"/>
                        </a:spcBef>
                        <a:spcAft>
                          <a:spcPts val="0"/>
                        </a:spcAft>
                        <a:buClr>
                          <a:schemeClr val="dk1"/>
                        </a:buClr>
                        <a:buSzPts val="1050"/>
                        <a:buFont typeface="Arial"/>
                        <a:buNone/>
                      </a:pPr>
                      <a:r>
                        <a:rPr b="0" lang="en-US" sz="1050" u="none" strike="noStrike">
                          <a:latin typeface="Arial"/>
                          <a:ea typeface="Arial"/>
                          <a:cs typeface="Arial"/>
                          <a:sym typeface="Arial"/>
                        </a:rPr>
                        <a:t>Would consider X as my primary XX</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83%</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77%</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81%</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72%</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74%</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73%</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71%</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62%</a:t>
                      </a:r>
                      <a:endParaRPr b="0" i="0" sz="1050" u="none" strike="noStrike">
                        <a:solidFill>
                          <a:srgbClr val="000000"/>
                        </a:solidFill>
                        <a:latin typeface="Arial"/>
                        <a:ea typeface="Arial"/>
                        <a:cs typeface="Arial"/>
                        <a:sym typeface="Arial"/>
                      </a:endParaRPr>
                    </a:p>
                  </a:txBody>
                  <a:tcPr marT="12700" marB="0" marR="12700" marL="12700" anchor="ctr"/>
                </a:tc>
              </a:tr>
              <a:tr h="308075">
                <a:tc>
                  <a:txBody>
                    <a:bodyPr/>
                    <a:lstStyle/>
                    <a:p>
                      <a:pPr indent="0" lvl="0" marL="0" marR="0" rtl="0" algn="r">
                        <a:spcBef>
                          <a:spcPts val="0"/>
                        </a:spcBef>
                        <a:spcAft>
                          <a:spcPts val="0"/>
                        </a:spcAft>
                        <a:buClr>
                          <a:schemeClr val="dk1"/>
                        </a:buClr>
                        <a:buSzPts val="1050"/>
                        <a:buFont typeface="Arial"/>
                        <a:buNone/>
                      </a:pPr>
                      <a:r>
                        <a:rPr b="0" lang="en-US" sz="1050" u="none" strike="noStrike">
                          <a:latin typeface="Arial"/>
                          <a:ea typeface="Arial"/>
                          <a:cs typeface="Arial"/>
                          <a:sym typeface="Arial"/>
                        </a:rPr>
                        <a:t>Comes with greater X, tailored to me</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87%</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82%</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86%</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76%</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77%</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74%</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75%</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66%</a:t>
                      </a:r>
                      <a:endParaRPr b="0" i="0" sz="1050" u="none" strike="noStrike">
                        <a:solidFill>
                          <a:srgbClr val="000000"/>
                        </a:solidFill>
                        <a:latin typeface="Arial"/>
                        <a:ea typeface="Arial"/>
                        <a:cs typeface="Arial"/>
                        <a:sym typeface="Arial"/>
                      </a:endParaRPr>
                    </a:p>
                  </a:txBody>
                  <a:tcPr marT="12700" marB="0" marR="12700" marL="12700" anchor="ctr"/>
                </a:tc>
              </a:tr>
              <a:tr h="308075">
                <a:tc>
                  <a:txBody>
                    <a:bodyPr/>
                    <a:lstStyle/>
                    <a:p>
                      <a:pPr indent="0" lvl="0" marL="0" marR="0" rtl="0" algn="r">
                        <a:spcBef>
                          <a:spcPts val="0"/>
                        </a:spcBef>
                        <a:spcAft>
                          <a:spcPts val="0"/>
                        </a:spcAft>
                        <a:buClr>
                          <a:schemeClr val="dk1"/>
                        </a:buClr>
                        <a:buSzPts val="1050"/>
                        <a:buFont typeface="Arial"/>
                        <a:buNone/>
                      </a:pPr>
                      <a:r>
                        <a:rPr b="0" lang="en-US" sz="1050" u="none" strike="noStrike">
                          <a:latin typeface="Arial"/>
                          <a:ea typeface="Arial"/>
                          <a:cs typeface="Arial"/>
                          <a:sym typeface="Arial"/>
                        </a:rPr>
                        <a:t>Provides everyday benefits</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90%</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85%</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88%</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80%</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82%</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82%</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79%</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74%</a:t>
                      </a:r>
                      <a:endParaRPr b="0" i="0" sz="1050" u="none" strike="noStrike">
                        <a:solidFill>
                          <a:srgbClr val="000000"/>
                        </a:solidFill>
                        <a:latin typeface="Arial"/>
                        <a:ea typeface="Arial"/>
                        <a:cs typeface="Arial"/>
                        <a:sym typeface="Arial"/>
                      </a:endParaRPr>
                    </a:p>
                  </a:txBody>
                  <a:tcPr marT="12700" marB="0" marR="12700" marL="12700" anchor="ctr"/>
                </a:tc>
              </a:tr>
              <a:tr h="308075">
                <a:tc>
                  <a:txBody>
                    <a:bodyPr/>
                    <a:lstStyle/>
                    <a:p>
                      <a:pPr indent="0" lvl="0" marL="0" marR="0" rtl="0" algn="r">
                        <a:spcBef>
                          <a:spcPts val="0"/>
                        </a:spcBef>
                        <a:spcAft>
                          <a:spcPts val="0"/>
                        </a:spcAft>
                        <a:buClr>
                          <a:schemeClr val="dk1"/>
                        </a:buClr>
                        <a:buSzPts val="1050"/>
                        <a:buFont typeface="Arial"/>
                        <a:buNone/>
                      </a:pPr>
                      <a:r>
                        <a:rPr b="0" lang="en-US" sz="1050" u="none" strike="noStrike">
                          <a:latin typeface="Arial"/>
                          <a:ea typeface="Arial"/>
                          <a:cs typeface="Arial"/>
                          <a:sym typeface="Arial"/>
                        </a:rPr>
                        <a:t>Gives me flexibility and control</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87%</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83%</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85%</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78%</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81%</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79%</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77%</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72%</a:t>
                      </a:r>
                      <a:endParaRPr b="0" i="0" sz="1050" u="none" strike="noStrike">
                        <a:solidFill>
                          <a:srgbClr val="000000"/>
                        </a:solidFill>
                        <a:latin typeface="Arial"/>
                        <a:ea typeface="Arial"/>
                        <a:cs typeface="Arial"/>
                        <a:sym typeface="Arial"/>
                      </a:endParaRPr>
                    </a:p>
                  </a:txBody>
                  <a:tcPr marT="12700" marB="0" marR="12700" marL="12700" anchor="ctr"/>
                </a:tc>
              </a:tr>
              <a:tr h="308075">
                <a:tc>
                  <a:txBody>
                    <a:bodyPr/>
                    <a:lstStyle/>
                    <a:p>
                      <a:pPr indent="0" lvl="0" marL="0" marR="0" rtl="0" algn="r">
                        <a:spcBef>
                          <a:spcPts val="0"/>
                        </a:spcBef>
                        <a:spcAft>
                          <a:spcPts val="0"/>
                        </a:spcAft>
                        <a:buClr>
                          <a:schemeClr val="dk1"/>
                        </a:buClr>
                        <a:buSzPts val="1050"/>
                        <a:buFont typeface="Arial"/>
                        <a:buNone/>
                      </a:pPr>
                      <a:r>
                        <a:rPr b="0" lang="en-US" sz="1050" u="none" strike="noStrike">
                          <a:latin typeface="Arial"/>
                          <a:ea typeface="Arial"/>
                          <a:cs typeface="Arial"/>
                          <a:sym typeface="Arial"/>
                        </a:rPr>
                        <a:t>Provides convenience</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88%</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84%</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82%</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69%</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79%</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76%</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71%</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67%</a:t>
                      </a:r>
                      <a:endParaRPr b="0" i="0" sz="1050" u="none" strike="noStrike">
                        <a:solidFill>
                          <a:srgbClr val="000000"/>
                        </a:solidFill>
                        <a:latin typeface="Arial"/>
                        <a:ea typeface="Arial"/>
                        <a:cs typeface="Arial"/>
                        <a:sym typeface="Arial"/>
                      </a:endParaRPr>
                    </a:p>
                  </a:txBody>
                  <a:tcPr marT="12700" marB="0" marR="12700" marL="12700" anchor="ctr"/>
                </a:tc>
              </a:tr>
              <a:tr h="308075">
                <a:tc>
                  <a:txBody>
                    <a:bodyPr/>
                    <a:lstStyle/>
                    <a:p>
                      <a:pPr indent="0" lvl="0" marL="0" marR="0" rtl="0" algn="r">
                        <a:spcBef>
                          <a:spcPts val="0"/>
                        </a:spcBef>
                        <a:spcAft>
                          <a:spcPts val="0"/>
                        </a:spcAft>
                        <a:buClr>
                          <a:schemeClr val="dk1"/>
                        </a:buClr>
                        <a:buSzPts val="1050"/>
                        <a:buFont typeface="Arial"/>
                        <a:buNone/>
                      </a:pPr>
                      <a:r>
                        <a:rPr b="0" lang="en-US" sz="1050" u="none" strike="noStrike">
                          <a:latin typeface="Arial"/>
                          <a:ea typeface="Arial"/>
                          <a:cs typeface="Arial"/>
                          <a:sym typeface="Arial"/>
                        </a:rPr>
                        <a:t>Fits with my lifestyle and needs</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88%</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78%</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81%</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75%</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74%</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76%</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74%</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69%</a:t>
                      </a:r>
                      <a:endParaRPr b="0" i="0" sz="1050" u="none" strike="noStrike">
                        <a:solidFill>
                          <a:srgbClr val="000000"/>
                        </a:solidFill>
                        <a:latin typeface="Arial"/>
                        <a:ea typeface="Arial"/>
                        <a:cs typeface="Arial"/>
                        <a:sym typeface="Arial"/>
                      </a:endParaRPr>
                    </a:p>
                  </a:txBody>
                  <a:tcPr marT="12700" marB="0" marR="12700" marL="12700" anchor="ctr"/>
                </a:tc>
              </a:tr>
              <a:tr h="308075">
                <a:tc>
                  <a:txBody>
                    <a:bodyPr/>
                    <a:lstStyle/>
                    <a:p>
                      <a:pPr indent="0" lvl="0" marL="0" marR="0" rtl="0" algn="r">
                        <a:spcBef>
                          <a:spcPts val="0"/>
                        </a:spcBef>
                        <a:spcAft>
                          <a:spcPts val="0"/>
                        </a:spcAft>
                        <a:buClr>
                          <a:schemeClr val="dk1"/>
                        </a:buClr>
                        <a:buSzPts val="1050"/>
                        <a:buFont typeface="Arial"/>
                        <a:buNone/>
                      </a:pPr>
                      <a:r>
                        <a:rPr b="0" lang="en-US" sz="1050" u="none" strike="noStrike">
                          <a:latin typeface="Arial"/>
                          <a:ea typeface="Arial"/>
                          <a:cs typeface="Arial"/>
                          <a:sym typeface="Arial"/>
                        </a:rPr>
                        <a:t>Comes from a brand that I can trust</a:t>
                      </a:r>
                      <a:endParaRPr b="0"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81%</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73%</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75%</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68%</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62%</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62%</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62%</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50%</a:t>
                      </a:r>
                      <a:endParaRPr sz="1100">
                        <a:latin typeface="Arial"/>
                        <a:ea typeface="Arial"/>
                        <a:cs typeface="Arial"/>
                        <a:sym typeface="Arial"/>
                      </a:endParaRPr>
                    </a:p>
                  </a:txBody>
                  <a:tcPr marT="12700" marB="0" marR="12700" marL="12700" anchor="ctr"/>
                </a:tc>
              </a:tr>
              <a:tr h="308075">
                <a:tc>
                  <a:txBody>
                    <a:bodyPr/>
                    <a:lstStyle/>
                    <a:p>
                      <a:pPr indent="0" lvl="0" marL="0" marR="0" rtl="0" algn="r">
                        <a:spcBef>
                          <a:spcPts val="0"/>
                        </a:spcBef>
                        <a:spcAft>
                          <a:spcPts val="0"/>
                        </a:spcAft>
                        <a:buClr>
                          <a:schemeClr val="dk1"/>
                        </a:buClr>
                        <a:buSzPts val="1050"/>
                        <a:buFont typeface="Arial"/>
                        <a:buNone/>
                      </a:pPr>
                      <a:r>
                        <a:rPr b="0" lang="en-US" sz="1050" u="none" strike="noStrike">
                          <a:latin typeface="Arial"/>
                          <a:ea typeface="Arial"/>
                          <a:cs typeface="Arial"/>
                          <a:sym typeface="Arial"/>
                        </a:rPr>
                        <a:t>Is a premium X</a:t>
                      </a:r>
                      <a:endParaRPr b="0"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87%</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82%</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85%</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78%</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82%</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74%</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77%</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73%</a:t>
                      </a:r>
                      <a:endParaRPr sz="1100">
                        <a:latin typeface="Arial"/>
                        <a:ea typeface="Arial"/>
                        <a:cs typeface="Arial"/>
                        <a:sym typeface="Arial"/>
                      </a:endParaRPr>
                    </a:p>
                  </a:txBody>
                  <a:tcPr marT="12700" marB="0" marR="12700" marL="12700" anchor="ctr"/>
                </a:tc>
              </a:tr>
              <a:tr h="308075">
                <a:tc>
                  <a:txBody>
                    <a:bodyPr/>
                    <a:lstStyle/>
                    <a:p>
                      <a:pPr indent="0" lvl="0" marL="0" marR="0" rtl="0" algn="r">
                        <a:spcBef>
                          <a:spcPts val="0"/>
                        </a:spcBef>
                        <a:spcAft>
                          <a:spcPts val="0"/>
                        </a:spcAft>
                        <a:buClr>
                          <a:schemeClr val="dk1"/>
                        </a:buClr>
                        <a:buSzPts val="1050"/>
                        <a:buFont typeface="Arial"/>
                        <a:buNone/>
                      </a:pPr>
                      <a:r>
                        <a:rPr b="0" lang="en-US" sz="1050" u="none" strike="noStrike">
                          <a:latin typeface="Arial"/>
                          <a:ea typeface="Arial"/>
                          <a:cs typeface="Arial"/>
                          <a:sym typeface="Arial"/>
                        </a:rPr>
                        <a:t>Comes from a X that cares about its customers</a:t>
                      </a:r>
                      <a:endParaRPr b="0"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82%</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76%</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75%</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63%</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66%</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66%</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66%</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55%</a:t>
                      </a:r>
                      <a:endParaRPr sz="1100">
                        <a:latin typeface="Arial"/>
                        <a:ea typeface="Arial"/>
                        <a:cs typeface="Arial"/>
                        <a:sym typeface="Arial"/>
                      </a:endParaRPr>
                    </a:p>
                  </a:txBody>
                  <a:tcPr marT="12700" marB="0" marR="12700" marL="12700" anchor="ctr"/>
                </a:tc>
              </a:tr>
              <a:tr h="308075">
                <a:tc>
                  <a:txBody>
                    <a:bodyPr/>
                    <a:lstStyle/>
                    <a:p>
                      <a:pPr indent="0" lvl="0" marL="0" marR="0" rtl="0" algn="r">
                        <a:spcBef>
                          <a:spcPts val="0"/>
                        </a:spcBef>
                        <a:spcAft>
                          <a:spcPts val="0"/>
                        </a:spcAft>
                        <a:buClr>
                          <a:schemeClr val="dk1"/>
                        </a:buClr>
                        <a:buSzPts val="1050"/>
                        <a:buFont typeface="Arial"/>
                        <a:buNone/>
                      </a:pPr>
                      <a:r>
                        <a:rPr b="0" lang="en-US" sz="1050" u="none" strike="noStrike">
                          <a:latin typeface="Arial"/>
                          <a:ea typeface="Arial"/>
                          <a:cs typeface="Arial"/>
                          <a:sym typeface="Arial"/>
                        </a:rPr>
                        <a:t>Makes me feel special</a:t>
                      </a:r>
                      <a:endParaRPr b="0"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86%</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82%</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84%</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71%</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75%</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76%</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73%</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69%</a:t>
                      </a:r>
                      <a:endParaRPr sz="1100">
                        <a:latin typeface="Arial"/>
                        <a:ea typeface="Arial"/>
                        <a:cs typeface="Arial"/>
                        <a:sym typeface="Arial"/>
                      </a:endParaRPr>
                    </a:p>
                  </a:txBody>
                  <a:tcPr marT="12700" marB="0" marR="12700" marL="12700" anchor="ctr"/>
                </a:tc>
              </a:tr>
              <a:tr h="308075">
                <a:tc>
                  <a:txBody>
                    <a:bodyPr/>
                    <a:lstStyle/>
                    <a:p>
                      <a:pPr indent="0" lvl="0" marL="0" marR="0" rtl="0" algn="r">
                        <a:spcBef>
                          <a:spcPts val="0"/>
                        </a:spcBef>
                        <a:spcAft>
                          <a:spcPts val="0"/>
                        </a:spcAft>
                        <a:buClr>
                          <a:schemeClr val="dk1"/>
                        </a:buClr>
                        <a:buSzPts val="1050"/>
                        <a:buFont typeface="Arial"/>
                        <a:buNone/>
                      </a:pPr>
                      <a:r>
                        <a:rPr b="0" lang="en-US" sz="1050" u="none" strike="noStrike">
                          <a:latin typeface="Arial"/>
                          <a:ea typeface="Arial"/>
                          <a:cs typeface="Arial"/>
                          <a:sym typeface="Arial"/>
                        </a:rPr>
                        <a:t>Prevents me from switching to another X</a:t>
                      </a:r>
                      <a:endParaRPr b="0"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75%</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66%</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68%</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54%</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61%</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57%</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55%</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45%</a:t>
                      </a:r>
                      <a:endParaRPr sz="1100">
                        <a:latin typeface="Arial"/>
                        <a:ea typeface="Arial"/>
                        <a:cs typeface="Arial"/>
                        <a:sym typeface="Arial"/>
                      </a:endParaRPr>
                    </a:p>
                  </a:txBody>
                  <a:tcPr marT="12700" marB="0" marR="12700" marL="12700" anchor="ctr"/>
                </a:tc>
              </a:tr>
              <a:tr h="308075">
                <a:tc>
                  <a:txBody>
                    <a:bodyPr/>
                    <a:lstStyle/>
                    <a:p>
                      <a:pPr indent="0" lvl="0" marL="0" marR="0" rtl="0" algn="r">
                        <a:spcBef>
                          <a:spcPts val="0"/>
                        </a:spcBef>
                        <a:spcAft>
                          <a:spcPts val="0"/>
                        </a:spcAft>
                        <a:buClr>
                          <a:schemeClr val="dk1"/>
                        </a:buClr>
                        <a:buSzPts val="1050"/>
                        <a:buFont typeface="Arial"/>
                        <a:buNone/>
                      </a:pPr>
                      <a:r>
                        <a:rPr b="0" lang="en-US" sz="1050" u="none" strike="noStrike">
                          <a:latin typeface="Arial"/>
                          <a:ea typeface="Arial"/>
                          <a:cs typeface="Arial"/>
                          <a:sym typeface="Arial"/>
                        </a:rPr>
                        <a:t>Motivates me to use more products/services from the X</a:t>
                      </a:r>
                      <a:endParaRPr b="0"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88%</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78%</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80%</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71%</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71%</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69%</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63%</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62%</a:t>
                      </a:r>
                      <a:endParaRPr sz="1100">
                        <a:latin typeface="Arial"/>
                        <a:ea typeface="Arial"/>
                        <a:cs typeface="Arial"/>
                        <a:sym typeface="Arial"/>
                      </a:endParaRPr>
                    </a:p>
                  </a:txBody>
                  <a:tcPr marT="12700" marB="0" marR="12700" marL="12700" anchor="ctr"/>
                </a:tc>
              </a:tr>
              <a:tr h="308075">
                <a:tc>
                  <a:txBody>
                    <a:bodyPr/>
                    <a:lstStyle/>
                    <a:p>
                      <a:pPr indent="0" lvl="0" marL="0" marR="0" rtl="0" algn="r">
                        <a:spcBef>
                          <a:spcPts val="0"/>
                        </a:spcBef>
                        <a:spcAft>
                          <a:spcPts val="0"/>
                        </a:spcAft>
                        <a:buClr>
                          <a:schemeClr val="dk1"/>
                        </a:buClr>
                        <a:buSzPts val="1050"/>
                        <a:buFont typeface="Arial"/>
                        <a:buNone/>
                      </a:pPr>
                      <a:r>
                        <a:rPr b="0" lang="en-US" sz="1050" u="none" strike="noStrike">
                          <a:latin typeface="Arial"/>
                          <a:ea typeface="Arial"/>
                          <a:cs typeface="Arial"/>
                          <a:sym typeface="Arial"/>
                        </a:rPr>
                        <a:t>Improves my relationship with the X</a:t>
                      </a:r>
                      <a:endParaRPr b="0"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85%</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77%</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77%</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65%</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70%</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66%</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65%</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53%</a:t>
                      </a:r>
                      <a:endParaRPr sz="1100">
                        <a:latin typeface="Arial"/>
                        <a:ea typeface="Arial"/>
                        <a:cs typeface="Arial"/>
                        <a:sym typeface="Arial"/>
                      </a:endParaRPr>
                    </a:p>
                  </a:txBody>
                  <a:tcPr marT="12700" marB="0" marR="12700" marL="12700" anchor="ctr"/>
                </a:tc>
              </a:tr>
              <a:tr h="308075">
                <a:tc>
                  <a:txBody>
                    <a:bodyPr/>
                    <a:lstStyle/>
                    <a:p>
                      <a:pPr indent="0" lvl="0" marL="0" marR="0" rtl="0" algn="r">
                        <a:spcBef>
                          <a:spcPts val="0"/>
                        </a:spcBef>
                        <a:spcAft>
                          <a:spcPts val="0"/>
                        </a:spcAft>
                        <a:buClr>
                          <a:schemeClr val="dk1"/>
                        </a:buClr>
                        <a:buSzPts val="1050"/>
                        <a:buFont typeface="Arial"/>
                        <a:buNone/>
                      </a:pPr>
                      <a:r>
                        <a:rPr b="0" lang="en-US" sz="1050" u="none" strike="noStrike">
                          <a:latin typeface="Arial"/>
                          <a:ea typeface="Arial"/>
                          <a:cs typeface="Arial"/>
                          <a:sym typeface="Arial"/>
                        </a:rPr>
                        <a:t>Provides better overall customer experience</a:t>
                      </a:r>
                      <a:endParaRPr b="0"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85%</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80%</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83%</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74%</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76%</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72%</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71%</a:t>
                      </a:r>
                      <a:endParaRPr sz="110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66%</a:t>
                      </a:r>
                      <a:endParaRPr sz="1100">
                        <a:latin typeface="Arial"/>
                        <a:ea typeface="Arial"/>
                        <a:cs typeface="Arial"/>
                        <a:sym typeface="Arial"/>
                      </a:endParaRPr>
                    </a:p>
                  </a:txBody>
                  <a:tcPr marT="12700" marB="0" marR="12700" marL="12700" anchor="ctr"/>
                </a:tc>
              </a:tr>
            </a:tbl>
          </a:graphicData>
        </a:graphic>
      </p:graphicFrame>
      <p:sp>
        <p:nvSpPr>
          <p:cNvPr id="1906" name="Google Shape;1906;p20"/>
          <p:cNvSpPr txBox="1"/>
          <p:nvPr/>
        </p:nvSpPr>
        <p:spPr>
          <a:xfrm>
            <a:off x="457199" y="152401"/>
            <a:ext cx="9622465" cy="99059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2E393F"/>
              </a:buClr>
              <a:buSzPts val="3200"/>
              <a:buFont typeface="Arial"/>
              <a:buNone/>
            </a:pPr>
            <a:r>
              <a:rPr b="1" i="0" lang="en-US" sz="3200" u="none" cap="none" strike="noStrike">
                <a:solidFill>
                  <a:schemeClr val="dk1"/>
                </a:solidFill>
                <a:latin typeface="Arial"/>
                <a:ea typeface="Arial"/>
                <a:cs typeface="Arial"/>
                <a:sym typeface="Arial"/>
              </a:rPr>
              <a:t>Attributes Table</a:t>
            </a:r>
            <a:endParaRPr/>
          </a:p>
        </p:txBody>
      </p:sp>
      <p:sp>
        <p:nvSpPr>
          <p:cNvPr id="1907" name="Google Shape;1907;p20"/>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2" name="Shape 1912"/>
        <p:cNvGrpSpPr/>
        <p:nvPr/>
      </p:nvGrpSpPr>
      <p:grpSpPr>
        <a:xfrm>
          <a:off x="0" y="0"/>
          <a:ext cx="0" cy="0"/>
          <a:chOff x="0" y="0"/>
          <a:chExt cx="0" cy="0"/>
        </a:xfrm>
      </p:grpSpPr>
      <p:sp>
        <p:nvSpPr>
          <p:cNvPr id="1913" name="Google Shape;1913;p129"/>
          <p:cNvSpPr txBox="1"/>
          <p:nvPr/>
        </p:nvSpPr>
        <p:spPr>
          <a:xfrm>
            <a:off x="9126655"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2E393F"/>
                </a:solidFill>
                <a:latin typeface="Arial"/>
                <a:ea typeface="Arial"/>
                <a:cs typeface="Arial"/>
                <a:sym typeface="Arial"/>
              </a:rPr>
              <a:t>‹#›</a:t>
            </a:fld>
            <a:endParaRPr b="0" i="0" sz="1200" u="none" cap="none" strike="noStrike">
              <a:solidFill>
                <a:srgbClr val="2E393F"/>
              </a:solidFill>
              <a:latin typeface="Arial"/>
              <a:ea typeface="Arial"/>
              <a:cs typeface="Arial"/>
              <a:sym typeface="Arial"/>
            </a:endParaRPr>
          </a:p>
        </p:txBody>
      </p:sp>
      <p:graphicFrame>
        <p:nvGraphicFramePr>
          <p:cNvPr id="1914" name="Google Shape;1914;p129"/>
          <p:cNvGraphicFramePr/>
          <p:nvPr/>
        </p:nvGraphicFramePr>
        <p:xfrm>
          <a:off x="286415" y="1685905"/>
          <a:ext cx="5610646" cy="4589468"/>
        </p:xfrm>
        <a:graphic>
          <a:graphicData uri="http://schemas.openxmlformats.org/drawingml/2006/chart">
            <c:chart r:id="rId3"/>
          </a:graphicData>
        </a:graphic>
      </p:graphicFrame>
      <p:graphicFrame>
        <p:nvGraphicFramePr>
          <p:cNvPr id="1915" name="Google Shape;1915;p129"/>
          <p:cNvGraphicFramePr/>
          <p:nvPr/>
        </p:nvGraphicFramePr>
        <p:xfrm>
          <a:off x="5519586" y="1731531"/>
          <a:ext cx="5610646" cy="4589468"/>
        </p:xfrm>
        <a:graphic>
          <a:graphicData uri="http://schemas.openxmlformats.org/drawingml/2006/chart">
            <c:chart r:id="rId4"/>
          </a:graphicData>
        </a:graphic>
      </p:graphicFrame>
      <p:sp>
        <p:nvSpPr>
          <p:cNvPr id="1916" name="Google Shape;1916;p129"/>
          <p:cNvSpPr/>
          <p:nvPr/>
        </p:nvSpPr>
        <p:spPr>
          <a:xfrm>
            <a:off x="1392877" y="1784854"/>
            <a:ext cx="3524109" cy="30777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Change in </a:t>
            </a:r>
            <a:r>
              <a:rPr b="0" i="0" lang="en-US" sz="1400" u="none" cap="none" strike="noStrike">
                <a:solidFill>
                  <a:schemeClr val="dk1"/>
                </a:solidFill>
                <a:latin typeface="Arial"/>
                <a:ea typeface="Arial"/>
                <a:cs typeface="Arial"/>
                <a:sym typeface="Arial"/>
              </a:rPr>
              <a:t>METRIC</a:t>
            </a:r>
            <a:r>
              <a:rPr b="0" i="0" lang="en-US" sz="1400" u="none" cap="none" strike="noStrike">
                <a:solidFill>
                  <a:schemeClr val="dk1"/>
                </a:solidFill>
                <a:latin typeface="Arial"/>
                <a:ea typeface="Arial"/>
                <a:cs typeface="Arial"/>
                <a:sym typeface="Arial"/>
              </a:rPr>
              <a:t>, Baseline to Q4 </a:t>
            </a:r>
            <a:endParaRPr/>
          </a:p>
        </p:txBody>
      </p:sp>
      <p:sp>
        <p:nvSpPr>
          <p:cNvPr id="1917" name="Google Shape;1917;p129"/>
          <p:cNvSpPr/>
          <p:nvPr/>
        </p:nvSpPr>
        <p:spPr>
          <a:xfrm>
            <a:off x="7378234" y="1784854"/>
            <a:ext cx="3524109" cy="307777"/>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Change in </a:t>
            </a:r>
            <a:r>
              <a:rPr b="0" i="0" lang="en-US" sz="1400" u="none" cap="none" strike="noStrike">
                <a:solidFill>
                  <a:schemeClr val="dk1"/>
                </a:solidFill>
                <a:latin typeface="Arial"/>
                <a:ea typeface="Arial"/>
                <a:cs typeface="Arial"/>
                <a:sym typeface="Arial"/>
              </a:rPr>
              <a:t>METRIC</a:t>
            </a:r>
            <a:r>
              <a:rPr b="0" i="0" lang="en-US" sz="1400" u="none" cap="none" strike="noStrike">
                <a:solidFill>
                  <a:schemeClr val="dk1"/>
                </a:solidFill>
                <a:latin typeface="Arial"/>
                <a:ea typeface="Arial"/>
                <a:cs typeface="Arial"/>
                <a:sym typeface="Arial"/>
              </a:rPr>
              <a:t>, Baseline to Q4 </a:t>
            </a:r>
            <a:endParaRPr/>
          </a:p>
        </p:txBody>
      </p:sp>
      <p:cxnSp>
        <p:nvCxnSpPr>
          <p:cNvPr id="1918" name="Google Shape;1918;p129"/>
          <p:cNvCxnSpPr/>
          <p:nvPr/>
        </p:nvCxnSpPr>
        <p:spPr>
          <a:xfrm>
            <a:off x="5882801" y="1728606"/>
            <a:ext cx="0" cy="4393061"/>
          </a:xfrm>
          <a:prstGeom prst="straightConnector1">
            <a:avLst/>
          </a:prstGeom>
          <a:noFill/>
          <a:ln cap="flat" cmpd="sng" w="9525">
            <a:solidFill>
              <a:srgbClr val="D8D8D8"/>
            </a:solidFill>
            <a:prstDash val="dash"/>
            <a:miter lim="800000"/>
            <a:headEnd len="sm" w="sm" type="none"/>
            <a:tailEnd len="sm" w="sm" type="none"/>
          </a:ln>
        </p:spPr>
      </p:cxnSp>
      <p:sp>
        <p:nvSpPr>
          <p:cNvPr id="1919" name="Google Shape;1919;p129"/>
          <p:cNvSpPr txBox="1"/>
          <p:nvPr>
            <p:ph type="title"/>
          </p:nvPr>
        </p:nvSpPr>
        <p:spPr>
          <a:xfrm>
            <a:off x="457200" y="152401"/>
            <a:ext cx="10673032"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latin typeface="Arial"/>
                <a:ea typeface="Arial"/>
                <a:cs typeface="Arial"/>
                <a:sym typeface="Arial"/>
              </a:rPr>
              <a:t>Attribute Comparison | Gap Analysis Over Time</a:t>
            </a:r>
            <a:endParaRPr>
              <a:latin typeface="Arial"/>
              <a:ea typeface="Arial"/>
              <a:cs typeface="Arial"/>
              <a:sym typeface="Arial"/>
            </a:endParaRPr>
          </a:p>
        </p:txBody>
      </p:sp>
      <p:sp>
        <p:nvSpPr>
          <p:cNvPr id="1920" name="Google Shape;1920;p129"/>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rgbClr val="000000"/>
              </a:solidFill>
              <a:latin typeface="Arial"/>
              <a:ea typeface="Arial"/>
              <a:cs typeface="Arial"/>
              <a:sym typeface="Arial"/>
            </a:endParaRPr>
          </a:p>
        </p:txBody>
      </p:sp>
      <p:grpSp>
        <p:nvGrpSpPr>
          <p:cNvPr id="1921" name="Google Shape;1921;p129"/>
          <p:cNvGrpSpPr/>
          <p:nvPr/>
        </p:nvGrpSpPr>
        <p:grpSpPr>
          <a:xfrm>
            <a:off x="491007" y="1938742"/>
            <a:ext cx="1201145" cy="4161275"/>
            <a:chOff x="299905" y="1468570"/>
            <a:chExt cx="1201145" cy="4161275"/>
          </a:xfrm>
        </p:grpSpPr>
        <p:pic>
          <p:nvPicPr>
            <p:cNvPr id="1922" name="Google Shape;1922;p129"/>
            <p:cNvPicPr preferRelativeResize="0"/>
            <p:nvPr/>
          </p:nvPicPr>
          <p:blipFill rotWithShape="1">
            <a:blip r:embed="rId5">
              <a:alphaModFix/>
            </a:blip>
            <a:srcRect b="0" l="0" r="0" t="0"/>
            <a:stretch/>
          </p:blipFill>
          <p:spPr>
            <a:xfrm>
              <a:off x="405207" y="1468570"/>
              <a:ext cx="1042504" cy="834834"/>
            </a:xfrm>
            <a:prstGeom prst="rect">
              <a:avLst/>
            </a:prstGeom>
            <a:noFill/>
            <a:ln>
              <a:noFill/>
            </a:ln>
          </p:spPr>
        </p:pic>
        <p:pic>
          <p:nvPicPr>
            <p:cNvPr id="1923" name="Google Shape;1923;p129"/>
            <p:cNvPicPr preferRelativeResize="0"/>
            <p:nvPr/>
          </p:nvPicPr>
          <p:blipFill rotWithShape="1">
            <a:blip r:embed="rId6">
              <a:alphaModFix/>
            </a:blip>
            <a:srcRect b="0" l="0" r="0" t="0"/>
            <a:stretch/>
          </p:blipFill>
          <p:spPr>
            <a:xfrm>
              <a:off x="479518" y="2069256"/>
              <a:ext cx="841920" cy="599058"/>
            </a:xfrm>
            <a:prstGeom prst="rect">
              <a:avLst/>
            </a:prstGeom>
            <a:noFill/>
            <a:ln>
              <a:noFill/>
            </a:ln>
          </p:spPr>
        </p:pic>
        <p:pic>
          <p:nvPicPr>
            <p:cNvPr id="1924" name="Google Shape;1924;p129"/>
            <p:cNvPicPr preferRelativeResize="0"/>
            <p:nvPr/>
          </p:nvPicPr>
          <p:blipFill rotWithShape="1">
            <a:blip r:embed="rId7">
              <a:alphaModFix/>
            </a:blip>
            <a:srcRect b="42980" l="34351" r="33980" t="42345"/>
            <a:stretch/>
          </p:blipFill>
          <p:spPr>
            <a:xfrm>
              <a:off x="479518" y="5442364"/>
              <a:ext cx="810172" cy="187481"/>
            </a:xfrm>
            <a:prstGeom prst="rect">
              <a:avLst/>
            </a:prstGeom>
            <a:noFill/>
            <a:ln>
              <a:noFill/>
            </a:ln>
          </p:spPr>
        </p:pic>
        <p:pic>
          <p:nvPicPr>
            <p:cNvPr id="1925" name="Google Shape;1925;p129"/>
            <p:cNvPicPr preferRelativeResize="0"/>
            <p:nvPr/>
          </p:nvPicPr>
          <p:blipFill rotWithShape="1">
            <a:blip r:embed="rId8">
              <a:alphaModFix/>
            </a:blip>
            <a:srcRect b="33033" l="21001" r="25716" t="23050"/>
            <a:stretch/>
          </p:blipFill>
          <p:spPr>
            <a:xfrm>
              <a:off x="479518" y="4825575"/>
              <a:ext cx="700490" cy="461893"/>
            </a:xfrm>
            <a:prstGeom prst="rect">
              <a:avLst/>
            </a:prstGeom>
            <a:noFill/>
            <a:ln>
              <a:noFill/>
            </a:ln>
          </p:spPr>
        </p:pic>
        <p:pic>
          <p:nvPicPr>
            <p:cNvPr id="1926" name="Google Shape;1926;p129"/>
            <p:cNvPicPr preferRelativeResize="0"/>
            <p:nvPr/>
          </p:nvPicPr>
          <p:blipFill rotWithShape="1">
            <a:blip r:embed="rId9">
              <a:alphaModFix/>
            </a:blip>
            <a:srcRect b="0" l="0" r="0" t="0"/>
            <a:stretch/>
          </p:blipFill>
          <p:spPr>
            <a:xfrm>
              <a:off x="299905" y="3154677"/>
              <a:ext cx="1201145" cy="600573"/>
            </a:xfrm>
            <a:prstGeom prst="rect">
              <a:avLst/>
            </a:prstGeom>
            <a:noFill/>
            <a:ln>
              <a:noFill/>
            </a:ln>
          </p:spPr>
        </p:pic>
        <p:pic>
          <p:nvPicPr>
            <p:cNvPr id="1927" name="Google Shape;1927;p129"/>
            <p:cNvPicPr preferRelativeResize="0"/>
            <p:nvPr/>
          </p:nvPicPr>
          <p:blipFill rotWithShape="1">
            <a:blip r:embed="rId10">
              <a:alphaModFix/>
            </a:blip>
            <a:srcRect b="0" l="0" r="0" t="17152"/>
            <a:stretch/>
          </p:blipFill>
          <p:spPr>
            <a:xfrm>
              <a:off x="458528" y="4200532"/>
              <a:ext cx="758461" cy="628368"/>
            </a:xfrm>
            <a:prstGeom prst="rect">
              <a:avLst/>
            </a:prstGeom>
            <a:noFill/>
            <a:ln>
              <a:noFill/>
            </a:ln>
          </p:spPr>
        </p:pic>
        <p:pic>
          <p:nvPicPr>
            <p:cNvPr id="1928" name="Google Shape;1928;p129"/>
            <p:cNvPicPr preferRelativeResize="0"/>
            <p:nvPr/>
          </p:nvPicPr>
          <p:blipFill rotWithShape="1">
            <a:blip r:embed="rId11">
              <a:alphaModFix/>
            </a:blip>
            <a:srcRect b="0" l="0" r="0" t="0"/>
            <a:stretch/>
          </p:blipFill>
          <p:spPr>
            <a:xfrm>
              <a:off x="528321" y="3611013"/>
              <a:ext cx="803639" cy="642911"/>
            </a:xfrm>
            <a:prstGeom prst="rect">
              <a:avLst/>
            </a:prstGeom>
            <a:noFill/>
            <a:ln>
              <a:noFill/>
            </a:ln>
          </p:spPr>
        </p:pic>
        <p:pic>
          <p:nvPicPr>
            <p:cNvPr id="1929" name="Google Shape;1929;p129"/>
            <p:cNvPicPr preferRelativeResize="0"/>
            <p:nvPr/>
          </p:nvPicPr>
          <p:blipFill rotWithShape="1">
            <a:blip r:embed="rId12">
              <a:alphaModFix/>
            </a:blip>
            <a:srcRect b="19356" l="13528" r="12226" t="15662"/>
            <a:stretch/>
          </p:blipFill>
          <p:spPr>
            <a:xfrm>
              <a:off x="569983" y="2604953"/>
              <a:ext cx="712952" cy="623996"/>
            </a:xfrm>
            <a:prstGeom prst="rect">
              <a:avLst/>
            </a:prstGeom>
            <a:noFill/>
            <a:ln>
              <a:noFill/>
            </a:ln>
          </p:spPr>
        </p:pic>
      </p:grpSp>
      <p:grpSp>
        <p:nvGrpSpPr>
          <p:cNvPr id="1930" name="Google Shape;1930;p129"/>
          <p:cNvGrpSpPr/>
          <p:nvPr/>
        </p:nvGrpSpPr>
        <p:grpSpPr>
          <a:xfrm>
            <a:off x="6192948" y="2000547"/>
            <a:ext cx="1201145" cy="4161275"/>
            <a:chOff x="299905" y="1468570"/>
            <a:chExt cx="1201145" cy="4161275"/>
          </a:xfrm>
        </p:grpSpPr>
        <p:pic>
          <p:nvPicPr>
            <p:cNvPr id="1931" name="Google Shape;1931;p129"/>
            <p:cNvPicPr preferRelativeResize="0"/>
            <p:nvPr/>
          </p:nvPicPr>
          <p:blipFill rotWithShape="1">
            <a:blip r:embed="rId5">
              <a:alphaModFix/>
            </a:blip>
            <a:srcRect b="0" l="0" r="0" t="0"/>
            <a:stretch/>
          </p:blipFill>
          <p:spPr>
            <a:xfrm>
              <a:off x="405207" y="1468570"/>
              <a:ext cx="1042504" cy="834834"/>
            </a:xfrm>
            <a:prstGeom prst="rect">
              <a:avLst/>
            </a:prstGeom>
            <a:noFill/>
            <a:ln>
              <a:noFill/>
            </a:ln>
          </p:spPr>
        </p:pic>
        <p:pic>
          <p:nvPicPr>
            <p:cNvPr id="1932" name="Google Shape;1932;p129"/>
            <p:cNvPicPr preferRelativeResize="0"/>
            <p:nvPr/>
          </p:nvPicPr>
          <p:blipFill rotWithShape="1">
            <a:blip r:embed="rId6">
              <a:alphaModFix/>
            </a:blip>
            <a:srcRect b="0" l="0" r="0" t="0"/>
            <a:stretch/>
          </p:blipFill>
          <p:spPr>
            <a:xfrm>
              <a:off x="479518" y="2069256"/>
              <a:ext cx="841920" cy="599058"/>
            </a:xfrm>
            <a:prstGeom prst="rect">
              <a:avLst/>
            </a:prstGeom>
            <a:noFill/>
            <a:ln>
              <a:noFill/>
            </a:ln>
          </p:spPr>
        </p:pic>
        <p:pic>
          <p:nvPicPr>
            <p:cNvPr id="1933" name="Google Shape;1933;p129"/>
            <p:cNvPicPr preferRelativeResize="0"/>
            <p:nvPr/>
          </p:nvPicPr>
          <p:blipFill rotWithShape="1">
            <a:blip r:embed="rId7">
              <a:alphaModFix/>
            </a:blip>
            <a:srcRect b="42980" l="34351" r="33980" t="42345"/>
            <a:stretch/>
          </p:blipFill>
          <p:spPr>
            <a:xfrm>
              <a:off x="479518" y="5442364"/>
              <a:ext cx="810172" cy="187481"/>
            </a:xfrm>
            <a:prstGeom prst="rect">
              <a:avLst/>
            </a:prstGeom>
            <a:noFill/>
            <a:ln>
              <a:noFill/>
            </a:ln>
          </p:spPr>
        </p:pic>
        <p:pic>
          <p:nvPicPr>
            <p:cNvPr id="1934" name="Google Shape;1934;p129"/>
            <p:cNvPicPr preferRelativeResize="0"/>
            <p:nvPr/>
          </p:nvPicPr>
          <p:blipFill rotWithShape="1">
            <a:blip r:embed="rId8">
              <a:alphaModFix/>
            </a:blip>
            <a:srcRect b="33033" l="21001" r="25716" t="23050"/>
            <a:stretch/>
          </p:blipFill>
          <p:spPr>
            <a:xfrm>
              <a:off x="479518" y="4825575"/>
              <a:ext cx="700490" cy="461893"/>
            </a:xfrm>
            <a:prstGeom prst="rect">
              <a:avLst/>
            </a:prstGeom>
            <a:noFill/>
            <a:ln>
              <a:noFill/>
            </a:ln>
          </p:spPr>
        </p:pic>
        <p:pic>
          <p:nvPicPr>
            <p:cNvPr id="1935" name="Google Shape;1935;p129"/>
            <p:cNvPicPr preferRelativeResize="0"/>
            <p:nvPr/>
          </p:nvPicPr>
          <p:blipFill rotWithShape="1">
            <a:blip r:embed="rId9">
              <a:alphaModFix/>
            </a:blip>
            <a:srcRect b="0" l="0" r="0" t="0"/>
            <a:stretch/>
          </p:blipFill>
          <p:spPr>
            <a:xfrm>
              <a:off x="299905" y="3154677"/>
              <a:ext cx="1201145" cy="600573"/>
            </a:xfrm>
            <a:prstGeom prst="rect">
              <a:avLst/>
            </a:prstGeom>
            <a:noFill/>
            <a:ln>
              <a:noFill/>
            </a:ln>
          </p:spPr>
        </p:pic>
        <p:pic>
          <p:nvPicPr>
            <p:cNvPr id="1936" name="Google Shape;1936;p129"/>
            <p:cNvPicPr preferRelativeResize="0"/>
            <p:nvPr/>
          </p:nvPicPr>
          <p:blipFill rotWithShape="1">
            <a:blip r:embed="rId10">
              <a:alphaModFix/>
            </a:blip>
            <a:srcRect b="0" l="0" r="0" t="17152"/>
            <a:stretch/>
          </p:blipFill>
          <p:spPr>
            <a:xfrm>
              <a:off x="458528" y="4200532"/>
              <a:ext cx="758461" cy="628368"/>
            </a:xfrm>
            <a:prstGeom prst="rect">
              <a:avLst/>
            </a:prstGeom>
            <a:noFill/>
            <a:ln>
              <a:noFill/>
            </a:ln>
          </p:spPr>
        </p:pic>
        <p:pic>
          <p:nvPicPr>
            <p:cNvPr id="1937" name="Google Shape;1937;p129"/>
            <p:cNvPicPr preferRelativeResize="0"/>
            <p:nvPr/>
          </p:nvPicPr>
          <p:blipFill rotWithShape="1">
            <a:blip r:embed="rId11">
              <a:alphaModFix/>
            </a:blip>
            <a:srcRect b="0" l="0" r="0" t="0"/>
            <a:stretch/>
          </p:blipFill>
          <p:spPr>
            <a:xfrm>
              <a:off x="528321" y="3611013"/>
              <a:ext cx="803639" cy="642911"/>
            </a:xfrm>
            <a:prstGeom prst="rect">
              <a:avLst/>
            </a:prstGeom>
            <a:noFill/>
            <a:ln>
              <a:noFill/>
            </a:ln>
          </p:spPr>
        </p:pic>
        <p:pic>
          <p:nvPicPr>
            <p:cNvPr id="1938" name="Google Shape;1938;p129"/>
            <p:cNvPicPr preferRelativeResize="0"/>
            <p:nvPr/>
          </p:nvPicPr>
          <p:blipFill rotWithShape="1">
            <a:blip r:embed="rId12">
              <a:alphaModFix/>
            </a:blip>
            <a:srcRect b="19356" l="13528" r="12226" t="15662"/>
            <a:stretch/>
          </p:blipFill>
          <p:spPr>
            <a:xfrm>
              <a:off x="569983" y="2604953"/>
              <a:ext cx="712952" cy="623996"/>
            </a:xfrm>
            <a:prstGeom prst="rect">
              <a:avLst/>
            </a:prstGeom>
            <a:noFill/>
            <a:ln>
              <a:noFill/>
            </a:ln>
          </p:spPr>
        </p:pic>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2" name="Shape 1942"/>
        <p:cNvGrpSpPr/>
        <p:nvPr/>
      </p:nvGrpSpPr>
      <p:grpSpPr>
        <a:xfrm>
          <a:off x="0" y="0"/>
          <a:ext cx="0" cy="0"/>
          <a:chOff x="0" y="0"/>
          <a:chExt cx="0" cy="0"/>
        </a:xfrm>
      </p:grpSpPr>
      <p:sp>
        <p:nvSpPr>
          <p:cNvPr id="1943" name="Google Shape;1943;p130"/>
          <p:cNvSpPr txBox="1"/>
          <p:nvPr>
            <p:ph type="title"/>
          </p:nvPr>
        </p:nvSpPr>
        <p:spPr>
          <a:xfrm>
            <a:off x="457200" y="152401"/>
            <a:ext cx="9897762"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latin typeface="Arial"/>
                <a:ea typeface="Arial"/>
                <a:cs typeface="Arial"/>
                <a:sym typeface="Arial"/>
              </a:rPr>
              <a:t>Attribute Comparison | Gap Analysis by Brand</a:t>
            </a:r>
            <a:endParaRPr>
              <a:latin typeface="Arial"/>
              <a:ea typeface="Arial"/>
              <a:cs typeface="Arial"/>
              <a:sym typeface="Arial"/>
            </a:endParaRPr>
          </a:p>
        </p:txBody>
      </p:sp>
      <p:graphicFrame>
        <p:nvGraphicFramePr>
          <p:cNvPr id="1944" name="Google Shape;1944;p130"/>
          <p:cNvGraphicFramePr/>
          <p:nvPr/>
        </p:nvGraphicFramePr>
        <p:xfrm>
          <a:off x="457200" y="1577095"/>
          <a:ext cx="3000000" cy="3000000"/>
        </p:xfrm>
        <a:graphic>
          <a:graphicData uri="http://schemas.openxmlformats.org/drawingml/2006/table">
            <a:tbl>
              <a:tblPr>
                <a:noFill/>
                <a:tableStyleId>{1C3CA4FF-DBD2-42D7-9BF5-75564C205B09}</a:tableStyleId>
              </a:tblPr>
              <a:tblGrid>
                <a:gridCol w="4512375"/>
                <a:gridCol w="2063425"/>
                <a:gridCol w="1658550"/>
                <a:gridCol w="1614000"/>
                <a:gridCol w="1298175"/>
              </a:tblGrid>
              <a:tr h="353925">
                <a:tc>
                  <a:txBody>
                    <a:bodyPr/>
                    <a:lstStyle/>
                    <a:p>
                      <a:pPr indent="0" lvl="0" marL="0" marR="0" rtl="0" algn="l">
                        <a:spcBef>
                          <a:spcPts val="0"/>
                        </a:spcBef>
                        <a:spcAft>
                          <a:spcPts val="0"/>
                        </a:spcAft>
                        <a:buClr>
                          <a:schemeClr val="dk1"/>
                        </a:buClr>
                        <a:buSzPts val="1050"/>
                        <a:buFont typeface="Arial"/>
                        <a:buNone/>
                      </a:pPr>
                      <a:r>
                        <a:rPr lang="en-US" sz="1050" u="none" strike="noStrike">
                          <a:latin typeface="Arial"/>
                          <a:ea typeface="Arial"/>
                          <a:cs typeface="Arial"/>
                          <a:sym typeface="Arial"/>
                        </a:rPr>
                        <a:t> </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Client Brand</a:t>
                      </a:r>
                      <a:endParaRPr b="1"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Key competitor A</a:t>
                      </a:r>
                      <a:endParaRPr b="1"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Key competitor B</a:t>
                      </a:r>
                      <a:endParaRPr b="1"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Key competitor C</a:t>
                      </a:r>
                      <a:endParaRPr b="1" i="0" sz="1050" u="none" strike="noStrike">
                        <a:solidFill>
                          <a:srgbClr val="000000"/>
                        </a:solidFill>
                        <a:latin typeface="Arial"/>
                        <a:ea typeface="Arial"/>
                        <a:cs typeface="Arial"/>
                        <a:sym typeface="Arial"/>
                      </a:endParaRPr>
                    </a:p>
                  </a:txBody>
                  <a:tcPr marT="12700" marB="0" marR="12700" marL="12700" anchor="ctr"/>
                </a:tc>
              </a:tr>
              <a:tr h="477400">
                <a:tc>
                  <a:txBody>
                    <a:bodyPr/>
                    <a:lstStyle/>
                    <a:p>
                      <a:pPr indent="0" lvl="0" marL="0" marR="0" rtl="0" algn="l">
                        <a:spcBef>
                          <a:spcPts val="0"/>
                        </a:spcBef>
                        <a:spcAft>
                          <a:spcPts val="0"/>
                        </a:spcAft>
                        <a:buClr>
                          <a:schemeClr val="dk1"/>
                        </a:buClr>
                        <a:buSzPts val="1050"/>
                        <a:buFont typeface="Calibri"/>
                        <a:buNone/>
                      </a:pPr>
                      <a:r>
                        <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Calibri"/>
                        <a:buNone/>
                      </a:pPr>
                      <a:r>
                        <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Delta to Client’s brand </a:t>
                      </a:r>
                      <a:endParaRPr sz="1050">
                        <a:latin typeface="Arial"/>
                        <a:ea typeface="Arial"/>
                        <a:cs typeface="Arial"/>
                        <a:sym typeface="Arial"/>
                      </a:endParaRPr>
                    </a:p>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Delta to Client’s brand </a:t>
                      </a:r>
                      <a:endParaRPr sz="1050">
                        <a:latin typeface="Arial"/>
                        <a:ea typeface="Arial"/>
                        <a:cs typeface="Arial"/>
                        <a:sym typeface="Arial"/>
                      </a:endParaRPr>
                    </a:p>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Delta to Client’s brand </a:t>
                      </a:r>
                      <a:endParaRPr sz="1050">
                        <a:latin typeface="Arial"/>
                        <a:ea typeface="Arial"/>
                        <a:cs typeface="Arial"/>
                        <a:sym typeface="Arial"/>
                      </a:endParaRPr>
                    </a:p>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a:t>
                      </a:r>
                      <a:endParaRPr b="0" i="0" sz="1050" u="none" strike="noStrike">
                        <a:solidFill>
                          <a:srgbClr val="000000"/>
                        </a:solidFill>
                        <a:latin typeface="Arial"/>
                        <a:ea typeface="Arial"/>
                        <a:cs typeface="Arial"/>
                        <a:sym typeface="Arial"/>
                      </a:endParaRPr>
                    </a:p>
                  </a:txBody>
                  <a:tcPr marT="12700" marB="0" marR="12700" marL="12700" anchor="ctr"/>
                </a:tc>
              </a:tr>
              <a:tr h="2577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Offers personalized and seamless interaction</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83%</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-2</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a:t>
                      </a:r>
                      <a:endParaRPr b="0" i="0" sz="1050" u="none" strike="noStrike">
                        <a:solidFill>
                          <a:srgbClr val="00B050"/>
                        </a:solidFill>
                        <a:latin typeface="Arial"/>
                        <a:ea typeface="Arial"/>
                        <a:cs typeface="Arial"/>
                        <a:sym typeface="Arial"/>
                      </a:endParaRPr>
                    </a:p>
                  </a:txBody>
                  <a:tcPr marT="12700" marB="0" marR="12700" marL="12700" anchor="ctr"/>
                </a:tc>
              </a:tr>
              <a:tr h="3539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Would consider X as my primary XX</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83%</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sz="1050">
                        <a:latin typeface="Arial"/>
                        <a:ea typeface="Arial"/>
                        <a:cs typeface="Arial"/>
                        <a:sym typeface="Arial"/>
                      </a:endParaRPr>
                    </a:p>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b="0" i="0" sz="1050" u="none" strike="noStrike">
                        <a:solidFill>
                          <a:srgbClr val="00B050"/>
                        </a:solidFill>
                        <a:latin typeface="Arial"/>
                        <a:ea typeface="Arial"/>
                        <a:cs typeface="Arial"/>
                        <a:sym typeface="Arial"/>
                      </a:endParaRPr>
                    </a:p>
                  </a:txBody>
                  <a:tcPr marT="12700" marB="0" marR="12700" marL="12700" anchor="ctr"/>
                </a:tc>
              </a:tr>
              <a:tr h="2577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Comes with greater X, tailored to me</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87%</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+4</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-9</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b="0" i="0" sz="1050" u="none" strike="noStrike">
                        <a:solidFill>
                          <a:srgbClr val="00B050"/>
                        </a:solidFill>
                        <a:latin typeface="Arial"/>
                        <a:ea typeface="Arial"/>
                        <a:cs typeface="Arial"/>
                        <a:sym typeface="Arial"/>
                      </a:endParaRPr>
                    </a:p>
                  </a:txBody>
                  <a:tcPr marT="12700" marB="0" marR="12700" marL="12700" anchor="ctr"/>
                </a:tc>
              </a:tr>
              <a:tr h="2577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Provides everyday benefits</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90%</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a:t>
                      </a:r>
                      <a:endParaRPr b="0" i="0" sz="1050" u="none" strike="noStrike">
                        <a:solidFill>
                          <a:srgbClr val="00B05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-4</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a:t>
                      </a:r>
                      <a:endParaRPr sz="1050">
                        <a:latin typeface="Arial"/>
                        <a:ea typeface="Arial"/>
                        <a:cs typeface="Arial"/>
                        <a:sym typeface="Arial"/>
                      </a:endParaRPr>
                    </a:p>
                  </a:txBody>
                  <a:tcPr marT="12700" marB="0" marR="12700" marL="12700" anchor="ctr"/>
                </a:tc>
              </a:tr>
              <a:tr h="2577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Gives me flexibility and control</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87%</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+3</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-3</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sz="1050">
                        <a:latin typeface="Arial"/>
                        <a:ea typeface="Arial"/>
                        <a:cs typeface="Arial"/>
                        <a:sym typeface="Arial"/>
                      </a:endParaRPr>
                    </a:p>
                  </a:txBody>
                  <a:tcPr marT="12700" marB="0" marR="12700" marL="12700" anchor="ctr"/>
                </a:tc>
              </a:tr>
              <a:tr h="2577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Provides convenience</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88%</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b="0" i="0" sz="1050" u="none" strike="noStrike">
                        <a:solidFill>
                          <a:srgbClr val="00B050"/>
                        </a:solidFill>
                        <a:latin typeface="Arial"/>
                        <a:ea typeface="Arial"/>
                        <a:cs typeface="Arial"/>
                        <a:sym typeface="Arial"/>
                      </a:endParaRPr>
                    </a:p>
                  </a:txBody>
                  <a:tcPr marT="12700" marB="0" marR="12700" marL="12700" anchor="ctr"/>
                </a:tc>
              </a:tr>
              <a:tr h="2577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Fits with my lifestyle and needs</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88%</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+1</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-15</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a:t>
                      </a:r>
                      <a:endParaRPr sz="1050">
                        <a:latin typeface="Arial"/>
                        <a:ea typeface="Arial"/>
                        <a:cs typeface="Arial"/>
                        <a:sym typeface="Arial"/>
                      </a:endParaRPr>
                    </a:p>
                  </a:txBody>
                  <a:tcPr marT="12700" marB="0" marR="12700" marL="12700" anchor="ctr"/>
                </a:tc>
              </a:tr>
              <a:tr h="2577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Comes from a brand that I can trust</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81%</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-2</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-2</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sz="1050">
                        <a:latin typeface="Arial"/>
                        <a:ea typeface="Arial"/>
                        <a:cs typeface="Arial"/>
                        <a:sym typeface="Arial"/>
                      </a:endParaRPr>
                    </a:p>
                  </a:txBody>
                  <a:tcPr marT="12700" marB="0" marR="12700" marL="12700" anchor="ctr"/>
                </a:tc>
              </a:tr>
              <a:tr h="2577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Is a premium X</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87%</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a:t>
                      </a:r>
                      <a:endParaRPr b="0" i="0" sz="1050" u="none" strike="noStrike">
                        <a:solidFill>
                          <a:srgbClr val="FF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b="0" i="0" sz="1050" u="none" strike="noStrike">
                        <a:solidFill>
                          <a:srgbClr val="00B050"/>
                        </a:solidFill>
                        <a:latin typeface="Arial"/>
                        <a:ea typeface="Arial"/>
                        <a:cs typeface="Arial"/>
                        <a:sym typeface="Arial"/>
                      </a:endParaRPr>
                    </a:p>
                  </a:txBody>
                  <a:tcPr marT="12700" marB="0" marR="12700" marL="12700" anchor="ctr"/>
                </a:tc>
              </a:tr>
              <a:tr h="2577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Comes from a X that cares about its customers</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82%</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-3</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-1</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a:t>
                      </a:r>
                      <a:endParaRPr sz="1050">
                        <a:latin typeface="Arial"/>
                        <a:ea typeface="Arial"/>
                        <a:cs typeface="Arial"/>
                        <a:sym typeface="Arial"/>
                      </a:endParaRPr>
                    </a:p>
                  </a:txBody>
                  <a:tcPr marT="12700" marB="0" marR="12700" marL="12700" anchor="ctr"/>
                </a:tc>
              </a:tr>
              <a:tr h="3539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Makes me feel special</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86%</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b="0" i="0" sz="1050" u="none" strike="noStrike">
                        <a:solidFill>
                          <a:srgbClr val="00B05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-1</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sz="1050">
                        <a:latin typeface="Arial"/>
                        <a:ea typeface="Arial"/>
                        <a:cs typeface="Arial"/>
                        <a:sym typeface="Arial"/>
                      </a:endParaRPr>
                    </a:p>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b="0" i="0" sz="1050" u="none" strike="noStrike">
                        <a:solidFill>
                          <a:srgbClr val="00B050"/>
                        </a:solidFill>
                        <a:latin typeface="Arial"/>
                        <a:ea typeface="Arial"/>
                        <a:cs typeface="Arial"/>
                        <a:sym typeface="Arial"/>
                      </a:endParaRPr>
                    </a:p>
                  </a:txBody>
                  <a:tcPr marT="12700" marB="0" marR="12700" marL="12700" anchor="ctr"/>
                </a:tc>
              </a:tr>
              <a:tr h="2577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Prevents me from switching to another X</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75%</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a:t>
                      </a:r>
                      <a:endParaRPr b="0" i="0" sz="1050" u="none" strike="noStrike">
                        <a:solidFill>
                          <a:srgbClr val="00B05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-2</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b="0" i="0" sz="1050" u="none" strike="noStrike">
                        <a:solidFill>
                          <a:srgbClr val="00B050"/>
                        </a:solidFill>
                        <a:latin typeface="Arial"/>
                        <a:ea typeface="Arial"/>
                        <a:cs typeface="Arial"/>
                        <a:sym typeface="Arial"/>
                      </a:endParaRPr>
                    </a:p>
                  </a:txBody>
                  <a:tcPr marT="12700" marB="0" marR="12700" marL="12700" anchor="ctr"/>
                </a:tc>
              </a:tr>
              <a:tr h="2577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Motivates me to use more products/services from the X</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88%</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+9</a:t>
                      </a:r>
                      <a:endParaRPr b="0" i="0" sz="1050" u="none" strike="noStrike">
                        <a:solidFill>
                          <a:srgbClr val="00B05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-1</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+6</a:t>
                      </a:r>
                      <a:endParaRPr sz="1050">
                        <a:latin typeface="Arial"/>
                        <a:ea typeface="Arial"/>
                        <a:cs typeface="Arial"/>
                        <a:sym typeface="Arial"/>
                      </a:endParaRPr>
                    </a:p>
                  </a:txBody>
                  <a:tcPr marT="12700" marB="0" marR="12700" marL="12700" anchor="ctr"/>
                </a:tc>
              </a:tr>
              <a:tr h="2577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Improves my relationship with the X</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85%</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+1</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sz="1050">
                        <a:latin typeface="Arial"/>
                        <a:ea typeface="Arial"/>
                        <a:cs typeface="Arial"/>
                        <a:sym typeface="Arial"/>
                      </a:endParaRPr>
                    </a:p>
                  </a:txBody>
                  <a:tcPr marT="12700" marB="0" marR="12700" marL="12700" anchor="ctr"/>
                </a:tc>
              </a:tr>
              <a:tr h="257725">
                <a:tc>
                  <a:txBody>
                    <a:bodyPr/>
                    <a:lstStyle/>
                    <a:p>
                      <a:pPr indent="0" lvl="0" marL="0" marR="0" rtl="0" algn="r">
                        <a:spcBef>
                          <a:spcPts val="0"/>
                        </a:spcBef>
                        <a:spcAft>
                          <a:spcPts val="0"/>
                        </a:spcAft>
                        <a:buClr>
                          <a:schemeClr val="dk1"/>
                        </a:buClr>
                        <a:buSzPts val="1050"/>
                        <a:buFont typeface="Arial"/>
                        <a:buNone/>
                      </a:pPr>
                      <a:r>
                        <a:rPr lang="en-US" sz="1050" u="none" strike="noStrike">
                          <a:latin typeface="Arial"/>
                          <a:ea typeface="Arial"/>
                          <a:cs typeface="Arial"/>
                          <a:sym typeface="Arial"/>
                        </a:rPr>
                        <a:t>Provides better overall customer experience</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85%</a:t>
                      </a:r>
                      <a:endParaRPr sz="1050">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+3</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-3</a:t>
                      </a:r>
                      <a:endParaRPr b="0" i="0" sz="1050" u="none" strike="noStrike">
                        <a:solidFill>
                          <a:srgbClr val="000000"/>
                        </a:solidFill>
                        <a:latin typeface="Arial"/>
                        <a:ea typeface="Arial"/>
                        <a:cs typeface="Arial"/>
                        <a:sym typeface="Arial"/>
                      </a:endParaRPr>
                    </a:p>
                  </a:txBody>
                  <a:tcPr marT="12700" marB="0" marR="12700" marL="12700" anchor="ctr"/>
                </a:tc>
                <a:tc>
                  <a:txBody>
                    <a:bodyPr/>
                    <a:lstStyle/>
                    <a:p>
                      <a:pPr indent="0" lvl="0" marL="0" marR="0" rtl="0" algn="ctr">
                        <a:spcBef>
                          <a:spcPts val="0"/>
                        </a:spcBef>
                        <a:spcAft>
                          <a:spcPts val="0"/>
                        </a:spcAft>
                        <a:buClr>
                          <a:schemeClr val="dk1"/>
                        </a:buClr>
                        <a:buSzPts val="1050"/>
                        <a:buFont typeface="Arial"/>
                        <a:buNone/>
                      </a:pPr>
                      <a:r>
                        <a:rPr lang="en-US" sz="1050" u="none" strike="noStrike">
                          <a:latin typeface="Arial"/>
                          <a:ea typeface="Arial"/>
                          <a:cs typeface="Arial"/>
                          <a:sym typeface="Arial"/>
                        </a:rPr>
                        <a:t>+5</a:t>
                      </a:r>
                      <a:endParaRPr b="0" i="0" sz="1050" u="none" strike="noStrike">
                        <a:solidFill>
                          <a:srgbClr val="00B050"/>
                        </a:solidFill>
                        <a:latin typeface="Arial"/>
                        <a:ea typeface="Arial"/>
                        <a:cs typeface="Arial"/>
                        <a:sym typeface="Arial"/>
                      </a:endParaRPr>
                    </a:p>
                  </a:txBody>
                  <a:tcPr marT="12700" marB="0" marR="12700" marL="12700" anchor="ctr"/>
                </a:tc>
              </a:tr>
            </a:tbl>
          </a:graphicData>
        </a:graphic>
      </p:graphicFrame>
      <p:sp>
        <p:nvSpPr>
          <p:cNvPr id="1945" name="Google Shape;1945;p130"/>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0" name="Shape 1950"/>
        <p:cNvGrpSpPr/>
        <p:nvPr/>
      </p:nvGrpSpPr>
      <p:grpSpPr>
        <a:xfrm>
          <a:off x="0" y="0"/>
          <a:ext cx="0" cy="0"/>
          <a:chOff x="0" y="0"/>
          <a:chExt cx="0" cy="0"/>
        </a:xfrm>
      </p:grpSpPr>
      <p:sp>
        <p:nvSpPr>
          <p:cNvPr id="1951" name="Google Shape;1951;p41"/>
          <p:cNvSpPr txBox="1"/>
          <p:nvPr>
            <p:ph type="title"/>
          </p:nvPr>
        </p:nvSpPr>
        <p:spPr>
          <a:xfrm>
            <a:off x="457199" y="152401"/>
            <a:ext cx="9670473"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latin typeface="Arial"/>
                <a:ea typeface="Arial"/>
                <a:cs typeface="Arial"/>
                <a:sym typeface="Arial"/>
              </a:rPr>
              <a:t>Gap Charts Example | Used Frequently</a:t>
            </a:r>
            <a:endParaRPr>
              <a:latin typeface="Arial"/>
              <a:ea typeface="Arial"/>
              <a:cs typeface="Arial"/>
              <a:sym typeface="Arial"/>
            </a:endParaRPr>
          </a:p>
        </p:txBody>
      </p:sp>
      <p:sp>
        <p:nvSpPr>
          <p:cNvPr id="1952" name="Google Shape;1952;p41"/>
          <p:cNvSpPr txBox="1"/>
          <p:nvPr/>
        </p:nvSpPr>
        <p:spPr>
          <a:xfrm>
            <a:off x="4921813" y="1785977"/>
            <a:ext cx="3082559" cy="89255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Sources of Awareness</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Gap Charts: Gap is % difference from Brand X</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graphicFrame>
        <p:nvGraphicFramePr>
          <p:cNvPr id="1953" name="Google Shape;1953;p41"/>
          <p:cNvGraphicFramePr/>
          <p:nvPr/>
        </p:nvGraphicFramePr>
        <p:xfrm>
          <a:off x="1297438" y="2365952"/>
          <a:ext cx="3000000" cy="3000000"/>
        </p:xfrm>
        <a:graphic>
          <a:graphicData uri="http://schemas.openxmlformats.org/drawingml/2006/table">
            <a:tbl>
              <a:tblPr>
                <a:noFill/>
                <a:tableStyleId>{5724C10F-EE1D-4E38-909A-5F93575D7D13}</a:tableStyleId>
              </a:tblPr>
              <a:tblGrid>
                <a:gridCol w="2515725"/>
                <a:gridCol w="1454975"/>
                <a:gridCol w="2256200"/>
                <a:gridCol w="1619825"/>
                <a:gridCol w="1634300"/>
              </a:tblGrid>
              <a:tr h="313125">
                <a:tc>
                  <a:txBody>
                    <a:bodyPr/>
                    <a:lstStyle/>
                    <a:p>
                      <a:pPr indent="0" lvl="0" marL="0" marR="0" rtl="0" algn="ctr">
                        <a:spcBef>
                          <a:spcPts val="0"/>
                        </a:spcBef>
                        <a:spcAft>
                          <a:spcPts val="0"/>
                        </a:spcAft>
                        <a:buClr>
                          <a:schemeClr val="dk1"/>
                        </a:buClr>
                        <a:buSzPts val="1000"/>
                        <a:buFont typeface="Arial"/>
                        <a:buNone/>
                      </a:pPr>
                      <a:r>
                        <a:rPr b="0" i="0" lang="en-US" sz="1000" u="none" strike="noStrike">
                          <a:solidFill>
                            <a:schemeClr val="dk1"/>
                          </a:solidFill>
                          <a:latin typeface="Arial"/>
                          <a:ea typeface="Arial"/>
                          <a:cs typeface="Arial"/>
                          <a:sym typeface="Arial"/>
                        </a:rPr>
                        <a:t>Brand X</a:t>
                      </a:r>
                      <a:endParaRPr sz="10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1000"/>
                        <a:buFont typeface="Arial"/>
                        <a:buNone/>
                      </a:pPr>
                      <a:r>
                        <a:rPr b="0" i="0" lang="en-US" sz="1000" u="none" strike="noStrike">
                          <a:solidFill>
                            <a:schemeClr val="dk1"/>
                          </a:solidFill>
                          <a:latin typeface="Arial"/>
                          <a:ea typeface="Arial"/>
                          <a:cs typeface="Arial"/>
                          <a:sym typeface="Arial"/>
                        </a:rPr>
                        <a:t>(n=1,301)</a:t>
                      </a:r>
                      <a:endParaRPr sz="1000">
                        <a:solidFill>
                          <a:schemeClr val="dk1"/>
                        </a:solidFill>
                        <a:latin typeface="Arial"/>
                        <a:ea typeface="Arial"/>
                        <a:cs typeface="Arial"/>
                        <a:sym typeface="Arial"/>
                      </a:endParaRPr>
                    </a:p>
                  </a:txBody>
                  <a:tcPr marT="9525" marB="0" marR="9525" marL="9525" anchor="b">
                    <a:solidFill>
                      <a:srgbClr val="DECEFA"/>
                    </a:solidFill>
                  </a:tcPr>
                </a:tc>
                <a:tc>
                  <a:txBody>
                    <a:bodyPr/>
                    <a:lstStyle/>
                    <a:p>
                      <a:pPr indent="0" lvl="0" marL="0" marR="0" rtl="0" algn="ctr">
                        <a:spcBef>
                          <a:spcPts val="0"/>
                        </a:spcBef>
                        <a:spcAft>
                          <a:spcPts val="0"/>
                        </a:spcAft>
                        <a:buClr>
                          <a:schemeClr val="dk1"/>
                        </a:buClr>
                        <a:buSzPts val="1000"/>
                        <a:buFont typeface="Arial"/>
                        <a:buNone/>
                      </a:pPr>
                      <a:r>
                        <a:rPr b="0" i="0" lang="en-US" sz="1000" u="none" strike="noStrike">
                          <a:solidFill>
                            <a:schemeClr val="dk1"/>
                          </a:solidFill>
                          <a:latin typeface="Arial"/>
                          <a:ea typeface="Arial"/>
                          <a:cs typeface="Arial"/>
                          <a:sym typeface="Arial"/>
                        </a:rPr>
                        <a:t>  Brand A</a:t>
                      </a:r>
                      <a:endParaRPr sz="10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1000"/>
                        <a:buFont typeface="Arial"/>
                        <a:buNone/>
                      </a:pPr>
                      <a:r>
                        <a:rPr b="0" i="0" lang="en-US" sz="1000" u="none" strike="noStrike">
                          <a:solidFill>
                            <a:schemeClr val="dk1"/>
                          </a:solidFill>
                          <a:latin typeface="Arial"/>
                          <a:ea typeface="Arial"/>
                          <a:cs typeface="Arial"/>
                          <a:sym typeface="Arial"/>
                        </a:rPr>
                        <a:t>  (n=800)</a:t>
                      </a:r>
                      <a:endParaRPr sz="1000">
                        <a:solidFill>
                          <a:schemeClr val="dk1"/>
                        </a:solidFill>
                        <a:latin typeface="Arial"/>
                        <a:ea typeface="Arial"/>
                        <a:cs typeface="Arial"/>
                        <a:sym typeface="Arial"/>
                      </a:endParaRPr>
                    </a:p>
                  </a:txBody>
                  <a:tcPr marT="9525" marB="0" marR="9525" marL="9525" anchor="b">
                    <a:solidFill>
                      <a:srgbClr val="DECEFA"/>
                    </a:solidFill>
                  </a:tcPr>
                </a:tc>
                <a:tc>
                  <a:txBody>
                    <a:bodyPr/>
                    <a:lstStyle/>
                    <a:p>
                      <a:pPr indent="0" lvl="0" marL="0" marR="0" rtl="0" algn="ctr">
                        <a:spcBef>
                          <a:spcPts val="0"/>
                        </a:spcBef>
                        <a:spcAft>
                          <a:spcPts val="0"/>
                        </a:spcAft>
                        <a:buClr>
                          <a:schemeClr val="dk1"/>
                        </a:buClr>
                        <a:buSzPts val="1000"/>
                        <a:buFont typeface="Arial"/>
                        <a:buNone/>
                      </a:pPr>
                      <a:r>
                        <a:rPr b="0" i="0" lang="en-US" sz="1000" u="none" strike="noStrike">
                          <a:solidFill>
                            <a:schemeClr val="dk1"/>
                          </a:solidFill>
                          <a:latin typeface="Arial"/>
                          <a:ea typeface="Arial"/>
                          <a:cs typeface="Arial"/>
                          <a:sym typeface="Arial"/>
                        </a:rPr>
                        <a:t> Brand B</a:t>
                      </a:r>
                      <a:endParaRPr sz="10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1000"/>
                        <a:buFont typeface="Arial"/>
                        <a:buNone/>
                      </a:pPr>
                      <a:r>
                        <a:rPr b="0" i="0" lang="en-US" sz="1000" u="none" strike="noStrike">
                          <a:solidFill>
                            <a:schemeClr val="dk1"/>
                          </a:solidFill>
                          <a:latin typeface="Arial"/>
                          <a:ea typeface="Arial"/>
                          <a:cs typeface="Arial"/>
                          <a:sym typeface="Arial"/>
                        </a:rPr>
                        <a:t> (n=423)</a:t>
                      </a:r>
                      <a:endParaRPr sz="1000">
                        <a:solidFill>
                          <a:schemeClr val="dk1"/>
                        </a:solidFill>
                        <a:latin typeface="Arial"/>
                        <a:ea typeface="Arial"/>
                        <a:cs typeface="Arial"/>
                        <a:sym typeface="Arial"/>
                      </a:endParaRPr>
                    </a:p>
                  </a:txBody>
                  <a:tcPr marT="9525" marB="0" marR="9525" marL="9525" anchor="b">
                    <a:solidFill>
                      <a:srgbClr val="DECEFA"/>
                    </a:solidFill>
                  </a:tcPr>
                </a:tc>
                <a:tc>
                  <a:txBody>
                    <a:bodyPr/>
                    <a:lstStyle/>
                    <a:p>
                      <a:pPr indent="0" lvl="0" marL="0" marR="0" rtl="0" algn="ctr">
                        <a:lnSpc>
                          <a:spcPct val="100000"/>
                        </a:lnSpc>
                        <a:spcBef>
                          <a:spcPts val="0"/>
                        </a:spcBef>
                        <a:spcAft>
                          <a:spcPts val="0"/>
                        </a:spcAft>
                        <a:buClr>
                          <a:srgbClr val="595959"/>
                        </a:buClr>
                        <a:buSzPts val="1200"/>
                        <a:buFont typeface="Arial"/>
                        <a:buNone/>
                      </a:pPr>
                      <a:r>
                        <a:rPr b="0" i="0" lang="en-US" sz="1000" u="none" strike="noStrike">
                          <a:solidFill>
                            <a:schemeClr val="dk1"/>
                          </a:solidFill>
                          <a:latin typeface="Arial"/>
                          <a:ea typeface="Arial"/>
                          <a:cs typeface="Arial"/>
                          <a:sym typeface="Arial"/>
                        </a:rPr>
                        <a:t>Brand C</a:t>
                      </a:r>
                      <a:endParaRPr sz="10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1000"/>
                        <a:buFont typeface="Arial"/>
                        <a:buNone/>
                      </a:pPr>
                      <a:r>
                        <a:rPr b="0" i="0" lang="en-US" sz="1000" u="none" strike="noStrike">
                          <a:solidFill>
                            <a:schemeClr val="dk1"/>
                          </a:solidFill>
                          <a:latin typeface="Arial"/>
                          <a:ea typeface="Arial"/>
                          <a:cs typeface="Arial"/>
                          <a:sym typeface="Arial"/>
                        </a:rPr>
                        <a:t> (n=407)</a:t>
                      </a:r>
                      <a:endParaRPr sz="1000">
                        <a:solidFill>
                          <a:schemeClr val="dk1"/>
                        </a:solidFill>
                        <a:latin typeface="Arial"/>
                        <a:ea typeface="Arial"/>
                        <a:cs typeface="Arial"/>
                        <a:sym typeface="Arial"/>
                      </a:endParaRPr>
                    </a:p>
                  </a:txBody>
                  <a:tcPr marT="9525" marB="0" marR="9525" marL="9525" anchor="b">
                    <a:solidFill>
                      <a:srgbClr val="DECEFA"/>
                    </a:solidFill>
                  </a:tcPr>
                </a:tc>
                <a:tc>
                  <a:txBody>
                    <a:bodyPr/>
                    <a:lstStyle/>
                    <a:p>
                      <a:pPr indent="0" lvl="0" marL="0" marR="0" rtl="0" algn="ctr">
                        <a:lnSpc>
                          <a:spcPct val="100000"/>
                        </a:lnSpc>
                        <a:spcBef>
                          <a:spcPts val="0"/>
                        </a:spcBef>
                        <a:spcAft>
                          <a:spcPts val="0"/>
                        </a:spcAft>
                        <a:buClr>
                          <a:srgbClr val="595959"/>
                        </a:buClr>
                        <a:buSzPts val="1200"/>
                        <a:buFont typeface="Arial"/>
                        <a:buNone/>
                      </a:pPr>
                      <a:r>
                        <a:rPr b="0" i="0" lang="en-US" sz="1000" u="none" strike="noStrike">
                          <a:solidFill>
                            <a:schemeClr val="dk1"/>
                          </a:solidFill>
                          <a:latin typeface="Arial"/>
                          <a:ea typeface="Arial"/>
                          <a:cs typeface="Arial"/>
                          <a:sym typeface="Arial"/>
                        </a:rPr>
                        <a:t>     Brand D</a:t>
                      </a:r>
                      <a:endParaRPr sz="10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1000"/>
                        <a:buFont typeface="Arial"/>
                        <a:buNone/>
                      </a:pPr>
                      <a:r>
                        <a:rPr b="0" i="0" lang="en-US" sz="1000" u="none" strike="noStrike">
                          <a:solidFill>
                            <a:schemeClr val="dk1"/>
                          </a:solidFill>
                          <a:latin typeface="Arial"/>
                          <a:ea typeface="Arial"/>
                          <a:cs typeface="Arial"/>
                          <a:sym typeface="Arial"/>
                        </a:rPr>
                        <a:t>     (n=190)</a:t>
                      </a:r>
                      <a:endParaRPr sz="1000">
                        <a:solidFill>
                          <a:schemeClr val="dk1"/>
                        </a:solidFill>
                        <a:latin typeface="Arial"/>
                        <a:ea typeface="Arial"/>
                        <a:cs typeface="Arial"/>
                        <a:sym typeface="Arial"/>
                      </a:endParaRPr>
                    </a:p>
                  </a:txBody>
                  <a:tcPr marT="9525" marB="0" marR="9525" marL="9525" anchor="b">
                    <a:solidFill>
                      <a:srgbClr val="DECEFA"/>
                    </a:solidFill>
                  </a:tcPr>
                </a:tc>
              </a:tr>
            </a:tbl>
          </a:graphicData>
        </a:graphic>
      </p:graphicFrame>
      <p:graphicFrame>
        <p:nvGraphicFramePr>
          <p:cNvPr id="1954" name="Google Shape;1954;p41"/>
          <p:cNvGraphicFramePr/>
          <p:nvPr/>
        </p:nvGraphicFramePr>
        <p:xfrm>
          <a:off x="1065677" y="2892007"/>
          <a:ext cx="2767222" cy="3874459"/>
        </p:xfrm>
        <a:graphic>
          <a:graphicData uri="http://schemas.openxmlformats.org/drawingml/2006/chart">
            <c:chart r:id="rId3"/>
          </a:graphicData>
        </a:graphic>
      </p:graphicFrame>
      <p:sp>
        <p:nvSpPr>
          <p:cNvPr id="1955" name="Google Shape;1955;p41"/>
          <p:cNvSpPr/>
          <p:nvPr/>
        </p:nvSpPr>
        <p:spPr>
          <a:xfrm>
            <a:off x="2169651" y="6366417"/>
            <a:ext cx="811078" cy="43497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956" name="Google Shape;1956;p41"/>
          <p:cNvGraphicFramePr/>
          <p:nvPr/>
        </p:nvGraphicFramePr>
        <p:xfrm>
          <a:off x="4114551" y="2886390"/>
          <a:ext cx="1978882" cy="3874459"/>
        </p:xfrm>
        <a:graphic>
          <a:graphicData uri="http://schemas.openxmlformats.org/drawingml/2006/chart">
            <c:chart r:id="rId4"/>
          </a:graphicData>
        </a:graphic>
      </p:graphicFrame>
      <p:graphicFrame>
        <p:nvGraphicFramePr>
          <p:cNvPr id="1957" name="Google Shape;1957;p41"/>
          <p:cNvGraphicFramePr/>
          <p:nvPr/>
        </p:nvGraphicFramePr>
        <p:xfrm>
          <a:off x="5609011" y="2886389"/>
          <a:ext cx="1685256" cy="3874459"/>
        </p:xfrm>
        <a:graphic>
          <a:graphicData uri="http://schemas.openxmlformats.org/drawingml/2006/chart">
            <c:chart r:id="rId5"/>
          </a:graphicData>
        </a:graphic>
      </p:graphicFrame>
      <p:graphicFrame>
        <p:nvGraphicFramePr>
          <p:cNvPr id="1958" name="Google Shape;1958;p41"/>
          <p:cNvGraphicFramePr/>
          <p:nvPr/>
        </p:nvGraphicFramePr>
        <p:xfrm>
          <a:off x="7554020" y="2897625"/>
          <a:ext cx="1685256" cy="3868842"/>
        </p:xfrm>
        <a:graphic>
          <a:graphicData uri="http://schemas.openxmlformats.org/drawingml/2006/chart">
            <c:chart r:id="rId6"/>
          </a:graphicData>
        </a:graphic>
      </p:graphicFrame>
      <p:graphicFrame>
        <p:nvGraphicFramePr>
          <p:cNvPr id="1959" name="Google Shape;1959;p41"/>
          <p:cNvGraphicFramePr/>
          <p:nvPr/>
        </p:nvGraphicFramePr>
        <p:xfrm>
          <a:off x="9220919" y="2889197"/>
          <a:ext cx="1685256" cy="3868842"/>
        </p:xfrm>
        <a:graphic>
          <a:graphicData uri="http://schemas.openxmlformats.org/drawingml/2006/chart">
            <c:chart r:id="rId7"/>
          </a:graphicData>
        </a:graphic>
      </p:graphicFrame>
      <p:sp>
        <p:nvSpPr>
          <p:cNvPr id="1960" name="Google Shape;1960;p41"/>
          <p:cNvSpPr/>
          <p:nvPr/>
        </p:nvSpPr>
        <p:spPr>
          <a:xfrm>
            <a:off x="6463093" y="3677192"/>
            <a:ext cx="677565" cy="338667"/>
          </a:xfrm>
          <a:prstGeom prst="ellipse">
            <a:avLst/>
          </a:prstGeom>
          <a:noFill/>
          <a:ln cap="flat" cmpd="sng" w="31750">
            <a:solidFill>
              <a:schemeClr val="accent4"/>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61" name="Google Shape;1961;p41"/>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6" name="Shape 1966"/>
        <p:cNvGrpSpPr/>
        <p:nvPr/>
      </p:nvGrpSpPr>
      <p:grpSpPr>
        <a:xfrm>
          <a:off x="0" y="0"/>
          <a:ext cx="0" cy="0"/>
          <a:chOff x="0" y="0"/>
          <a:chExt cx="0" cy="0"/>
        </a:xfrm>
      </p:grpSpPr>
      <p:graphicFrame>
        <p:nvGraphicFramePr>
          <p:cNvPr id="1967" name="Google Shape;1967;p26"/>
          <p:cNvGraphicFramePr/>
          <p:nvPr/>
        </p:nvGraphicFramePr>
        <p:xfrm>
          <a:off x="255638" y="1863389"/>
          <a:ext cx="11614215" cy="1560335"/>
        </p:xfrm>
        <a:graphic>
          <a:graphicData uri="http://schemas.openxmlformats.org/drawingml/2006/chart">
            <c:chart r:id="rId3"/>
          </a:graphicData>
        </a:graphic>
      </p:graphicFrame>
      <p:graphicFrame>
        <p:nvGraphicFramePr>
          <p:cNvPr id="1968" name="Google Shape;1968;p26"/>
          <p:cNvGraphicFramePr/>
          <p:nvPr/>
        </p:nvGraphicFramePr>
        <p:xfrm>
          <a:off x="255638" y="3305451"/>
          <a:ext cx="11614215" cy="1467735"/>
        </p:xfrm>
        <a:graphic>
          <a:graphicData uri="http://schemas.openxmlformats.org/drawingml/2006/chart">
            <c:chart r:id="rId4"/>
          </a:graphicData>
        </a:graphic>
      </p:graphicFrame>
      <p:graphicFrame>
        <p:nvGraphicFramePr>
          <p:cNvPr id="1969" name="Google Shape;1969;p26"/>
          <p:cNvGraphicFramePr/>
          <p:nvPr/>
        </p:nvGraphicFramePr>
        <p:xfrm>
          <a:off x="255638" y="4636408"/>
          <a:ext cx="11614215" cy="1472073"/>
        </p:xfrm>
        <a:graphic>
          <a:graphicData uri="http://schemas.openxmlformats.org/drawingml/2006/chart">
            <c:chart r:id="rId5"/>
          </a:graphicData>
        </a:graphic>
      </p:graphicFrame>
      <p:cxnSp>
        <p:nvCxnSpPr>
          <p:cNvPr id="1970" name="Google Shape;1970;p26"/>
          <p:cNvCxnSpPr/>
          <p:nvPr/>
        </p:nvCxnSpPr>
        <p:spPr>
          <a:xfrm>
            <a:off x="564597" y="5970872"/>
            <a:ext cx="11115389" cy="0"/>
          </a:xfrm>
          <a:prstGeom prst="straightConnector1">
            <a:avLst/>
          </a:prstGeom>
          <a:noFill/>
          <a:ln cap="flat" cmpd="sng" w="9525">
            <a:solidFill>
              <a:srgbClr val="BFBFBF"/>
            </a:solidFill>
            <a:prstDash val="solid"/>
            <a:miter lim="800000"/>
            <a:headEnd len="sm" w="sm" type="none"/>
            <a:tailEnd len="sm" w="sm" type="none"/>
          </a:ln>
        </p:spPr>
      </p:cxnSp>
      <p:cxnSp>
        <p:nvCxnSpPr>
          <p:cNvPr id="1971" name="Google Shape;1971;p26"/>
          <p:cNvCxnSpPr/>
          <p:nvPr/>
        </p:nvCxnSpPr>
        <p:spPr>
          <a:xfrm>
            <a:off x="564597" y="4629857"/>
            <a:ext cx="11115389" cy="0"/>
          </a:xfrm>
          <a:prstGeom prst="straightConnector1">
            <a:avLst/>
          </a:prstGeom>
          <a:noFill/>
          <a:ln cap="flat" cmpd="sng" w="9525">
            <a:solidFill>
              <a:srgbClr val="BFBFBF"/>
            </a:solidFill>
            <a:prstDash val="solid"/>
            <a:miter lim="800000"/>
            <a:headEnd len="sm" w="sm" type="none"/>
            <a:tailEnd len="sm" w="sm" type="none"/>
          </a:ln>
        </p:spPr>
      </p:cxnSp>
      <p:cxnSp>
        <p:nvCxnSpPr>
          <p:cNvPr id="1972" name="Google Shape;1972;p26"/>
          <p:cNvCxnSpPr/>
          <p:nvPr/>
        </p:nvCxnSpPr>
        <p:spPr>
          <a:xfrm>
            <a:off x="549311" y="3284456"/>
            <a:ext cx="11115389" cy="0"/>
          </a:xfrm>
          <a:prstGeom prst="straightConnector1">
            <a:avLst/>
          </a:prstGeom>
          <a:noFill/>
          <a:ln cap="flat" cmpd="sng" w="9525">
            <a:solidFill>
              <a:srgbClr val="BFBFBF"/>
            </a:solidFill>
            <a:prstDash val="solid"/>
            <a:miter lim="800000"/>
            <a:headEnd len="sm" w="sm" type="none"/>
            <a:tailEnd len="sm" w="sm" type="none"/>
          </a:ln>
        </p:spPr>
      </p:cxnSp>
      <p:grpSp>
        <p:nvGrpSpPr>
          <p:cNvPr id="1973" name="Google Shape;1973;p26"/>
          <p:cNvGrpSpPr/>
          <p:nvPr/>
        </p:nvGrpSpPr>
        <p:grpSpPr>
          <a:xfrm>
            <a:off x="507843" y="5902309"/>
            <a:ext cx="10999382" cy="834834"/>
            <a:chOff x="405207" y="1468570"/>
            <a:chExt cx="10999382" cy="834834"/>
          </a:xfrm>
        </p:grpSpPr>
        <p:pic>
          <p:nvPicPr>
            <p:cNvPr id="1974" name="Google Shape;1974;p26"/>
            <p:cNvPicPr preferRelativeResize="0"/>
            <p:nvPr/>
          </p:nvPicPr>
          <p:blipFill rotWithShape="1">
            <a:blip r:embed="rId6">
              <a:alphaModFix/>
            </a:blip>
            <a:srcRect b="0" l="0" r="0" t="0"/>
            <a:stretch/>
          </p:blipFill>
          <p:spPr>
            <a:xfrm>
              <a:off x="405207" y="1468570"/>
              <a:ext cx="1042504" cy="834834"/>
            </a:xfrm>
            <a:prstGeom prst="rect">
              <a:avLst/>
            </a:prstGeom>
            <a:noFill/>
            <a:ln>
              <a:noFill/>
            </a:ln>
          </p:spPr>
        </p:pic>
        <p:pic>
          <p:nvPicPr>
            <p:cNvPr id="1975" name="Google Shape;1975;p26"/>
            <p:cNvPicPr preferRelativeResize="0"/>
            <p:nvPr/>
          </p:nvPicPr>
          <p:blipFill rotWithShape="1">
            <a:blip r:embed="rId7">
              <a:alphaModFix/>
            </a:blip>
            <a:srcRect b="0" l="0" r="0" t="0"/>
            <a:stretch/>
          </p:blipFill>
          <p:spPr>
            <a:xfrm>
              <a:off x="1760767" y="1598096"/>
              <a:ext cx="841920" cy="599058"/>
            </a:xfrm>
            <a:prstGeom prst="rect">
              <a:avLst/>
            </a:prstGeom>
            <a:noFill/>
            <a:ln>
              <a:noFill/>
            </a:ln>
          </p:spPr>
        </p:pic>
        <p:pic>
          <p:nvPicPr>
            <p:cNvPr id="1976" name="Google Shape;1976;p26"/>
            <p:cNvPicPr preferRelativeResize="0"/>
            <p:nvPr/>
          </p:nvPicPr>
          <p:blipFill rotWithShape="1">
            <a:blip r:embed="rId8">
              <a:alphaModFix/>
            </a:blip>
            <a:srcRect b="42980" l="34351" r="33980" t="42345"/>
            <a:stretch/>
          </p:blipFill>
          <p:spPr>
            <a:xfrm>
              <a:off x="10594417" y="1779283"/>
              <a:ext cx="810172" cy="187481"/>
            </a:xfrm>
            <a:prstGeom prst="rect">
              <a:avLst/>
            </a:prstGeom>
            <a:noFill/>
            <a:ln>
              <a:noFill/>
            </a:ln>
          </p:spPr>
        </p:pic>
        <p:pic>
          <p:nvPicPr>
            <p:cNvPr id="1977" name="Google Shape;1977;p26"/>
            <p:cNvPicPr preferRelativeResize="0"/>
            <p:nvPr/>
          </p:nvPicPr>
          <p:blipFill rotWithShape="1">
            <a:blip r:embed="rId9">
              <a:alphaModFix/>
            </a:blip>
            <a:srcRect b="33033" l="21001" r="25716" t="23050"/>
            <a:stretch/>
          </p:blipFill>
          <p:spPr>
            <a:xfrm>
              <a:off x="9362905" y="1649944"/>
              <a:ext cx="700490" cy="461893"/>
            </a:xfrm>
            <a:prstGeom prst="rect">
              <a:avLst/>
            </a:prstGeom>
            <a:noFill/>
            <a:ln>
              <a:noFill/>
            </a:ln>
          </p:spPr>
        </p:pic>
        <p:pic>
          <p:nvPicPr>
            <p:cNvPr id="1978" name="Google Shape;1978;p26"/>
            <p:cNvPicPr preferRelativeResize="0"/>
            <p:nvPr/>
          </p:nvPicPr>
          <p:blipFill rotWithShape="1">
            <a:blip r:embed="rId10">
              <a:alphaModFix/>
            </a:blip>
            <a:srcRect b="0" l="0" r="0" t="0"/>
            <a:stretch/>
          </p:blipFill>
          <p:spPr>
            <a:xfrm>
              <a:off x="5366320" y="1592201"/>
              <a:ext cx="1201145" cy="600573"/>
            </a:xfrm>
            <a:prstGeom prst="rect">
              <a:avLst/>
            </a:prstGeom>
            <a:noFill/>
            <a:ln>
              <a:noFill/>
            </a:ln>
          </p:spPr>
        </p:pic>
        <p:pic>
          <p:nvPicPr>
            <p:cNvPr id="1979" name="Google Shape;1979;p26"/>
            <p:cNvPicPr preferRelativeResize="0"/>
            <p:nvPr/>
          </p:nvPicPr>
          <p:blipFill rotWithShape="1">
            <a:blip r:embed="rId11">
              <a:alphaModFix/>
            </a:blip>
            <a:srcRect b="0" l="0" r="0" t="17152"/>
            <a:stretch/>
          </p:blipFill>
          <p:spPr>
            <a:xfrm>
              <a:off x="8087911" y="1649784"/>
              <a:ext cx="758461" cy="628368"/>
            </a:xfrm>
            <a:prstGeom prst="rect">
              <a:avLst/>
            </a:prstGeom>
            <a:noFill/>
            <a:ln>
              <a:noFill/>
            </a:ln>
          </p:spPr>
        </p:pic>
        <p:pic>
          <p:nvPicPr>
            <p:cNvPr id="1980" name="Google Shape;1980;p26"/>
            <p:cNvPicPr preferRelativeResize="0"/>
            <p:nvPr/>
          </p:nvPicPr>
          <p:blipFill rotWithShape="1">
            <a:blip r:embed="rId12">
              <a:alphaModFix/>
            </a:blip>
            <a:srcRect b="0" l="0" r="0" t="0"/>
            <a:stretch/>
          </p:blipFill>
          <p:spPr>
            <a:xfrm>
              <a:off x="6831071" y="1583090"/>
              <a:ext cx="803639" cy="642911"/>
            </a:xfrm>
            <a:prstGeom prst="rect">
              <a:avLst/>
            </a:prstGeom>
            <a:noFill/>
            <a:ln>
              <a:noFill/>
            </a:ln>
          </p:spPr>
        </p:pic>
        <p:pic>
          <p:nvPicPr>
            <p:cNvPr id="1981" name="Google Shape;1981;p26"/>
            <p:cNvPicPr preferRelativeResize="0"/>
            <p:nvPr/>
          </p:nvPicPr>
          <p:blipFill rotWithShape="1">
            <a:blip r:embed="rId13">
              <a:alphaModFix/>
            </a:blip>
            <a:srcRect b="19356" l="13528" r="12226" t="15662"/>
            <a:stretch/>
          </p:blipFill>
          <p:spPr>
            <a:xfrm>
              <a:off x="4358983" y="1610613"/>
              <a:ext cx="712952" cy="623996"/>
            </a:xfrm>
            <a:prstGeom prst="rect">
              <a:avLst/>
            </a:prstGeom>
            <a:noFill/>
            <a:ln>
              <a:noFill/>
            </a:ln>
          </p:spPr>
        </p:pic>
      </p:grpSp>
      <p:grpSp>
        <p:nvGrpSpPr>
          <p:cNvPr id="1982" name="Google Shape;1982;p26"/>
          <p:cNvGrpSpPr/>
          <p:nvPr/>
        </p:nvGrpSpPr>
        <p:grpSpPr>
          <a:xfrm>
            <a:off x="2849434" y="6181320"/>
            <a:ext cx="1411419" cy="320646"/>
            <a:chOff x="9298717" y="2601491"/>
            <a:chExt cx="2209186" cy="528003"/>
          </a:xfrm>
        </p:grpSpPr>
        <p:pic>
          <p:nvPicPr>
            <p:cNvPr id="1983" name="Google Shape;1983;p26"/>
            <p:cNvPicPr preferRelativeResize="0"/>
            <p:nvPr/>
          </p:nvPicPr>
          <p:blipFill rotWithShape="1">
            <a:blip r:embed="rId14">
              <a:alphaModFix/>
            </a:blip>
            <a:srcRect b="40271" l="0" r="0" t="39674"/>
            <a:stretch/>
          </p:blipFill>
          <p:spPr>
            <a:xfrm>
              <a:off x="9298717" y="2601491"/>
              <a:ext cx="2209186" cy="332250"/>
            </a:xfrm>
            <a:prstGeom prst="rect">
              <a:avLst/>
            </a:prstGeom>
            <a:noFill/>
            <a:ln>
              <a:noFill/>
            </a:ln>
          </p:spPr>
        </p:pic>
        <p:sp>
          <p:nvSpPr>
            <p:cNvPr id="1984" name="Google Shape;1984;p26"/>
            <p:cNvSpPr/>
            <p:nvPr/>
          </p:nvSpPr>
          <p:spPr>
            <a:xfrm>
              <a:off x="10185422" y="2919892"/>
              <a:ext cx="172007" cy="171682"/>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85" name="Google Shape;1985;p26"/>
            <p:cNvSpPr/>
            <p:nvPr/>
          </p:nvSpPr>
          <p:spPr>
            <a:xfrm>
              <a:off x="10317153" y="2957812"/>
              <a:ext cx="172007" cy="171682"/>
            </a:xfrm>
            <a:prstGeom prst="ellipse">
              <a:avLst/>
            </a:prstGeom>
            <a:solidFill>
              <a:srgbClr val="FF6C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986" name="Google Shape;1986;p26"/>
          <p:cNvSpPr txBox="1"/>
          <p:nvPr>
            <p:ph type="title"/>
          </p:nvPr>
        </p:nvSpPr>
        <p:spPr>
          <a:xfrm>
            <a:off x="457199" y="152401"/>
            <a:ext cx="10762736"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1800"/>
              <a:buFont typeface="Arial"/>
              <a:buNone/>
            </a:pPr>
            <a:r>
              <a:rPr lang="en-US"/>
              <a:t>Multiple Vertical Bars | Segments or Statements</a:t>
            </a:r>
            <a:endParaRPr/>
          </a:p>
        </p:txBody>
      </p:sp>
      <p:sp>
        <p:nvSpPr>
          <p:cNvPr id="1987" name="Google Shape;1987;p26"/>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2" name="Shape 1992"/>
        <p:cNvGrpSpPr/>
        <p:nvPr/>
      </p:nvGrpSpPr>
      <p:grpSpPr>
        <a:xfrm>
          <a:off x="0" y="0"/>
          <a:ext cx="0" cy="0"/>
          <a:chOff x="0" y="0"/>
          <a:chExt cx="0" cy="0"/>
        </a:xfrm>
      </p:grpSpPr>
      <p:sp>
        <p:nvSpPr>
          <p:cNvPr id="1993" name="Google Shape;1993;p27"/>
          <p:cNvSpPr txBox="1"/>
          <p:nvPr>
            <p:ph type="title"/>
          </p:nvPr>
        </p:nvSpPr>
        <p:spPr>
          <a:xfrm>
            <a:off x="457199" y="152401"/>
            <a:ext cx="10762736"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1800"/>
              <a:buFont typeface="Arial"/>
              <a:buNone/>
            </a:pPr>
            <a:r>
              <a:rPr lang="en-US"/>
              <a:t>Multiple Graphs | Set Up Example</a:t>
            </a:r>
            <a:endParaRPr/>
          </a:p>
        </p:txBody>
      </p:sp>
      <p:sp>
        <p:nvSpPr>
          <p:cNvPr id="1994" name="Google Shape;1994;p27"/>
          <p:cNvSpPr/>
          <p:nvPr/>
        </p:nvSpPr>
        <p:spPr>
          <a:xfrm>
            <a:off x="6709996" y="3686782"/>
            <a:ext cx="4908888" cy="975951"/>
          </a:xfrm>
          <a:prstGeom prst="rect">
            <a:avLst/>
          </a:prstGeom>
          <a:solidFill>
            <a:srgbClr val="D9D9D9">
              <a:alpha val="3725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995" name="Google Shape;1995;p27"/>
          <p:cNvGraphicFramePr/>
          <p:nvPr/>
        </p:nvGraphicFramePr>
        <p:xfrm>
          <a:off x="6346344" y="3207326"/>
          <a:ext cx="5359272" cy="2930537"/>
        </p:xfrm>
        <a:graphic>
          <a:graphicData uri="http://schemas.openxmlformats.org/drawingml/2006/chart">
            <c:chart r:id="rId3"/>
          </a:graphicData>
        </a:graphic>
      </p:graphicFrame>
      <p:sp>
        <p:nvSpPr>
          <p:cNvPr id="1996" name="Google Shape;1996;p27"/>
          <p:cNvSpPr/>
          <p:nvPr/>
        </p:nvSpPr>
        <p:spPr>
          <a:xfrm>
            <a:off x="1265654" y="4387925"/>
            <a:ext cx="3932337" cy="424543"/>
          </a:xfrm>
          <a:prstGeom prst="rect">
            <a:avLst/>
          </a:prstGeom>
          <a:solidFill>
            <a:srgbClr val="F2F2F2">
              <a:alpha val="7176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997" name="Google Shape;1997;p27"/>
          <p:cNvGraphicFramePr/>
          <p:nvPr/>
        </p:nvGraphicFramePr>
        <p:xfrm>
          <a:off x="372984" y="3091237"/>
          <a:ext cx="6117463" cy="3265113"/>
        </p:xfrm>
        <a:graphic>
          <a:graphicData uri="http://schemas.openxmlformats.org/drawingml/2006/chart">
            <c:chart r:id="rId4"/>
          </a:graphicData>
        </a:graphic>
      </p:graphicFrame>
      <p:graphicFrame>
        <p:nvGraphicFramePr>
          <p:cNvPr id="1998" name="Google Shape;1998;p27"/>
          <p:cNvGraphicFramePr/>
          <p:nvPr/>
        </p:nvGraphicFramePr>
        <p:xfrm>
          <a:off x="5891792" y="1925838"/>
          <a:ext cx="6650048" cy="1437469"/>
        </p:xfrm>
        <a:graphic>
          <a:graphicData uri="http://schemas.openxmlformats.org/drawingml/2006/chart">
            <c:chart r:id="rId5"/>
          </a:graphicData>
        </a:graphic>
      </p:graphicFrame>
      <p:sp>
        <p:nvSpPr>
          <p:cNvPr id="1999" name="Google Shape;1999;p27"/>
          <p:cNvSpPr txBox="1"/>
          <p:nvPr/>
        </p:nvSpPr>
        <p:spPr>
          <a:xfrm>
            <a:off x="11621943" y="2293802"/>
            <a:ext cx="613071" cy="8617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More harm than good</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3%</a:t>
            </a:r>
            <a:endParaRPr b="0" i="0" sz="1000" u="none" cap="none" strike="noStrike">
              <a:solidFill>
                <a:schemeClr val="dk1"/>
              </a:solidFill>
              <a:latin typeface="Arial"/>
              <a:ea typeface="Arial"/>
              <a:cs typeface="Arial"/>
              <a:sym typeface="Arial"/>
            </a:endParaRPr>
          </a:p>
        </p:txBody>
      </p:sp>
      <p:cxnSp>
        <p:nvCxnSpPr>
          <p:cNvPr id="2000" name="Google Shape;2000;p27"/>
          <p:cNvCxnSpPr/>
          <p:nvPr/>
        </p:nvCxnSpPr>
        <p:spPr>
          <a:xfrm>
            <a:off x="7664933" y="2792739"/>
            <a:ext cx="0" cy="104864"/>
          </a:xfrm>
          <a:prstGeom prst="straightConnector1">
            <a:avLst/>
          </a:prstGeom>
          <a:noFill/>
          <a:ln cap="flat" cmpd="sng" w="38100">
            <a:solidFill>
              <a:schemeClr val="lt1"/>
            </a:solidFill>
            <a:prstDash val="solid"/>
            <a:miter lim="800000"/>
            <a:headEnd len="med" w="med" type="triangle"/>
            <a:tailEnd len="sm" w="sm" type="none"/>
          </a:ln>
        </p:spPr>
      </p:cxnSp>
      <p:cxnSp>
        <p:nvCxnSpPr>
          <p:cNvPr id="2001" name="Google Shape;2001;p27"/>
          <p:cNvCxnSpPr/>
          <p:nvPr/>
        </p:nvCxnSpPr>
        <p:spPr>
          <a:xfrm>
            <a:off x="9870999" y="2833702"/>
            <a:ext cx="0" cy="104864"/>
          </a:xfrm>
          <a:prstGeom prst="straightConnector1">
            <a:avLst/>
          </a:prstGeom>
          <a:noFill/>
          <a:ln cap="flat" cmpd="sng" w="38100">
            <a:solidFill>
              <a:schemeClr val="lt1"/>
            </a:solidFill>
            <a:prstDash val="solid"/>
            <a:miter lim="800000"/>
            <a:headEnd len="sm" w="sm" type="none"/>
            <a:tailEnd len="med" w="med" type="triangle"/>
          </a:ln>
        </p:spPr>
      </p:cxnSp>
      <p:cxnSp>
        <p:nvCxnSpPr>
          <p:cNvPr id="2002" name="Google Shape;2002;p27"/>
          <p:cNvCxnSpPr/>
          <p:nvPr/>
        </p:nvCxnSpPr>
        <p:spPr>
          <a:xfrm>
            <a:off x="11093828" y="2843407"/>
            <a:ext cx="0" cy="104864"/>
          </a:xfrm>
          <a:prstGeom prst="straightConnector1">
            <a:avLst/>
          </a:prstGeom>
          <a:noFill/>
          <a:ln cap="flat" cmpd="sng" w="38100">
            <a:solidFill>
              <a:schemeClr val="lt1"/>
            </a:solidFill>
            <a:prstDash val="solid"/>
            <a:miter lim="800000"/>
            <a:headEnd len="sm" w="sm" type="none"/>
            <a:tailEnd len="med" w="med" type="triangle"/>
          </a:ln>
        </p:spPr>
      </p:cxnSp>
      <p:graphicFrame>
        <p:nvGraphicFramePr>
          <p:cNvPr id="2003" name="Google Shape;2003;p27"/>
          <p:cNvGraphicFramePr/>
          <p:nvPr/>
        </p:nvGraphicFramePr>
        <p:xfrm>
          <a:off x="487653" y="2452191"/>
          <a:ext cx="3000000" cy="3000000"/>
        </p:xfrm>
        <a:graphic>
          <a:graphicData uri="http://schemas.openxmlformats.org/drawingml/2006/table">
            <a:tbl>
              <a:tblPr bandRow="1" firstRow="1">
                <a:noFill/>
                <a:tableStyleId>{5724C10F-EE1D-4E38-909A-5F93575D7D13}</a:tableStyleId>
              </a:tblPr>
              <a:tblGrid>
                <a:gridCol w="1028950"/>
                <a:gridCol w="3466500"/>
              </a:tblGrid>
              <a:tr h="521475">
                <a:tc>
                  <a:txBody>
                    <a:bodyPr/>
                    <a:lstStyle/>
                    <a:p>
                      <a:pPr indent="0" lvl="0" marL="0" marR="0" rtl="0" algn="ctr">
                        <a:spcBef>
                          <a:spcPts val="0"/>
                        </a:spcBef>
                        <a:spcAft>
                          <a:spcPts val="0"/>
                        </a:spcAft>
                        <a:buClr>
                          <a:schemeClr val="dk1"/>
                        </a:buClr>
                        <a:buSzPts val="1800"/>
                        <a:buFont typeface="Arial"/>
                        <a:buNone/>
                      </a:pPr>
                      <a:r>
                        <a:rPr b="0" lang="en-US" sz="1800">
                          <a:solidFill>
                            <a:schemeClr val="dk1"/>
                          </a:solidFill>
                          <a:latin typeface="Arial"/>
                          <a:ea typeface="Arial"/>
                          <a:cs typeface="Arial"/>
                          <a:sym typeface="Arial"/>
                        </a:rPr>
                        <a:t>87%</a:t>
                      </a:r>
                      <a:endParaRPr b="0" sz="1100">
                        <a:solidFill>
                          <a:schemeClr val="dk1"/>
                        </a:solidFill>
                        <a:latin typeface="Arial"/>
                        <a:ea typeface="Arial"/>
                        <a:cs typeface="Arial"/>
                        <a:sym typeface="Arial"/>
                      </a:endParaRPr>
                    </a:p>
                  </a:txBody>
                  <a:tcPr marT="45725" marB="45725" marR="91450" marL="91450" anchor="ctr">
                    <a:solidFill>
                      <a:srgbClr val="A2F2DD"/>
                    </a:solidFill>
                  </a:tcPr>
                </a:tc>
                <a:tc>
                  <a:txBody>
                    <a:bodyPr/>
                    <a:lstStyle/>
                    <a:p>
                      <a:pPr indent="0" lvl="0" marL="0" marR="0" rtl="0" algn="ctr">
                        <a:spcBef>
                          <a:spcPts val="0"/>
                        </a:spcBef>
                        <a:spcAft>
                          <a:spcPts val="0"/>
                        </a:spcAft>
                        <a:buClr>
                          <a:schemeClr val="dk1"/>
                        </a:buClr>
                        <a:buSzPts val="1400"/>
                        <a:buFont typeface="Arial"/>
                        <a:buNone/>
                      </a:pPr>
                      <a:r>
                        <a:rPr b="0" lang="en-US" sz="1400">
                          <a:solidFill>
                            <a:schemeClr val="dk1"/>
                          </a:solidFill>
                          <a:latin typeface="Arial"/>
                          <a:ea typeface="Arial"/>
                          <a:cs typeface="Arial"/>
                          <a:sym typeface="Arial"/>
                        </a:rPr>
                        <a:t>are extremely or very interested in ABC</a:t>
                      </a:r>
                      <a:endParaRPr sz="1800">
                        <a:solidFill>
                          <a:schemeClr val="dk1"/>
                        </a:solidFill>
                        <a:latin typeface="Arial"/>
                        <a:ea typeface="Arial"/>
                        <a:cs typeface="Arial"/>
                        <a:sym typeface="Arial"/>
                      </a:endParaRPr>
                    </a:p>
                  </a:txBody>
                  <a:tcPr marT="45725" marB="45725" marR="91450" marL="91450" anchor="ctr">
                    <a:solidFill>
                      <a:srgbClr val="A2F2DD"/>
                    </a:solidFill>
                  </a:tcPr>
                </a:tc>
              </a:tr>
            </a:tbl>
          </a:graphicData>
        </a:graphic>
      </p:graphicFrame>
      <p:cxnSp>
        <p:nvCxnSpPr>
          <p:cNvPr id="2004" name="Google Shape;2004;p27"/>
          <p:cNvCxnSpPr/>
          <p:nvPr/>
        </p:nvCxnSpPr>
        <p:spPr>
          <a:xfrm>
            <a:off x="277491" y="3196898"/>
            <a:ext cx="11665693" cy="0"/>
          </a:xfrm>
          <a:prstGeom prst="straightConnector1">
            <a:avLst/>
          </a:prstGeom>
          <a:noFill/>
          <a:ln cap="flat" cmpd="sng" w="9525">
            <a:solidFill>
              <a:srgbClr val="595959"/>
            </a:solidFill>
            <a:prstDash val="solid"/>
            <a:miter lim="800000"/>
            <a:headEnd len="sm" w="sm" type="none"/>
            <a:tailEnd len="sm" w="sm" type="none"/>
          </a:ln>
        </p:spPr>
      </p:cxnSp>
      <p:sp>
        <p:nvSpPr>
          <p:cNvPr id="2005" name="Google Shape;2005;p27"/>
          <p:cNvSpPr/>
          <p:nvPr/>
        </p:nvSpPr>
        <p:spPr>
          <a:xfrm rot="10800000">
            <a:off x="3751810" y="5644880"/>
            <a:ext cx="65598" cy="91440"/>
          </a:xfrm>
          <a:prstGeom prst="downArrow">
            <a:avLst>
              <a:gd fmla="val 50000" name="adj1"/>
              <a:gd fmla="val 50000" name="adj2"/>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2006" name="Google Shape;2006;p27"/>
          <p:cNvSpPr/>
          <p:nvPr/>
        </p:nvSpPr>
        <p:spPr>
          <a:xfrm rot="10800000">
            <a:off x="4101610" y="6182017"/>
            <a:ext cx="65598" cy="91440"/>
          </a:xfrm>
          <a:prstGeom prst="downArrow">
            <a:avLst>
              <a:gd fmla="val 50000" name="adj1"/>
              <a:gd fmla="val 50000" name="adj2"/>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Arial"/>
              <a:ea typeface="Arial"/>
              <a:cs typeface="Arial"/>
              <a:sym typeface="Arial"/>
            </a:endParaRPr>
          </a:p>
        </p:txBody>
      </p:sp>
      <p:sp>
        <p:nvSpPr>
          <p:cNvPr id="2007" name="Google Shape;2007;p27"/>
          <p:cNvSpPr/>
          <p:nvPr/>
        </p:nvSpPr>
        <p:spPr>
          <a:xfrm rot="10800000">
            <a:off x="3529385" y="6033015"/>
            <a:ext cx="65598" cy="91440"/>
          </a:xfrm>
          <a:prstGeom prst="downArrow">
            <a:avLst>
              <a:gd fmla="val 50000" name="adj1"/>
              <a:gd fmla="val 50000" name="adj2"/>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2008" name="Google Shape;2008;p27"/>
          <p:cNvSpPr/>
          <p:nvPr/>
        </p:nvSpPr>
        <p:spPr>
          <a:xfrm rot="10800000">
            <a:off x="3984041" y="5253269"/>
            <a:ext cx="65598" cy="91440"/>
          </a:xfrm>
          <a:prstGeom prst="downArrow">
            <a:avLst>
              <a:gd fmla="val 50000" name="adj1"/>
              <a:gd fmla="val 50000" name="adj2"/>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2009" name="Google Shape;2009;p27"/>
          <p:cNvSpPr/>
          <p:nvPr/>
        </p:nvSpPr>
        <p:spPr>
          <a:xfrm rot="10800000">
            <a:off x="4040405" y="4869676"/>
            <a:ext cx="65598" cy="91440"/>
          </a:xfrm>
          <a:prstGeom prst="downArrow">
            <a:avLst>
              <a:gd fmla="val 50000" name="adj1"/>
              <a:gd fmla="val 50000" name="adj2"/>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2010" name="Google Shape;2010;p27"/>
          <p:cNvSpPr/>
          <p:nvPr/>
        </p:nvSpPr>
        <p:spPr>
          <a:xfrm rot="10800000">
            <a:off x="4222625" y="4463943"/>
            <a:ext cx="65598" cy="91440"/>
          </a:xfrm>
          <a:prstGeom prst="downArrow">
            <a:avLst>
              <a:gd fmla="val 50000" name="adj1"/>
              <a:gd fmla="val 50000" name="adj2"/>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2011" name="Google Shape;2011;p27"/>
          <p:cNvSpPr/>
          <p:nvPr/>
        </p:nvSpPr>
        <p:spPr>
          <a:xfrm rot="10800000">
            <a:off x="4347693" y="4086455"/>
            <a:ext cx="65598" cy="91440"/>
          </a:xfrm>
          <a:prstGeom prst="downArrow">
            <a:avLst>
              <a:gd fmla="val 50000" name="adj1"/>
              <a:gd fmla="val 50000" name="adj2"/>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4"/>
              </a:solidFill>
              <a:latin typeface="Arial"/>
              <a:ea typeface="Arial"/>
              <a:cs typeface="Arial"/>
              <a:sym typeface="Arial"/>
            </a:endParaRPr>
          </a:p>
        </p:txBody>
      </p:sp>
      <p:sp>
        <p:nvSpPr>
          <p:cNvPr id="2012" name="Google Shape;2012;p27"/>
          <p:cNvSpPr/>
          <p:nvPr/>
        </p:nvSpPr>
        <p:spPr>
          <a:xfrm rot="10800000">
            <a:off x="4427878" y="3841009"/>
            <a:ext cx="65598" cy="91440"/>
          </a:xfrm>
          <a:prstGeom prst="downArrow">
            <a:avLst>
              <a:gd fmla="val 50000" name="adj1"/>
              <a:gd fmla="val 50000" name="adj2"/>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Arial"/>
              <a:ea typeface="Arial"/>
              <a:cs typeface="Arial"/>
              <a:sym typeface="Arial"/>
            </a:endParaRPr>
          </a:p>
        </p:txBody>
      </p:sp>
      <p:sp>
        <p:nvSpPr>
          <p:cNvPr id="2013" name="Google Shape;2013;p27"/>
          <p:cNvSpPr/>
          <p:nvPr/>
        </p:nvSpPr>
        <p:spPr>
          <a:xfrm rot="10800000">
            <a:off x="11141545" y="3886536"/>
            <a:ext cx="135314" cy="188621"/>
          </a:xfrm>
          <a:prstGeom prst="downArrow">
            <a:avLst>
              <a:gd fmla="val 50000" name="adj1"/>
              <a:gd fmla="val 50000" name="adj2"/>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14" name="Google Shape;2014;p27"/>
          <p:cNvSpPr/>
          <p:nvPr/>
        </p:nvSpPr>
        <p:spPr>
          <a:xfrm rot="10800000">
            <a:off x="4957453" y="5786587"/>
            <a:ext cx="65598" cy="91440"/>
          </a:xfrm>
          <a:prstGeom prst="downArrow">
            <a:avLst>
              <a:gd fmla="val 50000" name="adj1"/>
              <a:gd fmla="val 50000" name="adj2"/>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Arial"/>
              <a:ea typeface="Arial"/>
              <a:cs typeface="Arial"/>
              <a:sym typeface="Arial"/>
            </a:endParaRPr>
          </a:p>
        </p:txBody>
      </p:sp>
      <p:sp>
        <p:nvSpPr>
          <p:cNvPr id="2015" name="Google Shape;2015;p27"/>
          <p:cNvSpPr/>
          <p:nvPr/>
        </p:nvSpPr>
        <p:spPr>
          <a:xfrm>
            <a:off x="179614" y="4011521"/>
            <a:ext cx="1038293" cy="573192"/>
          </a:xfrm>
          <a:prstGeom prst="wedgeRoundRectCallout">
            <a:avLst>
              <a:gd fmla="val 44593" name="adj1"/>
              <a:gd fmla="val 65349" name="adj2"/>
              <a:gd fmla="val 16667" name="adj3"/>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Use transparent gray box to highlight brand or T2B</a:t>
            </a:r>
            <a:endParaRPr b="0" i="0" sz="1400" u="none" cap="none" strike="noStrike">
              <a:solidFill>
                <a:schemeClr val="dk1"/>
              </a:solidFill>
              <a:latin typeface="Arial"/>
              <a:ea typeface="Arial"/>
              <a:cs typeface="Arial"/>
              <a:sym typeface="Arial"/>
            </a:endParaRPr>
          </a:p>
        </p:txBody>
      </p:sp>
      <p:sp>
        <p:nvSpPr>
          <p:cNvPr id="2016" name="Google Shape;2016;p27"/>
          <p:cNvSpPr/>
          <p:nvPr/>
        </p:nvSpPr>
        <p:spPr>
          <a:xfrm>
            <a:off x="10801216" y="4436844"/>
            <a:ext cx="1038293" cy="573192"/>
          </a:xfrm>
          <a:prstGeom prst="wedgeRoundRectCallout">
            <a:avLst>
              <a:gd fmla="val -8090" name="adj1"/>
              <a:gd fmla="val -92754" name="adj2"/>
              <a:gd fmla="val 16667" name="adj3"/>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Use arrows to indicate statistical significance</a:t>
            </a:r>
            <a:endParaRPr b="0" i="0" sz="1400" u="none" cap="none" strike="noStrike">
              <a:solidFill>
                <a:schemeClr val="dk1"/>
              </a:solidFill>
              <a:latin typeface="Arial"/>
              <a:ea typeface="Arial"/>
              <a:cs typeface="Arial"/>
              <a:sym typeface="Arial"/>
            </a:endParaRPr>
          </a:p>
        </p:txBody>
      </p:sp>
      <p:sp>
        <p:nvSpPr>
          <p:cNvPr id="2017" name="Google Shape;2017;p27"/>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2" name="Shape 2022"/>
        <p:cNvGrpSpPr/>
        <p:nvPr/>
      </p:nvGrpSpPr>
      <p:grpSpPr>
        <a:xfrm>
          <a:off x="0" y="0"/>
          <a:ext cx="0" cy="0"/>
          <a:chOff x="0" y="0"/>
          <a:chExt cx="0" cy="0"/>
        </a:xfrm>
      </p:grpSpPr>
      <p:sp>
        <p:nvSpPr>
          <p:cNvPr id="2023" name="Google Shape;2023;p131"/>
          <p:cNvSpPr txBox="1"/>
          <p:nvPr>
            <p:ph idx="1" type="body"/>
          </p:nvPr>
        </p:nvSpPr>
        <p:spPr>
          <a:xfrm>
            <a:off x="2482985" y="685554"/>
            <a:ext cx="8140770" cy="1846659"/>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6000"/>
              <a:buFont typeface="Arial"/>
              <a:buNone/>
            </a:pPr>
            <a:r>
              <a:rPr lang="en-US" sz="6000"/>
              <a:t>Examples of Multiple Charts on one Slide</a:t>
            </a:r>
            <a:endParaRPr/>
          </a:p>
        </p:txBody>
      </p:sp>
      <p:sp>
        <p:nvSpPr>
          <p:cNvPr id="2024" name="Google Shape;2024;p131"/>
          <p:cNvSpPr txBox="1"/>
          <p:nvPr>
            <p:ph idx="6" type="body"/>
          </p:nvPr>
        </p:nvSpPr>
        <p:spPr>
          <a:xfrm>
            <a:off x="913424" y="685554"/>
            <a:ext cx="1204668" cy="1890590"/>
          </a:xfrm>
          <a:prstGeom prst="rect">
            <a:avLst/>
          </a:prstGeom>
          <a:noFill/>
          <a:ln>
            <a:noFill/>
          </a:ln>
        </p:spPr>
        <p:txBody>
          <a:bodyPr anchorCtr="0" anchor="t" bIns="45700" lIns="91425" spcFirstLastPara="1" rIns="91425" wrap="square" tIns="45700">
            <a:normAutofit/>
          </a:bodyPr>
          <a:lstStyle/>
          <a:p>
            <a:pPr indent="0" lvl="0" marL="0" rtl="0" algn="r">
              <a:lnSpc>
                <a:spcPct val="80000"/>
              </a:lnSpc>
              <a:spcBef>
                <a:spcPts val="0"/>
              </a:spcBef>
              <a:spcAft>
                <a:spcPts val="0"/>
              </a:spcAft>
              <a:buClr>
                <a:schemeClr val="lt1"/>
              </a:buClr>
              <a:buSzPts val="13875"/>
              <a:buNone/>
            </a:pPr>
            <a:r>
              <a:rPr lang="en-US" sz="13875"/>
              <a:t>8</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9" name="Shape 939"/>
        <p:cNvGrpSpPr/>
        <p:nvPr/>
      </p:nvGrpSpPr>
      <p:grpSpPr>
        <a:xfrm>
          <a:off x="0" y="0"/>
          <a:ext cx="0" cy="0"/>
          <a:chOff x="0" y="0"/>
          <a:chExt cx="0" cy="0"/>
        </a:xfrm>
      </p:grpSpPr>
      <p:pic>
        <p:nvPicPr>
          <p:cNvPr id="940" name="Google Shape;940;p6"/>
          <p:cNvPicPr preferRelativeResize="0"/>
          <p:nvPr/>
        </p:nvPicPr>
        <p:blipFill rotWithShape="1">
          <a:blip r:embed="rId3">
            <a:alphaModFix/>
          </a:blip>
          <a:srcRect b="0" l="0" r="0" t="0"/>
          <a:stretch/>
        </p:blipFill>
        <p:spPr>
          <a:xfrm>
            <a:off x="3898687" y="1971075"/>
            <a:ext cx="2972252" cy="2282612"/>
          </a:xfrm>
          <a:prstGeom prst="rect">
            <a:avLst/>
          </a:prstGeom>
          <a:noFill/>
          <a:ln>
            <a:noFill/>
          </a:ln>
        </p:spPr>
      </p:pic>
      <p:sp>
        <p:nvSpPr>
          <p:cNvPr id="941" name="Google Shape;941;p6"/>
          <p:cNvSpPr txBox="1"/>
          <p:nvPr/>
        </p:nvSpPr>
        <p:spPr>
          <a:xfrm>
            <a:off x="707926" y="1800223"/>
            <a:ext cx="2438398" cy="349581"/>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2"/>
                </a:solidFill>
                <a:latin typeface="Arial"/>
                <a:ea typeface="Arial"/>
                <a:cs typeface="Arial"/>
                <a:sym typeface="Arial"/>
              </a:rPr>
              <a:t>MARKETS INCLUDED*</a:t>
            </a:r>
            <a:endParaRPr b="0" i="0" sz="1400" u="none" cap="none" strike="noStrike">
              <a:solidFill>
                <a:schemeClr val="accent2"/>
              </a:solidFill>
              <a:latin typeface="Arial"/>
              <a:ea typeface="Arial"/>
              <a:cs typeface="Arial"/>
              <a:sym typeface="Arial"/>
            </a:endParaRPr>
          </a:p>
        </p:txBody>
      </p:sp>
      <p:sp>
        <p:nvSpPr>
          <p:cNvPr id="942" name="Google Shape;942;p6"/>
          <p:cNvSpPr txBox="1"/>
          <p:nvPr/>
        </p:nvSpPr>
        <p:spPr>
          <a:xfrm>
            <a:off x="7384810" y="1800223"/>
            <a:ext cx="2438398" cy="349581"/>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2"/>
                </a:solidFill>
                <a:latin typeface="Arial"/>
                <a:ea typeface="Arial"/>
                <a:cs typeface="Arial"/>
                <a:sym typeface="Arial"/>
              </a:rPr>
              <a:t>BRANDS EVALUATED</a:t>
            </a:r>
            <a:endParaRPr b="0" i="0" sz="1400" u="none" cap="none" strike="noStrike">
              <a:solidFill>
                <a:schemeClr val="accent2"/>
              </a:solidFill>
              <a:latin typeface="Arial"/>
              <a:ea typeface="Arial"/>
              <a:cs typeface="Arial"/>
              <a:sym typeface="Arial"/>
            </a:endParaRPr>
          </a:p>
        </p:txBody>
      </p:sp>
      <p:sp>
        <p:nvSpPr>
          <p:cNvPr id="943" name="Google Shape;943;p6"/>
          <p:cNvSpPr txBox="1"/>
          <p:nvPr/>
        </p:nvSpPr>
        <p:spPr>
          <a:xfrm>
            <a:off x="706744" y="4881856"/>
            <a:ext cx="3152334" cy="37042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2"/>
                </a:solidFill>
                <a:latin typeface="Arial"/>
                <a:ea typeface="Arial"/>
                <a:cs typeface="Arial"/>
                <a:sym typeface="Arial"/>
              </a:rPr>
              <a:t>SEGMENT IDENTIFICATION</a:t>
            </a:r>
            <a:endParaRPr b="0" i="0" sz="1400" u="none" cap="none" strike="noStrike">
              <a:solidFill>
                <a:schemeClr val="accent2"/>
              </a:solidFill>
              <a:latin typeface="Arial"/>
              <a:ea typeface="Arial"/>
              <a:cs typeface="Arial"/>
              <a:sym typeface="Arial"/>
            </a:endParaRPr>
          </a:p>
        </p:txBody>
      </p:sp>
      <p:sp>
        <p:nvSpPr>
          <p:cNvPr id="944" name="Google Shape;944;p6"/>
          <p:cNvSpPr txBox="1"/>
          <p:nvPr/>
        </p:nvSpPr>
        <p:spPr>
          <a:xfrm>
            <a:off x="853099" y="2058028"/>
            <a:ext cx="1044596" cy="33855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Tier 1</a:t>
            </a:r>
            <a:endParaRPr b="0" i="0" sz="1400" u="none" cap="none" strike="noStrike">
              <a:solidFill>
                <a:srgbClr val="000000"/>
              </a:solidFill>
              <a:latin typeface="Arial"/>
              <a:ea typeface="Arial"/>
              <a:cs typeface="Arial"/>
              <a:sym typeface="Arial"/>
            </a:endParaRPr>
          </a:p>
        </p:txBody>
      </p:sp>
      <p:sp>
        <p:nvSpPr>
          <p:cNvPr id="945" name="Google Shape;945;p6"/>
          <p:cNvSpPr txBox="1"/>
          <p:nvPr/>
        </p:nvSpPr>
        <p:spPr>
          <a:xfrm>
            <a:off x="853100" y="2342940"/>
            <a:ext cx="1323566" cy="769441"/>
          </a:xfrm>
          <a:prstGeom prst="rect">
            <a:avLst/>
          </a:prstGeom>
          <a:noFill/>
          <a:ln>
            <a:noFill/>
          </a:ln>
        </p:spPr>
        <p:txBody>
          <a:bodyPr anchorCtr="0" anchor="ctr"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sp>
        <p:nvSpPr>
          <p:cNvPr id="946" name="Google Shape;946;p6"/>
          <p:cNvSpPr txBox="1"/>
          <p:nvPr/>
        </p:nvSpPr>
        <p:spPr>
          <a:xfrm>
            <a:off x="1918674" y="2058028"/>
            <a:ext cx="1044596" cy="33855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Tier 1.5</a:t>
            </a:r>
            <a:endParaRPr b="0" i="0" sz="1400" u="none" cap="none" strike="noStrike">
              <a:solidFill>
                <a:srgbClr val="000000"/>
              </a:solidFill>
              <a:latin typeface="Arial"/>
              <a:ea typeface="Arial"/>
              <a:cs typeface="Arial"/>
              <a:sym typeface="Arial"/>
            </a:endParaRPr>
          </a:p>
        </p:txBody>
      </p:sp>
      <p:sp>
        <p:nvSpPr>
          <p:cNvPr id="947" name="Google Shape;947;p6"/>
          <p:cNvSpPr txBox="1"/>
          <p:nvPr/>
        </p:nvSpPr>
        <p:spPr>
          <a:xfrm>
            <a:off x="1918674" y="2294748"/>
            <a:ext cx="2393117" cy="938719"/>
          </a:xfrm>
          <a:prstGeom prst="rect">
            <a:avLst/>
          </a:prstGeom>
          <a:noFill/>
          <a:ln>
            <a:noFill/>
          </a:ln>
        </p:spPr>
        <p:txBody>
          <a:bodyPr anchorCtr="0" anchor="ctr"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F</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G</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H</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I</a:t>
            </a:r>
            <a:endParaRPr b="0" i="0" sz="1400" u="none" cap="none" strike="noStrike">
              <a:solidFill>
                <a:srgbClr val="000000"/>
              </a:solidFill>
              <a:latin typeface="Arial"/>
              <a:ea typeface="Arial"/>
              <a:cs typeface="Arial"/>
              <a:sym typeface="Arial"/>
            </a:endParaRPr>
          </a:p>
        </p:txBody>
      </p:sp>
      <p:sp>
        <p:nvSpPr>
          <p:cNvPr id="948" name="Google Shape;948;p6"/>
          <p:cNvSpPr txBox="1"/>
          <p:nvPr/>
        </p:nvSpPr>
        <p:spPr>
          <a:xfrm>
            <a:off x="853099" y="3351885"/>
            <a:ext cx="1044596" cy="33855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Tier 2</a:t>
            </a:r>
            <a:endParaRPr b="0" i="0" sz="1400" u="none" cap="none" strike="noStrike">
              <a:solidFill>
                <a:srgbClr val="000000"/>
              </a:solidFill>
              <a:latin typeface="Arial"/>
              <a:ea typeface="Arial"/>
              <a:cs typeface="Arial"/>
              <a:sym typeface="Arial"/>
            </a:endParaRPr>
          </a:p>
        </p:txBody>
      </p:sp>
      <p:sp>
        <p:nvSpPr>
          <p:cNvPr id="949" name="Google Shape;949;p6"/>
          <p:cNvSpPr txBox="1"/>
          <p:nvPr/>
        </p:nvSpPr>
        <p:spPr>
          <a:xfrm>
            <a:off x="853099" y="3590662"/>
            <a:ext cx="1162045" cy="769441"/>
          </a:xfrm>
          <a:prstGeom prst="rect">
            <a:avLst/>
          </a:prstGeom>
          <a:noFill/>
          <a:ln>
            <a:noFill/>
          </a:ln>
        </p:spPr>
        <p:txBody>
          <a:bodyPr anchorCtr="0" anchor="ctr"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J</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K</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sp>
        <p:nvSpPr>
          <p:cNvPr id="950" name="Google Shape;950;p6"/>
          <p:cNvSpPr txBox="1"/>
          <p:nvPr/>
        </p:nvSpPr>
        <p:spPr>
          <a:xfrm>
            <a:off x="1892831" y="3351885"/>
            <a:ext cx="1044596" cy="33855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Tier 3</a:t>
            </a:r>
            <a:endParaRPr b="0" i="0" sz="1400" u="none" cap="none" strike="noStrike">
              <a:solidFill>
                <a:srgbClr val="000000"/>
              </a:solidFill>
              <a:latin typeface="Arial"/>
              <a:ea typeface="Arial"/>
              <a:cs typeface="Arial"/>
              <a:sym typeface="Arial"/>
            </a:endParaRPr>
          </a:p>
        </p:txBody>
      </p:sp>
      <p:sp>
        <p:nvSpPr>
          <p:cNvPr id="951" name="Google Shape;951;p6"/>
          <p:cNvSpPr txBox="1"/>
          <p:nvPr/>
        </p:nvSpPr>
        <p:spPr>
          <a:xfrm>
            <a:off x="1892831" y="3588605"/>
            <a:ext cx="1162045" cy="938719"/>
          </a:xfrm>
          <a:prstGeom prst="rect">
            <a:avLst/>
          </a:prstGeom>
          <a:noFill/>
          <a:ln>
            <a:noFill/>
          </a:ln>
        </p:spPr>
        <p:txBody>
          <a:bodyPr anchorCtr="0" anchor="ctr"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N</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Q</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R</a:t>
            </a:r>
            <a:endParaRPr b="0" i="0" sz="1400" u="none" cap="none" strike="noStrike">
              <a:solidFill>
                <a:srgbClr val="000000"/>
              </a:solidFill>
              <a:latin typeface="Arial"/>
              <a:ea typeface="Arial"/>
              <a:cs typeface="Arial"/>
              <a:sym typeface="Arial"/>
            </a:endParaRPr>
          </a:p>
        </p:txBody>
      </p:sp>
      <p:cxnSp>
        <p:nvCxnSpPr>
          <p:cNvPr id="952" name="Google Shape;952;p6"/>
          <p:cNvCxnSpPr/>
          <p:nvPr/>
        </p:nvCxnSpPr>
        <p:spPr>
          <a:xfrm>
            <a:off x="853099" y="3293101"/>
            <a:ext cx="2758006" cy="0"/>
          </a:xfrm>
          <a:prstGeom prst="straightConnector1">
            <a:avLst/>
          </a:prstGeom>
          <a:noFill/>
          <a:ln cap="flat" cmpd="sng" w="12700">
            <a:solidFill>
              <a:srgbClr val="D0CECE"/>
            </a:solidFill>
            <a:prstDash val="dot"/>
            <a:miter lim="800000"/>
            <a:headEnd len="sm" w="sm" type="none"/>
            <a:tailEnd len="sm" w="sm" type="none"/>
          </a:ln>
        </p:spPr>
      </p:cxnSp>
      <p:sp>
        <p:nvSpPr>
          <p:cNvPr id="953" name="Google Shape;953;p6"/>
          <p:cNvSpPr txBox="1"/>
          <p:nvPr/>
        </p:nvSpPr>
        <p:spPr>
          <a:xfrm>
            <a:off x="909650" y="5170531"/>
            <a:ext cx="2089192" cy="33855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Group A</a:t>
            </a:r>
            <a:endParaRPr b="0" i="0" sz="1400" u="none" cap="none" strike="noStrike">
              <a:solidFill>
                <a:srgbClr val="000000"/>
              </a:solidFill>
              <a:latin typeface="Arial"/>
              <a:ea typeface="Arial"/>
              <a:cs typeface="Arial"/>
              <a:sym typeface="Arial"/>
            </a:endParaRPr>
          </a:p>
        </p:txBody>
      </p:sp>
      <p:sp>
        <p:nvSpPr>
          <p:cNvPr id="954" name="Google Shape;954;p6"/>
          <p:cNvSpPr txBox="1"/>
          <p:nvPr/>
        </p:nvSpPr>
        <p:spPr>
          <a:xfrm>
            <a:off x="4109733" y="5170954"/>
            <a:ext cx="2761205" cy="33855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Group B</a:t>
            </a:r>
            <a:endParaRPr b="0" i="0" sz="1400" u="none" cap="none" strike="noStrike">
              <a:solidFill>
                <a:srgbClr val="000000"/>
              </a:solidFill>
              <a:latin typeface="Arial"/>
              <a:ea typeface="Arial"/>
              <a:cs typeface="Arial"/>
              <a:sym typeface="Arial"/>
            </a:endParaRPr>
          </a:p>
        </p:txBody>
      </p:sp>
      <p:sp>
        <p:nvSpPr>
          <p:cNvPr id="955" name="Google Shape;955;p6"/>
          <p:cNvSpPr txBox="1"/>
          <p:nvPr/>
        </p:nvSpPr>
        <p:spPr>
          <a:xfrm>
            <a:off x="941721" y="5438154"/>
            <a:ext cx="1851225" cy="60016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n = 646</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Tier 1-1.5 n =328</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Tier 2-4 n = 318</a:t>
            </a:r>
            <a:endParaRPr b="0" i="0" sz="1400" u="none" cap="none" strike="noStrike">
              <a:solidFill>
                <a:srgbClr val="000000"/>
              </a:solidFill>
              <a:latin typeface="Arial"/>
              <a:ea typeface="Arial"/>
              <a:cs typeface="Arial"/>
              <a:sym typeface="Arial"/>
            </a:endParaRPr>
          </a:p>
        </p:txBody>
      </p:sp>
      <p:sp>
        <p:nvSpPr>
          <p:cNvPr id="956" name="Google Shape;956;p6"/>
          <p:cNvSpPr txBox="1"/>
          <p:nvPr/>
        </p:nvSpPr>
        <p:spPr>
          <a:xfrm>
            <a:off x="4148489" y="5438078"/>
            <a:ext cx="1851225" cy="76944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n = 730</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Tier 1-1.5 n = 215</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Tier 2-4 n = 515</a:t>
            </a:r>
            <a:endParaRPr b="0" i="0" sz="1400" u="none" cap="none" strike="noStrike">
              <a:solidFill>
                <a:srgbClr val="000000"/>
              </a:solidFill>
              <a:latin typeface="Arial"/>
              <a:ea typeface="Arial"/>
              <a:cs typeface="Arial"/>
              <a:sym typeface="Arial"/>
            </a:endParaRPr>
          </a:p>
          <a:p>
            <a:pPr indent="-101600" lvl="0" marL="17145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957" name="Google Shape;957;p6"/>
          <p:cNvSpPr txBox="1"/>
          <p:nvPr>
            <p:ph type="title"/>
          </p:nvPr>
        </p:nvSpPr>
        <p:spPr>
          <a:xfrm>
            <a:off x="457200" y="152401"/>
            <a:ext cx="8385858"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Font typeface="Arial"/>
              <a:buNone/>
            </a:pPr>
            <a:r>
              <a:rPr lang="en-US">
                <a:latin typeface="Arial"/>
                <a:ea typeface="Arial"/>
                <a:cs typeface="Arial"/>
                <a:sym typeface="Arial"/>
              </a:rPr>
              <a:t>Background &amp; Methodology</a:t>
            </a:r>
            <a:endParaRPr>
              <a:latin typeface="Arial"/>
              <a:ea typeface="Arial"/>
              <a:cs typeface="Arial"/>
              <a:sym typeface="Arial"/>
            </a:endParaRPr>
          </a:p>
        </p:txBody>
      </p:sp>
      <p:grpSp>
        <p:nvGrpSpPr>
          <p:cNvPr id="958" name="Google Shape;958;p6"/>
          <p:cNvGrpSpPr/>
          <p:nvPr/>
        </p:nvGrpSpPr>
        <p:grpSpPr>
          <a:xfrm>
            <a:off x="7479715" y="2196041"/>
            <a:ext cx="4014321" cy="3413984"/>
            <a:chOff x="7377079" y="-2237698"/>
            <a:chExt cx="4014321" cy="3413984"/>
          </a:xfrm>
        </p:grpSpPr>
        <p:pic>
          <p:nvPicPr>
            <p:cNvPr id="959" name="Google Shape;959;p6"/>
            <p:cNvPicPr preferRelativeResize="0"/>
            <p:nvPr/>
          </p:nvPicPr>
          <p:blipFill rotWithShape="1">
            <a:blip r:embed="rId4">
              <a:alphaModFix/>
            </a:blip>
            <a:srcRect b="0" l="0" r="0" t="0"/>
            <a:stretch/>
          </p:blipFill>
          <p:spPr>
            <a:xfrm>
              <a:off x="7377079" y="-2237698"/>
              <a:ext cx="1238152" cy="991508"/>
            </a:xfrm>
            <a:prstGeom prst="rect">
              <a:avLst/>
            </a:prstGeom>
            <a:noFill/>
            <a:ln>
              <a:noFill/>
            </a:ln>
          </p:spPr>
        </p:pic>
        <p:pic>
          <p:nvPicPr>
            <p:cNvPr id="960" name="Google Shape;960;p6"/>
            <p:cNvPicPr preferRelativeResize="0"/>
            <p:nvPr/>
          </p:nvPicPr>
          <p:blipFill rotWithShape="1">
            <a:blip r:embed="rId5">
              <a:alphaModFix/>
            </a:blip>
            <a:srcRect b="0" l="0" r="0" t="0"/>
            <a:stretch/>
          </p:blipFill>
          <p:spPr>
            <a:xfrm>
              <a:off x="8829989" y="-2090799"/>
              <a:ext cx="1099205" cy="782126"/>
            </a:xfrm>
            <a:prstGeom prst="rect">
              <a:avLst/>
            </a:prstGeom>
            <a:noFill/>
            <a:ln>
              <a:noFill/>
            </a:ln>
          </p:spPr>
        </p:pic>
        <p:pic>
          <p:nvPicPr>
            <p:cNvPr id="961" name="Google Shape;961;p6"/>
            <p:cNvPicPr preferRelativeResize="0"/>
            <p:nvPr/>
          </p:nvPicPr>
          <p:blipFill rotWithShape="1">
            <a:blip r:embed="rId6">
              <a:alphaModFix/>
            </a:blip>
            <a:srcRect b="42980" l="34351" r="33980" t="42345"/>
            <a:stretch/>
          </p:blipFill>
          <p:spPr>
            <a:xfrm>
              <a:off x="10147757" y="592897"/>
              <a:ext cx="1243643" cy="287790"/>
            </a:xfrm>
            <a:prstGeom prst="rect">
              <a:avLst/>
            </a:prstGeom>
            <a:noFill/>
            <a:ln>
              <a:noFill/>
            </a:ln>
          </p:spPr>
        </p:pic>
        <p:pic>
          <p:nvPicPr>
            <p:cNvPr id="962" name="Google Shape;962;p6"/>
            <p:cNvPicPr preferRelativeResize="0"/>
            <p:nvPr/>
          </p:nvPicPr>
          <p:blipFill rotWithShape="1">
            <a:blip r:embed="rId7">
              <a:alphaModFix/>
            </a:blip>
            <a:srcRect b="33033" l="21001" r="25716" t="23050"/>
            <a:stretch/>
          </p:blipFill>
          <p:spPr>
            <a:xfrm>
              <a:off x="8914230" y="448117"/>
              <a:ext cx="930721" cy="613704"/>
            </a:xfrm>
            <a:prstGeom prst="rect">
              <a:avLst/>
            </a:prstGeom>
            <a:noFill/>
            <a:ln>
              <a:noFill/>
            </a:ln>
          </p:spPr>
        </p:pic>
        <p:pic>
          <p:nvPicPr>
            <p:cNvPr id="963" name="Google Shape;963;p6"/>
            <p:cNvPicPr preferRelativeResize="0"/>
            <p:nvPr/>
          </p:nvPicPr>
          <p:blipFill rotWithShape="1">
            <a:blip r:embed="rId8">
              <a:alphaModFix/>
            </a:blip>
            <a:srcRect b="0" l="0" r="0" t="0"/>
            <a:stretch/>
          </p:blipFill>
          <p:spPr>
            <a:xfrm>
              <a:off x="8688183" y="-913843"/>
              <a:ext cx="1546791" cy="773396"/>
            </a:xfrm>
            <a:prstGeom prst="rect">
              <a:avLst/>
            </a:prstGeom>
            <a:noFill/>
            <a:ln>
              <a:noFill/>
            </a:ln>
          </p:spPr>
        </p:pic>
        <p:pic>
          <p:nvPicPr>
            <p:cNvPr id="964" name="Google Shape;964;p6"/>
            <p:cNvPicPr preferRelativeResize="0"/>
            <p:nvPr/>
          </p:nvPicPr>
          <p:blipFill rotWithShape="1">
            <a:blip r:embed="rId9">
              <a:alphaModFix/>
            </a:blip>
            <a:srcRect b="0" l="0" r="0" t="17152"/>
            <a:stretch/>
          </p:blipFill>
          <p:spPr>
            <a:xfrm>
              <a:off x="10233402" y="-969449"/>
              <a:ext cx="1089415" cy="902556"/>
            </a:xfrm>
            <a:prstGeom prst="rect">
              <a:avLst/>
            </a:prstGeom>
            <a:noFill/>
            <a:ln>
              <a:noFill/>
            </a:ln>
          </p:spPr>
        </p:pic>
        <p:pic>
          <p:nvPicPr>
            <p:cNvPr id="965" name="Google Shape;965;p6"/>
            <p:cNvPicPr preferRelativeResize="0"/>
            <p:nvPr/>
          </p:nvPicPr>
          <p:blipFill rotWithShape="1">
            <a:blip r:embed="rId10">
              <a:alphaModFix/>
            </a:blip>
            <a:srcRect b="0" l="0" r="0" t="0"/>
            <a:stretch/>
          </p:blipFill>
          <p:spPr>
            <a:xfrm>
              <a:off x="7448830" y="297297"/>
              <a:ext cx="1098737" cy="878989"/>
            </a:xfrm>
            <a:prstGeom prst="rect">
              <a:avLst/>
            </a:prstGeom>
            <a:noFill/>
            <a:ln>
              <a:noFill/>
            </a:ln>
          </p:spPr>
        </p:pic>
        <p:pic>
          <p:nvPicPr>
            <p:cNvPr id="966" name="Google Shape;966;p6"/>
            <p:cNvPicPr preferRelativeResize="0"/>
            <p:nvPr/>
          </p:nvPicPr>
          <p:blipFill rotWithShape="1">
            <a:blip r:embed="rId11">
              <a:alphaModFix/>
            </a:blip>
            <a:srcRect b="19356" l="13528" r="12226" t="15662"/>
            <a:stretch/>
          </p:blipFill>
          <p:spPr>
            <a:xfrm>
              <a:off x="7520666" y="-1011160"/>
              <a:ext cx="1003117" cy="877957"/>
            </a:xfrm>
            <a:prstGeom prst="rect">
              <a:avLst/>
            </a:prstGeom>
            <a:noFill/>
            <a:ln>
              <a:noFill/>
            </a:ln>
          </p:spPr>
        </p:pic>
      </p:grpSp>
      <p:grpSp>
        <p:nvGrpSpPr>
          <p:cNvPr id="967" name="Google Shape;967;p6"/>
          <p:cNvGrpSpPr/>
          <p:nvPr/>
        </p:nvGrpSpPr>
        <p:grpSpPr>
          <a:xfrm>
            <a:off x="10095806" y="2443461"/>
            <a:ext cx="1620112" cy="487518"/>
            <a:chOff x="9298717" y="2601491"/>
            <a:chExt cx="2209186" cy="528003"/>
          </a:xfrm>
        </p:grpSpPr>
        <p:pic>
          <p:nvPicPr>
            <p:cNvPr id="968" name="Google Shape;968;p6"/>
            <p:cNvPicPr preferRelativeResize="0"/>
            <p:nvPr/>
          </p:nvPicPr>
          <p:blipFill rotWithShape="1">
            <a:blip r:embed="rId12">
              <a:alphaModFix/>
            </a:blip>
            <a:srcRect b="40271" l="0" r="0" t="39674"/>
            <a:stretch/>
          </p:blipFill>
          <p:spPr>
            <a:xfrm>
              <a:off x="9298717" y="2601491"/>
              <a:ext cx="2209186" cy="332250"/>
            </a:xfrm>
            <a:prstGeom prst="rect">
              <a:avLst/>
            </a:prstGeom>
            <a:noFill/>
            <a:ln>
              <a:noFill/>
            </a:ln>
          </p:spPr>
        </p:pic>
        <p:sp>
          <p:nvSpPr>
            <p:cNvPr id="969" name="Google Shape;969;p6"/>
            <p:cNvSpPr/>
            <p:nvPr/>
          </p:nvSpPr>
          <p:spPr>
            <a:xfrm>
              <a:off x="10185422" y="2919892"/>
              <a:ext cx="172007" cy="171682"/>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70" name="Google Shape;970;p6"/>
            <p:cNvSpPr/>
            <p:nvPr/>
          </p:nvSpPr>
          <p:spPr>
            <a:xfrm>
              <a:off x="10317153" y="2957812"/>
              <a:ext cx="172007" cy="171682"/>
            </a:xfrm>
            <a:prstGeom prst="ellipse">
              <a:avLst/>
            </a:prstGeom>
            <a:solidFill>
              <a:srgbClr val="FF6C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971" name="Google Shape;971;p6"/>
          <p:cNvSpPr txBox="1"/>
          <p:nvPr/>
        </p:nvSpPr>
        <p:spPr>
          <a:xfrm>
            <a:off x="457200" y="1015688"/>
            <a:ext cx="10716499" cy="58473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Duis aute irure dolor in reprehenderit in voluptate velit esse cillum dolore eu fugiat nulla pariatur. Excepteur sint occaecat cupidatat non proident, sunt in culpa qui official dolor. </a:t>
            </a:r>
            <a:endParaRPr b="0" i="0" sz="1600" u="none" cap="none" strike="noStrike">
              <a:solidFill>
                <a:schemeClr val="dk1"/>
              </a:solidFill>
              <a:latin typeface="Arial"/>
              <a:ea typeface="Arial"/>
              <a:cs typeface="Arial"/>
              <a:sym typeface="Arial"/>
            </a:endParaRPr>
          </a:p>
        </p:txBody>
      </p:sp>
      <p:cxnSp>
        <p:nvCxnSpPr>
          <p:cNvPr id="972" name="Google Shape;972;p6"/>
          <p:cNvCxnSpPr/>
          <p:nvPr/>
        </p:nvCxnSpPr>
        <p:spPr>
          <a:xfrm>
            <a:off x="706744" y="4731036"/>
            <a:ext cx="5941191" cy="0"/>
          </a:xfrm>
          <a:prstGeom prst="straightConnector1">
            <a:avLst/>
          </a:prstGeom>
          <a:noFill/>
          <a:ln cap="flat" cmpd="sng" w="9525">
            <a:solidFill>
              <a:schemeClr val="accent6"/>
            </a:solidFill>
            <a:prstDash val="solid"/>
            <a:miter lim="800000"/>
            <a:headEnd len="sm" w="sm" type="none"/>
            <a:tailEnd len="sm" w="sm" type="none"/>
          </a:ln>
        </p:spPr>
      </p:cxnSp>
      <p:cxnSp>
        <p:nvCxnSpPr>
          <p:cNvPr id="973" name="Google Shape;973;p6"/>
          <p:cNvCxnSpPr/>
          <p:nvPr/>
        </p:nvCxnSpPr>
        <p:spPr>
          <a:xfrm>
            <a:off x="7158681" y="1767412"/>
            <a:ext cx="0" cy="4270906"/>
          </a:xfrm>
          <a:prstGeom prst="straightConnector1">
            <a:avLst/>
          </a:prstGeom>
          <a:noFill/>
          <a:ln cap="flat" cmpd="sng" w="9525">
            <a:solidFill>
              <a:schemeClr val="accent6"/>
            </a:solidFill>
            <a:prstDash val="solid"/>
            <a:miter lim="800000"/>
            <a:headEnd len="sm" w="sm" type="none"/>
            <a:tailEnd len="sm" w="sm" type="non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9" name="Shape 2029"/>
        <p:cNvGrpSpPr/>
        <p:nvPr/>
      </p:nvGrpSpPr>
      <p:grpSpPr>
        <a:xfrm>
          <a:off x="0" y="0"/>
          <a:ext cx="0" cy="0"/>
          <a:chOff x="0" y="0"/>
          <a:chExt cx="0" cy="0"/>
        </a:xfrm>
      </p:grpSpPr>
      <p:sp>
        <p:nvSpPr>
          <p:cNvPr id="2030" name="Google Shape;2030;p28"/>
          <p:cNvSpPr/>
          <p:nvPr/>
        </p:nvSpPr>
        <p:spPr>
          <a:xfrm>
            <a:off x="4274585" y="2449916"/>
            <a:ext cx="7141017" cy="56760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31" name="Google Shape;2031;p28"/>
          <p:cNvSpPr/>
          <p:nvPr/>
        </p:nvSpPr>
        <p:spPr>
          <a:xfrm>
            <a:off x="1274584" y="2701579"/>
            <a:ext cx="907282" cy="876894"/>
          </a:xfrm>
          <a:prstGeom prst="ellipse">
            <a:avLst/>
          </a:prstGeom>
          <a:solidFill>
            <a:schemeClr val="accent1"/>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#social</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82%</a:t>
            </a:r>
            <a:endParaRPr b="0" i="0" sz="1400" u="none" cap="none" strike="noStrike">
              <a:solidFill>
                <a:schemeClr val="dk1"/>
              </a:solidFill>
              <a:latin typeface="Arial"/>
              <a:ea typeface="Arial"/>
              <a:cs typeface="Arial"/>
              <a:sym typeface="Arial"/>
            </a:endParaRPr>
          </a:p>
        </p:txBody>
      </p:sp>
      <p:sp>
        <p:nvSpPr>
          <p:cNvPr id="2032" name="Google Shape;2032;p28"/>
          <p:cNvSpPr/>
          <p:nvPr/>
        </p:nvSpPr>
        <p:spPr>
          <a:xfrm>
            <a:off x="2181866" y="3391753"/>
            <a:ext cx="987740" cy="966142"/>
          </a:xfrm>
          <a:prstGeom prst="ellipse">
            <a:avLst/>
          </a:prstGeom>
          <a:solidFill>
            <a:schemeClr val="accent2"/>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#fun</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79%</a:t>
            </a:r>
            <a:endParaRPr b="0" i="0" sz="1400" u="none" cap="none" strike="noStrike">
              <a:solidFill>
                <a:schemeClr val="lt1"/>
              </a:solidFill>
              <a:latin typeface="Arial"/>
              <a:ea typeface="Arial"/>
              <a:cs typeface="Arial"/>
              <a:sym typeface="Arial"/>
            </a:endParaRPr>
          </a:p>
        </p:txBody>
      </p:sp>
      <p:sp>
        <p:nvSpPr>
          <p:cNvPr id="2033" name="Google Shape;2033;p28"/>
          <p:cNvSpPr/>
          <p:nvPr/>
        </p:nvSpPr>
        <p:spPr>
          <a:xfrm>
            <a:off x="1201567" y="4117471"/>
            <a:ext cx="917969" cy="862216"/>
          </a:xfrm>
          <a:prstGeom prst="ellipse">
            <a:avLst/>
          </a:prstGeom>
          <a:solidFill>
            <a:schemeClr val="accent3"/>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#cause</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73%</a:t>
            </a:r>
            <a:endParaRPr b="0" i="0" sz="1400" u="none" cap="none" strike="noStrike">
              <a:solidFill>
                <a:schemeClr val="dk1"/>
              </a:solidFill>
              <a:latin typeface="Arial"/>
              <a:ea typeface="Arial"/>
              <a:cs typeface="Arial"/>
              <a:sym typeface="Arial"/>
            </a:endParaRPr>
          </a:p>
        </p:txBody>
      </p:sp>
      <p:sp>
        <p:nvSpPr>
          <p:cNvPr id="2034" name="Google Shape;2034;p28"/>
          <p:cNvSpPr/>
          <p:nvPr/>
        </p:nvSpPr>
        <p:spPr>
          <a:xfrm>
            <a:off x="2156731" y="4775704"/>
            <a:ext cx="934091" cy="958038"/>
          </a:xfrm>
          <a:prstGeom prst="ellipse">
            <a:avLst/>
          </a:prstGeom>
          <a:solidFill>
            <a:schemeClr val="accent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#huh?</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63%</a:t>
            </a:r>
            <a:endParaRPr b="0" i="0" sz="1400" u="none" cap="none" strike="noStrike">
              <a:solidFill>
                <a:schemeClr val="dk1"/>
              </a:solidFill>
              <a:latin typeface="Arial"/>
              <a:ea typeface="Arial"/>
              <a:cs typeface="Arial"/>
              <a:sym typeface="Arial"/>
            </a:endParaRPr>
          </a:p>
        </p:txBody>
      </p:sp>
      <p:sp>
        <p:nvSpPr>
          <p:cNvPr id="2035" name="Google Shape;2035;p28"/>
          <p:cNvSpPr/>
          <p:nvPr/>
        </p:nvSpPr>
        <p:spPr>
          <a:xfrm>
            <a:off x="2851248" y="5303719"/>
            <a:ext cx="120317" cy="131810"/>
          </a:xfrm>
          <a:prstGeom prst="downArrow">
            <a:avLst>
              <a:gd fmla="val 50000"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2036" name="Google Shape;2036;p28"/>
          <p:cNvGraphicFramePr/>
          <p:nvPr/>
        </p:nvGraphicFramePr>
        <p:xfrm>
          <a:off x="4274585" y="2026117"/>
          <a:ext cx="3000000" cy="3000000"/>
        </p:xfrm>
        <a:graphic>
          <a:graphicData uri="http://schemas.openxmlformats.org/drawingml/2006/table">
            <a:tbl>
              <a:tblPr bandRow="1" firstRow="1">
                <a:noFill/>
                <a:tableStyleId>{14A47973-8B1E-4B1D-8AA1-B2EA73F8C185}</a:tableStyleId>
              </a:tblPr>
              <a:tblGrid>
                <a:gridCol w="2087775"/>
                <a:gridCol w="1166725"/>
                <a:gridCol w="1295500"/>
                <a:gridCol w="1295500"/>
                <a:gridCol w="1295500"/>
              </a:tblGrid>
              <a:tr h="346100">
                <a:tc>
                  <a:txBody>
                    <a:bodyPr/>
                    <a:lstStyle/>
                    <a:p>
                      <a:pPr indent="0" lvl="0" marL="0" marR="0" rtl="0" algn="l">
                        <a:spcBef>
                          <a:spcPts val="0"/>
                        </a:spcBef>
                        <a:spcAft>
                          <a:spcPts val="0"/>
                        </a:spcAft>
                        <a:buClr>
                          <a:schemeClr val="dk1"/>
                        </a:buClr>
                        <a:buSzPts val="1200"/>
                        <a:buFont typeface="Arial"/>
                        <a:buNone/>
                      </a:pPr>
                      <a:r>
                        <a:rPr lang="en-US" sz="1200">
                          <a:latin typeface="Arial"/>
                          <a:ea typeface="Arial"/>
                          <a:cs typeface="Arial"/>
                          <a:sym typeface="Arial"/>
                        </a:rPr>
                        <a:t>Time of A visits</a:t>
                      </a:r>
                      <a:endParaRPr b="0" i="0" sz="1200">
                        <a:solidFill>
                          <a:srgbClr val="FFFFFF"/>
                        </a:solidFill>
                        <a:latin typeface="Arial"/>
                        <a:ea typeface="Arial"/>
                        <a:cs typeface="Arial"/>
                        <a:sym typeface="Arial"/>
                      </a:endParaRPr>
                    </a:p>
                  </a:txBody>
                  <a:tcPr marT="50800" marB="50800" marR="50800" marL="50800" anchor="ctr"/>
                </a:tc>
                <a:tc>
                  <a:txBody>
                    <a:bodyPr/>
                    <a:lstStyle/>
                    <a:p>
                      <a:pPr indent="0" lvl="0" marL="0" marR="0" rtl="0" algn="ctr">
                        <a:spcBef>
                          <a:spcPts val="0"/>
                        </a:spcBef>
                        <a:spcAft>
                          <a:spcPts val="0"/>
                        </a:spcAft>
                        <a:buClr>
                          <a:schemeClr val="dk1"/>
                        </a:buClr>
                        <a:buSzPts val="1200"/>
                        <a:buFont typeface="Arial"/>
                        <a:buNone/>
                      </a:pPr>
                      <a:r>
                        <a:rPr lang="en-US" sz="1200">
                          <a:latin typeface="Arial"/>
                          <a:ea typeface="Arial"/>
                          <a:cs typeface="Arial"/>
                          <a:sym typeface="Arial"/>
                        </a:rPr>
                        <a:t>#social</a:t>
                      </a:r>
                      <a:endParaRPr b="0" i="0" sz="1200">
                        <a:solidFill>
                          <a:schemeClr val="lt1"/>
                        </a:solidFill>
                        <a:latin typeface="Arial"/>
                        <a:ea typeface="Arial"/>
                        <a:cs typeface="Arial"/>
                        <a:sym typeface="Arial"/>
                      </a:endParaRPr>
                    </a:p>
                  </a:txBody>
                  <a:tcPr marT="50800" marB="50800" marR="50800" marL="50800" anchor="ctr"/>
                </a:tc>
                <a:tc>
                  <a:txBody>
                    <a:bodyPr/>
                    <a:lstStyle/>
                    <a:p>
                      <a:pPr indent="0" lvl="0" marL="0" marR="0" rtl="0" algn="ctr">
                        <a:spcBef>
                          <a:spcPts val="0"/>
                        </a:spcBef>
                        <a:spcAft>
                          <a:spcPts val="0"/>
                        </a:spcAft>
                        <a:buClr>
                          <a:schemeClr val="dk1"/>
                        </a:buClr>
                        <a:buSzPts val="1200"/>
                        <a:buFont typeface="Arial"/>
                        <a:buNone/>
                      </a:pPr>
                      <a:r>
                        <a:rPr lang="en-US" sz="1200">
                          <a:latin typeface="Arial"/>
                          <a:ea typeface="Arial"/>
                          <a:cs typeface="Arial"/>
                          <a:sym typeface="Arial"/>
                        </a:rPr>
                        <a:t>#fun</a:t>
                      </a:r>
                      <a:endParaRPr b="0" sz="1200">
                        <a:solidFill>
                          <a:schemeClr val="lt1"/>
                        </a:solidFill>
                        <a:latin typeface="Arial"/>
                        <a:ea typeface="Arial"/>
                        <a:cs typeface="Arial"/>
                        <a:sym typeface="Arial"/>
                      </a:endParaRPr>
                    </a:p>
                  </a:txBody>
                  <a:tcPr marT="50800" marB="50800" marR="50800" marL="50800" anchor="ctr"/>
                </a:tc>
                <a:tc>
                  <a:txBody>
                    <a:bodyPr/>
                    <a:lstStyle/>
                    <a:p>
                      <a:pPr indent="0" lvl="0" marL="0" marR="0" rtl="0" algn="ctr">
                        <a:spcBef>
                          <a:spcPts val="0"/>
                        </a:spcBef>
                        <a:spcAft>
                          <a:spcPts val="0"/>
                        </a:spcAft>
                        <a:buClr>
                          <a:schemeClr val="dk1"/>
                        </a:buClr>
                        <a:buSzPts val="1200"/>
                        <a:buFont typeface="Arial"/>
                        <a:buNone/>
                      </a:pPr>
                      <a:r>
                        <a:rPr lang="en-US" sz="1200">
                          <a:latin typeface="Arial"/>
                          <a:ea typeface="Arial"/>
                          <a:cs typeface="Arial"/>
                          <a:sym typeface="Arial"/>
                        </a:rPr>
                        <a:t>#cause</a:t>
                      </a:r>
                      <a:endParaRPr b="0" sz="1200">
                        <a:solidFill>
                          <a:schemeClr val="lt1"/>
                        </a:solidFill>
                        <a:latin typeface="Arial"/>
                        <a:ea typeface="Arial"/>
                        <a:cs typeface="Arial"/>
                        <a:sym typeface="Arial"/>
                      </a:endParaRPr>
                    </a:p>
                  </a:txBody>
                  <a:tcPr marT="50800" marB="50800" marR="50800" marL="50800" anchor="ctr"/>
                </a:tc>
                <a:tc>
                  <a:txBody>
                    <a:bodyPr/>
                    <a:lstStyle/>
                    <a:p>
                      <a:pPr indent="0" lvl="0" marL="0" marR="0" rtl="0" algn="ctr">
                        <a:spcBef>
                          <a:spcPts val="0"/>
                        </a:spcBef>
                        <a:spcAft>
                          <a:spcPts val="0"/>
                        </a:spcAft>
                        <a:buClr>
                          <a:schemeClr val="dk1"/>
                        </a:buClr>
                        <a:buSzPts val="1200"/>
                        <a:buFont typeface="Arial"/>
                        <a:buNone/>
                      </a:pPr>
                      <a:r>
                        <a:rPr lang="en-US" sz="1200">
                          <a:latin typeface="Arial"/>
                          <a:ea typeface="Arial"/>
                          <a:cs typeface="Arial"/>
                          <a:sym typeface="Arial"/>
                        </a:rPr>
                        <a:t>#huh?</a:t>
                      </a:r>
                      <a:endParaRPr b="0" sz="1200">
                        <a:solidFill>
                          <a:schemeClr val="lt1"/>
                        </a:solidFill>
                        <a:latin typeface="Arial"/>
                        <a:ea typeface="Arial"/>
                        <a:cs typeface="Arial"/>
                        <a:sym typeface="Arial"/>
                      </a:endParaRPr>
                    </a:p>
                  </a:txBody>
                  <a:tcPr marT="50800" marB="50800" marR="50800" marL="50800" anchor="ctr"/>
                </a:tc>
              </a:tr>
              <a:tr h="313275">
                <a:tc>
                  <a:txBody>
                    <a:bodyPr/>
                    <a:lstStyle/>
                    <a:p>
                      <a:pPr indent="0" lvl="0" marL="0" marR="0" rtl="0" algn="l">
                        <a:spcBef>
                          <a:spcPts val="0"/>
                        </a:spcBef>
                        <a:spcAft>
                          <a:spcPts val="0"/>
                        </a:spcAft>
                        <a:buClr>
                          <a:schemeClr val="dk1"/>
                        </a:buClr>
                        <a:buSzPts val="1000"/>
                        <a:buFont typeface="Arial"/>
                        <a:buNone/>
                      </a:pPr>
                      <a:r>
                        <a:rPr lang="en-US" sz="1000" u="none" strike="noStrike">
                          <a:latin typeface="Arial"/>
                          <a:ea typeface="Arial"/>
                          <a:cs typeface="Arial"/>
                          <a:sym typeface="Arial"/>
                        </a:rPr>
                        <a:t>Weekday evenings</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78%</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77%</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76%</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70%</a:t>
                      </a:r>
                      <a:endParaRPr sz="1100">
                        <a:latin typeface="Arial"/>
                        <a:ea typeface="Arial"/>
                        <a:cs typeface="Arial"/>
                        <a:sym typeface="Arial"/>
                      </a:endParaRPr>
                    </a:p>
                  </a:txBody>
                  <a:tcPr marT="9525" marB="0" marR="9525" marL="9525" anchor="ctr"/>
                </a:tc>
              </a:tr>
              <a:tr h="313275">
                <a:tc>
                  <a:txBody>
                    <a:bodyPr/>
                    <a:lstStyle/>
                    <a:p>
                      <a:pPr indent="0" lvl="0" marL="0" marR="0" rtl="0" algn="l">
                        <a:spcBef>
                          <a:spcPts val="0"/>
                        </a:spcBef>
                        <a:spcAft>
                          <a:spcPts val="0"/>
                        </a:spcAft>
                        <a:buClr>
                          <a:schemeClr val="dk1"/>
                        </a:buClr>
                        <a:buSzPts val="1000"/>
                        <a:buFont typeface="Arial"/>
                        <a:buNone/>
                      </a:pPr>
                      <a:r>
                        <a:rPr lang="en-US" sz="1000" u="none" strike="noStrike">
                          <a:latin typeface="Arial"/>
                          <a:ea typeface="Arial"/>
                          <a:cs typeface="Arial"/>
                          <a:sym typeface="Arial"/>
                        </a:rPr>
                        <a:t>Weekday mornings</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74%</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71%</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70%</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67%</a:t>
                      </a:r>
                      <a:endParaRPr sz="1100">
                        <a:latin typeface="Arial"/>
                        <a:ea typeface="Arial"/>
                        <a:cs typeface="Arial"/>
                        <a:sym typeface="Arial"/>
                      </a:endParaRPr>
                    </a:p>
                  </a:txBody>
                  <a:tcPr marT="9525" marB="0" marR="9525" marL="9525" anchor="ctr"/>
                </a:tc>
              </a:tr>
              <a:tr h="313275">
                <a:tc>
                  <a:txBody>
                    <a:bodyPr/>
                    <a:lstStyle/>
                    <a:p>
                      <a:pPr indent="0" lvl="0" marL="0" marR="0" rtl="0" algn="l">
                        <a:spcBef>
                          <a:spcPts val="0"/>
                        </a:spcBef>
                        <a:spcAft>
                          <a:spcPts val="0"/>
                        </a:spcAft>
                        <a:buClr>
                          <a:schemeClr val="dk1"/>
                        </a:buClr>
                        <a:buSzPts val="1000"/>
                        <a:buFont typeface="Arial"/>
                        <a:buNone/>
                      </a:pPr>
                      <a:r>
                        <a:rPr lang="en-US" sz="1000" u="none" strike="noStrike">
                          <a:latin typeface="Arial"/>
                          <a:ea typeface="Arial"/>
                          <a:cs typeface="Arial"/>
                          <a:sym typeface="Arial"/>
                        </a:rPr>
                        <a:t>Weekday afternoons</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67%</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58%</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55%</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51%</a:t>
                      </a:r>
                      <a:endParaRPr sz="1100">
                        <a:latin typeface="Arial"/>
                        <a:ea typeface="Arial"/>
                        <a:cs typeface="Arial"/>
                        <a:sym typeface="Arial"/>
                      </a:endParaRPr>
                    </a:p>
                  </a:txBody>
                  <a:tcPr marT="9525" marB="0" marR="9525" marL="9525" anchor="ctr"/>
                </a:tc>
              </a:tr>
              <a:tr h="313275">
                <a:tc>
                  <a:txBody>
                    <a:bodyPr/>
                    <a:lstStyle/>
                    <a:p>
                      <a:pPr indent="0" lvl="0" marL="0" marR="0" rtl="0" algn="l">
                        <a:spcBef>
                          <a:spcPts val="0"/>
                        </a:spcBef>
                        <a:spcAft>
                          <a:spcPts val="0"/>
                        </a:spcAft>
                        <a:buClr>
                          <a:schemeClr val="dk1"/>
                        </a:buClr>
                        <a:buSzPts val="1000"/>
                        <a:buFont typeface="Arial"/>
                        <a:buNone/>
                      </a:pPr>
                      <a:r>
                        <a:rPr lang="en-US" sz="1000" u="none" strike="noStrike">
                          <a:latin typeface="Arial"/>
                          <a:ea typeface="Arial"/>
                          <a:cs typeface="Arial"/>
                          <a:sym typeface="Arial"/>
                        </a:rPr>
                        <a:t>Sunday evenings</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66%</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58%</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53%</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50%</a:t>
                      </a:r>
                      <a:endParaRPr sz="1100">
                        <a:latin typeface="Arial"/>
                        <a:ea typeface="Arial"/>
                        <a:cs typeface="Arial"/>
                        <a:sym typeface="Arial"/>
                      </a:endParaRPr>
                    </a:p>
                  </a:txBody>
                  <a:tcPr marT="9525" marB="0" marR="9525" marL="9525" anchor="ctr"/>
                </a:tc>
              </a:tr>
              <a:tr h="313275">
                <a:tc>
                  <a:txBody>
                    <a:bodyPr/>
                    <a:lstStyle/>
                    <a:p>
                      <a:pPr indent="0" lvl="0" marL="0" marR="0" rtl="0" algn="l">
                        <a:spcBef>
                          <a:spcPts val="0"/>
                        </a:spcBef>
                        <a:spcAft>
                          <a:spcPts val="0"/>
                        </a:spcAft>
                        <a:buClr>
                          <a:schemeClr val="dk1"/>
                        </a:buClr>
                        <a:buSzPts val="1000"/>
                        <a:buFont typeface="Arial"/>
                        <a:buNone/>
                      </a:pPr>
                      <a:r>
                        <a:rPr lang="en-US" sz="1000" u="none" strike="noStrike">
                          <a:latin typeface="Arial"/>
                          <a:ea typeface="Arial"/>
                          <a:cs typeface="Arial"/>
                          <a:sym typeface="Arial"/>
                        </a:rPr>
                        <a:t>Saturday evenings</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65%</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58%</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52%</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48%</a:t>
                      </a:r>
                      <a:endParaRPr sz="1100">
                        <a:latin typeface="Arial"/>
                        <a:ea typeface="Arial"/>
                        <a:cs typeface="Arial"/>
                        <a:sym typeface="Arial"/>
                      </a:endParaRPr>
                    </a:p>
                  </a:txBody>
                  <a:tcPr marT="9525" marB="0" marR="9525" marL="9525" anchor="ctr"/>
                </a:tc>
              </a:tr>
              <a:tr h="313275">
                <a:tc>
                  <a:txBody>
                    <a:bodyPr/>
                    <a:lstStyle/>
                    <a:p>
                      <a:pPr indent="0" lvl="0" marL="0" marR="0" rtl="0" algn="l">
                        <a:spcBef>
                          <a:spcPts val="0"/>
                        </a:spcBef>
                        <a:spcAft>
                          <a:spcPts val="0"/>
                        </a:spcAft>
                        <a:buClr>
                          <a:schemeClr val="dk1"/>
                        </a:buClr>
                        <a:buSzPts val="1000"/>
                        <a:buFont typeface="Arial"/>
                        <a:buNone/>
                      </a:pPr>
                      <a:r>
                        <a:rPr lang="en-US" sz="1000" u="none" strike="noStrike">
                          <a:latin typeface="Arial"/>
                          <a:ea typeface="Arial"/>
                          <a:cs typeface="Arial"/>
                          <a:sym typeface="Arial"/>
                        </a:rPr>
                        <a:t>Saturday mornings</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61%</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58%</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52%</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50%</a:t>
                      </a:r>
                      <a:endParaRPr sz="1100">
                        <a:latin typeface="Arial"/>
                        <a:ea typeface="Arial"/>
                        <a:cs typeface="Arial"/>
                        <a:sym typeface="Arial"/>
                      </a:endParaRPr>
                    </a:p>
                  </a:txBody>
                  <a:tcPr marT="9525" marB="0" marR="9525" marL="9525" anchor="ctr"/>
                </a:tc>
              </a:tr>
              <a:tr h="313275">
                <a:tc>
                  <a:txBody>
                    <a:bodyPr/>
                    <a:lstStyle/>
                    <a:p>
                      <a:pPr indent="0" lvl="0" marL="0" marR="0" rtl="0" algn="l">
                        <a:spcBef>
                          <a:spcPts val="0"/>
                        </a:spcBef>
                        <a:spcAft>
                          <a:spcPts val="0"/>
                        </a:spcAft>
                        <a:buClr>
                          <a:schemeClr val="dk1"/>
                        </a:buClr>
                        <a:buSzPts val="1000"/>
                        <a:buFont typeface="Arial"/>
                        <a:buNone/>
                      </a:pPr>
                      <a:r>
                        <a:rPr lang="en-US" sz="1000" u="none" strike="noStrike">
                          <a:latin typeface="Arial"/>
                          <a:ea typeface="Arial"/>
                          <a:cs typeface="Arial"/>
                          <a:sym typeface="Arial"/>
                        </a:rPr>
                        <a:t>Sunday afternoons</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60%</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53%</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50%</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42%</a:t>
                      </a:r>
                      <a:endParaRPr sz="1100">
                        <a:latin typeface="Arial"/>
                        <a:ea typeface="Arial"/>
                        <a:cs typeface="Arial"/>
                        <a:sym typeface="Arial"/>
                      </a:endParaRPr>
                    </a:p>
                  </a:txBody>
                  <a:tcPr marT="9525" marB="0" marR="9525" marL="9525" anchor="ctr"/>
                </a:tc>
              </a:tr>
              <a:tr h="313275">
                <a:tc>
                  <a:txBody>
                    <a:bodyPr/>
                    <a:lstStyle/>
                    <a:p>
                      <a:pPr indent="0" lvl="0" marL="0" marR="0" rtl="0" algn="l">
                        <a:spcBef>
                          <a:spcPts val="0"/>
                        </a:spcBef>
                        <a:spcAft>
                          <a:spcPts val="0"/>
                        </a:spcAft>
                        <a:buClr>
                          <a:schemeClr val="dk1"/>
                        </a:buClr>
                        <a:buSzPts val="1000"/>
                        <a:buFont typeface="Arial"/>
                        <a:buNone/>
                      </a:pPr>
                      <a:r>
                        <a:rPr lang="en-US" sz="1000" u="none" strike="noStrike">
                          <a:latin typeface="Arial"/>
                          <a:ea typeface="Arial"/>
                          <a:cs typeface="Arial"/>
                          <a:sym typeface="Arial"/>
                        </a:rPr>
                        <a:t>Sunday mornings</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59%</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54%</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48%</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46%</a:t>
                      </a:r>
                      <a:endParaRPr sz="1100">
                        <a:latin typeface="Arial"/>
                        <a:ea typeface="Arial"/>
                        <a:cs typeface="Arial"/>
                        <a:sym typeface="Arial"/>
                      </a:endParaRPr>
                    </a:p>
                  </a:txBody>
                  <a:tcPr marT="9525" marB="0" marR="9525" marL="9525" anchor="ctr"/>
                </a:tc>
              </a:tr>
              <a:tr h="313275">
                <a:tc>
                  <a:txBody>
                    <a:bodyPr/>
                    <a:lstStyle/>
                    <a:p>
                      <a:pPr indent="0" lvl="0" marL="0" marR="0" rtl="0" algn="l">
                        <a:spcBef>
                          <a:spcPts val="0"/>
                        </a:spcBef>
                        <a:spcAft>
                          <a:spcPts val="0"/>
                        </a:spcAft>
                        <a:buClr>
                          <a:schemeClr val="dk1"/>
                        </a:buClr>
                        <a:buSzPts val="1000"/>
                        <a:buFont typeface="Arial"/>
                        <a:buNone/>
                      </a:pPr>
                      <a:r>
                        <a:rPr lang="en-US" sz="1000" u="none" strike="noStrike">
                          <a:latin typeface="Arial"/>
                          <a:ea typeface="Arial"/>
                          <a:cs typeface="Arial"/>
                          <a:sym typeface="Arial"/>
                        </a:rPr>
                        <a:t>Saturday afternoons</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61%</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52%</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50%</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42%</a:t>
                      </a:r>
                      <a:endParaRPr sz="1100">
                        <a:latin typeface="Arial"/>
                        <a:ea typeface="Arial"/>
                        <a:cs typeface="Arial"/>
                        <a:sym typeface="Arial"/>
                      </a:endParaRPr>
                    </a:p>
                  </a:txBody>
                  <a:tcPr marT="9525" marB="0" marR="9525" marL="9525" anchor="ctr"/>
                </a:tc>
              </a:tr>
              <a:tr h="313275">
                <a:tc>
                  <a:txBody>
                    <a:bodyPr/>
                    <a:lstStyle/>
                    <a:p>
                      <a:pPr indent="0" lvl="0" marL="0" marR="0" rtl="0" algn="l">
                        <a:spcBef>
                          <a:spcPts val="0"/>
                        </a:spcBef>
                        <a:spcAft>
                          <a:spcPts val="0"/>
                        </a:spcAft>
                        <a:buClr>
                          <a:schemeClr val="dk1"/>
                        </a:buClr>
                        <a:buSzPts val="1000"/>
                        <a:buFont typeface="Arial"/>
                        <a:buNone/>
                      </a:pPr>
                      <a:r>
                        <a:rPr lang="en-US" sz="1000" u="none" strike="noStrike">
                          <a:latin typeface="Arial"/>
                          <a:ea typeface="Arial"/>
                          <a:cs typeface="Arial"/>
                          <a:sym typeface="Arial"/>
                        </a:rPr>
                        <a:t>Weekday late nights</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59%</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44%</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40%</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31%</a:t>
                      </a:r>
                      <a:endParaRPr sz="1100">
                        <a:latin typeface="Arial"/>
                        <a:ea typeface="Arial"/>
                        <a:cs typeface="Arial"/>
                        <a:sym typeface="Arial"/>
                      </a:endParaRPr>
                    </a:p>
                  </a:txBody>
                  <a:tcPr marT="9525" marB="0" marR="9525" marL="9525" anchor="ctr"/>
                </a:tc>
              </a:tr>
              <a:tr h="313275">
                <a:tc>
                  <a:txBody>
                    <a:bodyPr/>
                    <a:lstStyle/>
                    <a:p>
                      <a:pPr indent="0" lvl="0" marL="0" marR="0" rtl="0" algn="l">
                        <a:spcBef>
                          <a:spcPts val="0"/>
                        </a:spcBef>
                        <a:spcAft>
                          <a:spcPts val="0"/>
                        </a:spcAft>
                        <a:buClr>
                          <a:schemeClr val="dk1"/>
                        </a:buClr>
                        <a:buSzPts val="1000"/>
                        <a:buFont typeface="Arial"/>
                        <a:buNone/>
                      </a:pPr>
                      <a:r>
                        <a:rPr lang="en-US" sz="1000" u="none" strike="noStrike">
                          <a:latin typeface="Arial"/>
                          <a:ea typeface="Arial"/>
                          <a:cs typeface="Arial"/>
                          <a:sym typeface="Arial"/>
                        </a:rPr>
                        <a:t>Saturday late nights</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53%</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40%</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32%</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26%</a:t>
                      </a:r>
                      <a:endParaRPr sz="1100">
                        <a:latin typeface="Arial"/>
                        <a:ea typeface="Arial"/>
                        <a:cs typeface="Arial"/>
                        <a:sym typeface="Arial"/>
                      </a:endParaRPr>
                    </a:p>
                  </a:txBody>
                  <a:tcPr marT="9525" marB="0" marR="9525" marL="9525" anchor="ctr"/>
                </a:tc>
              </a:tr>
              <a:tr h="313275">
                <a:tc>
                  <a:txBody>
                    <a:bodyPr/>
                    <a:lstStyle/>
                    <a:p>
                      <a:pPr indent="0" lvl="0" marL="0" marR="0" rtl="0" algn="l">
                        <a:spcBef>
                          <a:spcPts val="0"/>
                        </a:spcBef>
                        <a:spcAft>
                          <a:spcPts val="0"/>
                        </a:spcAft>
                        <a:buClr>
                          <a:schemeClr val="dk1"/>
                        </a:buClr>
                        <a:buSzPts val="1000"/>
                        <a:buFont typeface="Arial"/>
                        <a:buNone/>
                      </a:pPr>
                      <a:r>
                        <a:rPr lang="en-US" sz="1000" u="none" strike="noStrike">
                          <a:latin typeface="Arial"/>
                          <a:ea typeface="Arial"/>
                          <a:cs typeface="Arial"/>
                          <a:sym typeface="Arial"/>
                        </a:rPr>
                        <a:t>Sunday late nights</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48%</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36%</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31%</a:t>
                      </a:r>
                      <a:endParaRPr sz="11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1000"/>
                        <a:buFont typeface="Arial"/>
                        <a:buNone/>
                      </a:pPr>
                      <a:r>
                        <a:rPr lang="en-US" sz="1000" u="none" strike="noStrike">
                          <a:latin typeface="Arial"/>
                          <a:ea typeface="Arial"/>
                          <a:cs typeface="Arial"/>
                          <a:sym typeface="Arial"/>
                        </a:rPr>
                        <a:t>24%</a:t>
                      </a:r>
                      <a:endParaRPr sz="1100">
                        <a:latin typeface="Arial"/>
                        <a:ea typeface="Arial"/>
                        <a:cs typeface="Arial"/>
                        <a:sym typeface="Arial"/>
                      </a:endParaRPr>
                    </a:p>
                  </a:txBody>
                  <a:tcPr marT="9525" marB="0" marR="9525" marL="9525" anchor="ctr"/>
                </a:tc>
              </a:tr>
            </a:tbl>
          </a:graphicData>
        </a:graphic>
      </p:graphicFrame>
      <p:sp>
        <p:nvSpPr>
          <p:cNvPr id="2037" name="Google Shape;2037;p28"/>
          <p:cNvSpPr/>
          <p:nvPr/>
        </p:nvSpPr>
        <p:spPr>
          <a:xfrm rot="10800000">
            <a:off x="2878479" y="3906015"/>
            <a:ext cx="120317" cy="131810"/>
          </a:xfrm>
          <a:prstGeom prst="downArrow">
            <a:avLst>
              <a:gd fmla="val 50000"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38" name="Google Shape;2038;p28"/>
          <p:cNvSpPr/>
          <p:nvPr/>
        </p:nvSpPr>
        <p:spPr>
          <a:xfrm rot="10800000">
            <a:off x="1919169" y="3182829"/>
            <a:ext cx="120317" cy="131810"/>
          </a:xfrm>
          <a:prstGeom prst="downArrow">
            <a:avLst>
              <a:gd fmla="val 50000"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39" name="Google Shape;2039;p28"/>
          <p:cNvSpPr/>
          <p:nvPr/>
        </p:nvSpPr>
        <p:spPr>
          <a:xfrm>
            <a:off x="1885469" y="4592593"/>
            <a:ext cx="120317" cy="131810"/>
          </a:xfrm>
          <a:prstGeom prst="downArrow">
            <a:avLst>
              <a:gd fmla="val 50000"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40" name="Google Shape;2040;p28"/>
          <p:cNvSpPr/>
          <p:nvPr/>
        </p:nvSpPr>
        <p:spPr>
          <a:xfrm>
            <a:off x="10940561" y="3132599"/>
            <a:ext cx="120317" cy="131810"/>
          </a:xfrm>
          <a:prstGeom prst="down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41" name="Google Shape;2041;p28"/>
          <p:cNvSpPr/>
          <p:nvPr/>
        </p:nvSpPr>
        <p:spPr>
          <a:xfrm rot="10800000">
            <a:off x="7109225" y="3128177"/>
            <a:ext cx="120317" cy="131810"/>
          </a:xfrm>
          <a:prstGeom prst="down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42" name="Google Shape;2042;p28"/>
          <p:cNvSpPr/>
          <p:nvPr/>
        </p:nvSpPr>
        <p:spPr>
          <a:xfrm rot="10800000">
            <a:off x="7109225" y="3408819"/>
            <a:ext cx="120317" cy="131810"/>
          </a:xfrm>
          <a:prstGeom prst="down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43" name="Google Shape;2043;p28"/>
          <p:cNvSpPr/>
          <p:nvPr/>
        </p:nvSpPr>
        <p:spPr>
          <a:xfrm rot="10800000">
            <a:off x="7109225" y="3735205"/>
            <a:ext cx="120317" cy="131810"/>
          </a:xfrm>
          <a:prstGeom prst="down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44" name="Google Shape;2044;p28"/>
          <p:cNvSpPr/>
          <p:nvPr/>
        </p:nvSpPr>
        <p:spPr>
          <a:xfrm rot="10800000">
            <a:off x="7109225" y="4056143"/>
            <a:ext cx="120317" cy="131810"/>
          </a:xfrm>
          <a:prstGeom prst="down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45" name="Google Shape;2045;p28"/>
          <p:cNvSpPr/>
          <p:nvPr/>
        </p:nvSpPr>
        <p:spPr>
          <a:xfrm rot="10800000">
            <a:off x="7109225" y="4359166"/>
            <a:ext cx="120317" cy="131810"/>
          </a:xfrm>
          <a:prstGeom prst="down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46" name="Google Shape;2046;p28"/>
          <p:cNvSpPr/>
          <p:nvPr/>
        </p:nvSpPr>
        <p:spPr>
          <a:xfrm rot="10800000">
            <a:off x="7109225" y="4689700"/>
            <a:ext cx="120317" cy="131810"/>
          </a:xfrm>
          <a:prstGeom prst="down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47" name="Google Shape;2047;p28"/>
          <p:cNvSpPr/>
          <p:nvPr/>
        </p:nvSpPr>
        <p:spPr>
          <a:xfrm rot="10800000">
            <a:off x="7109225" y="4979687"/>
            <a:ext cx="120317" cy="131810"/>
          </a:xfrm>
          <a:prstGeom prst="down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48" name="Google Shape;2048;p28"/>
          <p:cNvSpPr/>
          <p:nvPr/>
        </p:nvSpPr>
        <p:spPr>
          <a:xfrm rot="10800000">
            <a:off x="7109225" y="5289851"/>
            <a:ext cx="120317" cy="131810"/>
          </a:xfrm>
          <a:prstGeom prst="down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49" name="Google Shape;2049;p28"/>
          <p:cNvSpPr/>
          <p:nvPr/>
        </p:nvSpPr>
        <p:spPr>
          <a:xfrm rot="10800000">
            <a:off x="7109225" y="5622724"/>
            <a:ext cx="120317" cy="131810"/>
          </a:xfrm>
          <a:prstGeom prst="down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50" name="Google Shape;2050;p28"/>
          <p:cNvSpPr/>
          <p:nvPr/>
        </p:nvSpPr>
        <p:spPr>
          <a:xfrm rot="10800000">
            <a:off x="7109225" y="5931534"/>
            <a:ext cx="120317" cy="131810"/>
          </a:xfrm>
          <a:prstGeom prst="down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51" name="Google Shape;2051;p28"/>
          <p:cNvSpPr/>
          <p:nvPr/>
        </p:nvSpPr>
        <p:spPr>
          <a:xfrm rot="10800000">
            <a:off x="8334521" y="5290583"/>
            <a:ext cx="120317" cy="131810"/>
          </a:xfrm>
          <a:prstGeom prst="downArrow">
            <a:avLst>
              <a:gd fmla="val 50000" name="adj1"/>
              <a:gd fmla="val 50000"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52" name="Google Shape;2052;p28"/>
          <p:cNvSpPr/>
          <p:nvPr/>
        </p:nvSpPr>
        <p:spPr>
          <a:xfrm rot="10800000">
            <a:off x="7109225" y="2794071"/>
            <a:ext cx="120317" cy="131810"/>
          </a:xfrm>
          <a:prstGeom prst="down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53" name="Google Shape;2053;p28"/>
          <p:cNvSpPr/>
          <p:nvPr/>
        </p:nvSpPr>
        <p:spPr>
          <a:xfrm rot="10800000">
            <a:off x="8334521" y="4056143"/>
            <a:ext cx="120317" cy="131810"/>
          </a:xfrm>
          <a:prstGeom prst="downArrow">
            <a:avLst>
              <a:gd fmla="val 50000" name="adj1"/>
              <a:gd fmla="val 50000"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54" name="Google Shape;2054;p28"/>
          <p:cNvSpPr/>
          <p:nvPr/>
        </p:nvSpPr>
        <p:spPr>
          <a:xfrm rot="10800000">
            <a:off x="8334521" y="3736103"/>
            <a:ext cx="120317" cy="131810"/>
          </a:xfrm>
          <a:prstGeom prst="downArrow">
            <a:avLst>
              <a:gd fmla="val 50000" name="adj1"/>
              <a:gd fmla="val 50000"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55" name="Google Shape;2055;p28"/>
          <p:cNvSpPr/>
          <p:nvPr/>
        </p:nvSpPr>
        <p:spPr>
          <a:xfrm rot="10800000">
            <a:off x="8334521" y="3406919"/>
            <a:ext cx="120317" cy="131810"/>
          </a:xfrm>
          <a:prstGeom prst="downArrow">
            <a:avLst>
              <a:gd fmla="val 50000" name="adj1"/>
              <a:gd fmla="val 50000"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56" name="Google Shape;2056;p28"/>
          <p:cNvSpPr/>
          <p:nvPr/>
        </p:nvSpPr>
        <p:spPr>
          <a:xfrm rot="10800000">
            <a:off x="8334521" y="5930663"/>
            <a:ext cx="120317" cy="131810"/>
          </a:xfrm>
          <a:prstGeom prst="downArrow">
            <a:avLst>
              <a:gd fmla="val 50000" name="adj1"/>
              <a:gd fmla="val 50000"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57" name="Google Shape;2057;p28"/>
          <p:cNvSpPr/>
          <p:nvPr/>
        </p:nvSpPr>
        <p:spPr>
          <a:xfrm rot="10800000">
            <a:off x="8334521" y="4687079"/>
            <a:ext cx="120317" cy="131810"/>
          </a:xfrm>
          <a:prstGeom prst="downArrow">
            <a:avLst>
              <a:gd fmla="val 50000" name="adj1"/>
              <a:gd fmla="val 50000"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58" name="Google Shape;2058;p28"/>
          <p:cNvSpPr/>
          <p:nvPr/>
        </p:nvSpPr>
        <p:spPr>
          <a:xfrm rot="10800000">
            <a:off x="8334521" y="5619767"/>
            <a:ext cx="120317" cy="131810"/>
          </a:xfrm>
          <a:prstGeom prst="downArrow">
            <a:avLst>
              <a:gd fmla="val 50000" name="adj1"/>
              <a:gd fmla="val 50000"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59" name="Google Shape;2059;p28"/>
          <p:cNvSpPr/>
          <p:nvPr/>
        </p:nvSpPr>
        <p:spPr>
          <a:xfrm>
            <a:off x="10940561" y="3406919"/>
            <a:ext cx="120317" cy="131810"/>
          </a:xfrm>
          <a:prstGeom prst="down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60" name="Google Shape;2060;p28"/>
          <p:cNvSpPr/>
          <p:nvPr/>
        </p:nvSpPr>
        <p:spPr>
          <a:xfrm>
            <a:off x="10940561" y="4056143"/>
            <a:ext cx="120317" cy="131810"/>
          </a:xfrm>
          <a:prstGeom prst="down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61" name="Google Shape;2061;p28"/>
          <p:cNvSpPr/>
          <p:nvPr/>
        </p:nvSpPr>
        <p:spPr>
          <a:xfrm>
            <a:off x="10940561" y="4979687"/>
            <a:ext cx="120317" cy="131810"/>
          </a:xfrm>
          <a:prstGeom prst="down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62" name="Google Shape;2062;p28"/>
          <p:cNvSpPr/>
          <p:nvPr/>
        </p:nvSpPr>
        <p:spPr>
          <a:xfrm>
            <a:off x="10940561" y="4357895"/>
            <a:ext cx="120317" cy="131810"/>
          </a:xfrm>
          <a:prstGeom prst="down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63" name="Google Shape;2063;p28"/>
          <p:cNvSpPr/>
          <p:nvPr/>
        </p:nvSpPr>
        <p:spPr>
          <a:xfrm>
            <a:off x="10940561" y="3736103"/>
            <a:ext cx="120317" cy="131810"/>
          </a:xfrm>
          <a:prstGeom prst="down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64" name="Google Shape;2064;p28"/>
          <p:cNvSpPr/>
          <p:nvPr/>
        </p:nvSpPr>
        <p:spPr>
          <a:xfrm>
            <a:off x="10940561" y="4687079"/>
            <a:ext cx="120317" cy="131810"/>
          </a:xfrm>
          <a:prstGeom prst="down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65" name="Google Shape;2065;p28"/>
          <p:cNvSpPr/>
          <p:nvPr/>
        </p:nvSpPr>
        <p:spPr>
          <a:xfrm>
            <a:off x="10940561" y="2794271"/>
            <a:ext cx="120317" cy="131810"/>
          </a:xfrm>
          <a:prstGeom prst="down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66" name="Google Shape;2066;p28"/>
          <p:cNvSpPr/>
          <p:nvPr/>
        </p:nvSpPr>
        <p:spPr>
          <a:xfrm>
            <a:off x="10940561" y="2486492"/>
            <a:ext cx="120317" cy="131810"/>
          </a:xfrm>
          <a:prstGeom prst="down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67" name="Google Shape;2067;p28"/>
          <p:cNvSpPr/>
          <p:nvPr/>
        </p:nvSpPr>
        <p:spPr>
          <a:xfrm>
            <a:off x="10940561" y="5290583"/>
            <a:ext cx="120317" cy="131810"/>
          </a:xfrm>
          <a:prstGeom prst="down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68" name="Google Shape;2068;p28"/>
          <p:cNvSpPr/>
          <p:nvPr/>
        </p:nvSpPr>
        <p:spPr>
          <a:xfrm>
            <a:off x="10940561" y="5619767"/>
            <a:ext cx="120317" cy="131810"/>
          </a:xfrm>
          <a:prstGeom prst="down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69" name="Google Shape;2069;p28"/>
          <p:cNvSpPr/>
          <p:nvPr/>
        </p:nvSpPr>
        <p:spPr>
          <a:xfrm>
            <a:off x="10940561" y="5930663"/>
            <a:ext cx="120317" cy="131810"/>
          </a:xfrm>
          <a:prstGeom prst="down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70" name="Google Shape;2070;p28"/>
          <p:cNvSpPr/>
          <p:nvPr/>
        </p:nvSpPr>
        <p:spPr>
          <a:xfrm>
            <a:off x="438307" y="196483"/>
            <a:ext cx="3030367" cy="54410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71" name="Google Shape;2071;p28"/>
          <p:cNvSpPr txBox="1"/>
          <p:nvPr/>
        </p:nvSpPr>
        <p:spPr>
          <a:xfrm>
            <a:off x="1069466" y="2120461"/>
            <a:ext cx="2100140" cy="523180"/>
          </a:xfrm>
          <a:prstGeom prst="rect">
            <a:avLst/>
          </a:prstGeom>
          <a:noFill/>
          <a:ln>
            <a:noFill/>
          </a:ln>
        </p:spPr>
        <p:txBody>
          <a:bodyPr anchorCtr="0" anchor="t" bIns="45700" lIns="0"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Visit A.com several times a day</a:t>
            </a:r>
            <a:endParaRPr b="0" i="0" sz="1600" u="none" cap="none" strike="noStrike">
              <a:solidFill>
                <a:schemeClr val="dk1"/>
              </a:solidFill>
              <a:latin typeface="Arial"/>
              <a:ea typeface="Arial"/>
              <a:cs typeface="Arial"/>
              <a:sym typeface="Arial"/>
            </a:endParaRPr>
          </a:p>
        </p:txBody>
      </p:sp>
      <p:sp>
        <p:nvSpPr>
          <p:cNvPr id="2072" name="Google Shape;2072;p28"/>
          <p:cNvSpPr txBox="1"/>
          <p:nvPr/>
        </p:nvSpPr>
        <p:spPr>
          <a:xfrm>
            <a:off x="457199" y="152401"/>
            <a:ext cx="10762736" cy="99059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Multiple Graphs | Set Up Example</a:t>
            </a:r>
            <a:endParaRPr/>
          </a:p>
        </p:txBody>
      </p:sp>
      <p:sp>
        <p:nvSpPr>
          <p:cNvPr id="2073" name="Google Shape;2073;p28"/>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8" name="Shape 2078"/>
        <p:cNvGrpSpPr/>
        <p:nvPr/>
      </p:nvGrpSpPr>
      <p:grpSpPr>
        <a:xfrm>
          <a:off x="0" y="0"/>
          <a:ext cx="0" cy="0"/>
          <a:chOff x="0" y="0"/>
          <a:chExt cx="0" cy="0"/>
        </a:xfrm>
      </p:grpSpPr>
      <p:sp>
        <p:nvSpPr>
          <p:cNvPr id="2079" name="Google Shape;2079;p132"/>
          <p:cNvSpPr txBox="1"/>
          <p:nvPr/>
        </p:nvSpPr>
        <p:spPr>
          <a:xfrm>
            <a:off x="1069466" y="2120461"/>
            <a:ext cx="2100140" cy="523180"/>
          </a:xfrm>
          <a:prstGeom prst="rect">
            <a:avLst/>
          </a:prstGeom>
          <a:noFill/>
          <a:ln>
            <a:noFill/>
          </a:ln>
        </p:spPr>
        <p:txBody>
          <a:bodyPr anchorCtr="0" anchor="t" bIns="45700" lIns="0"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Visit A.com several times a day</a:t>
            </a:r>
            <a:endParaRPr b="0" i="0" sz="1600" u="none" cap="none" strike="noStrike">
              <a:solidFill>
                <a:schemeClr val="dk1"/>
              </a:solidFill>
              <a:latin typeface="Arial"/>
              <a:ea typeface="Arial"/>
              <a:cs typeface="Arial"/>
              <a:sym typeface="Arial"/>
            </a:endParaRPr>
          </a:p>
        </p:txBody>
      </p:sp>
      <p:sp>
        <p:nvSpPr>
          <p:cNvPr id="2080" name="Google Shape;2080;p132"/>
          <p:cNvSpPr/>
          <p:nvPr/>
        </p:nvSpPr>
        <p:spPr>
          <a:xfrm>
            <a:off x="1274584" y="2701579"/>
            <a:ext cx="907282" cy="876894"/>
          </a:xfrm>
          <a:prstGeom prst="ellipse">
            <a:avLst/>
          </a:prstGeom>
          <a:solidFill>
            <a:schemeClr val="accent1"/>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#social</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82%</a:t>
            </a:r>
            <a:endParaRPr b="0" i="0" sz="1200" u="none" cap="none" strike="noStrike">
              <a:solidFill>
                <a:schemeClr val="dk1"/>
              </a:solidFill>
              <a:latin typeface="Arial"/>
              <a:ea typeface="Arial"/>
              <a:cs typeface="Arial"/>
              <a:sym typeface="Arial"/>
            </a:endParaRPr>
          </a:p>
        </p:txBody>
      </p:sp>
      <p:sp>
        <p:nvSpPr>
          <p:cNvPr id="2081" name="Google Shape;2081;p132"/>
          <p:cNvSpPr/>
          <p:nvPr/>
        </p:nvSpPr>
        <p:spPr>
          <a:xfrm>
            <a:off x="2181866" y="3391753"/>
            <a:ext cx="987740" cy="966142"/>
          </a:xfrm>
          <a:prstGeom prst="ellipse">
            <a:avLst/>
          </a:prstGeom>
          <a:solidFill>
            <a:schemeClr val="accent2"/>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#fun</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79%</a:t>
            </a:r>
            <a:endParaRPr b="0" i="0" sz="1200" u="none" cap="none" strike="noStrike">
              <a:solidFill>
                <a:schemeClr val="lt1"/>
              </a:solidFill>
              <a:latin typeface="Arial"/>
              <a:ea typeface="Arial"/>
              <a:cs typeface="Arial"/>
              <a:sym typeface="Arial"/>
            </a:endParaRPr>
          </a:p>
        </p:txBody>
      </p:sp>
      <p:sp>
        <p:nvSpPr>
          <p:cNvPr id="2082" name="Google Shape;2082;p132"/>
          <p:cNvSpPr/>
          <p:nvPr/>
        </p:nvSpPr>
        <p:spPr>
          <a:xfrm>
            <a:off x="1201567" y="4117471"/>
            <a:ext cx="917969" cy="862216"/>
          </a:xfrm>
          <a:prstGeom prst="ellipse">
            <a:avLst/>
          </a:prstGeom>
          <a:solidFill>
            <a:schemeClr val="accent3"/>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#cause</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73%</a:t>
            </a:r>
            <a:endParaRPr b="0" i="0" sz="1200" u="none" cap="none" strike="noStrike">
              <a:solidFill>
                <a:schemeClr val="dk1"/>
              </a:solidFill>
              <a:latin typeface="Arial"/>
              <a:ea typeface="Arial"/>
              <a:cs typeface="Arial"/>
              <a:sym typeface="Arial"/>
            </a:endParaRPr>
          </a:p>
        </p:txBody>
      </p:sp>
      <p:sp>
        <p:nvSpPr>
          <p:cNvPr id="2083" name="Google Shape;2083;p132"/>
          <p:cNvSpPr/>
          <p:nvPr/>
        </p:nvSpPr>
        <p:spPr>
          <a:xfrm>
            <a:off x="2156731" y="4775704"/>
            <a:ext cx="934091" cy="958038"/>
          </a:xfrm>
          <a:prstGeom prst="ellipse">
            <a:avLst/>
          </a:prstGeom>
          <a:solidFill>
            <a:schemeClr val="accent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#huh?</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63%</a:t>
            </a:r>
            <a:endParaRPr b="0" i="0" sz="1200" u="none" cap="none" strike="noStrike">
              <a:solidFill>
                <a:schemeClr val="dk1"/>
              </a:solidFill>
              <a:latin typeface="Arial"/>
              <a:ea typeface="Arial"/>
              <a:cs typeface="Arial"/>
              <a:sym typeface="Arial"/>
            </a:endParaRPr>
          </a:p>
        </p:txBody>
      </p:sp>
      <p:sp>
        <p:nvSpPr>
          <p:cNvPr id="2084" name="Google Shape;2084;p132"/>
          <p:cNvSpPr/>
          <p:nvPr/>
        </p:nvSpPr>
        <p:spPr>
          <a:xfrm>
            <a:off x="2851248" y="5303719"/>
            <a:ext cx="120317" cy="131810"/>
          </a:xfrm>
          <a:prstGeom prst="downArrow">
            <a:avLst>
              <a:gd fmla="val 50000"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85" name="Google Shape;2085;p132"/>
          <p:cNvSpPr/>
          <p:nvPr/>
        </p:nvSpPr>
        <p:spPr>
          <a:xfrm rot="10800000">
            <a:off x="2878479" y="3906015"/>
            <a:ext cx="120317" cy="131810"/>
          </a:xfrm>
          <a:prstGeom prst="downArrow">
            <a:avLst>
              <a:gd fmla="val 50000"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86" name="Google Shape;2086;p132"/>
          <p:cNvSpPr/>
          <p:nvPr/>
        </p:nvSpPr>
        <p:spPr>
          <a:xfrm rot="10800000">
            <a:off x="1919169" y="3182829"/>
            <a:ext cx="120317" cy="131810"/>
          </a:xfrm>
          <a:prstGeom prst="downArrow">
            <a:avLst>
              <a:gd fmla="val 50000"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87" name="Google Shape;2087;p132"/>
          <p:cNvSpPr/>
          <p:nvPr/>
        </p:nvSpPr>
        <p:spPr>
          <a:xfrm>
            <a:off x="1885469" y="4592593"/>
            <a:ext cx="120317" cy="131810"/>
          </a:xfrm>
          <a:prstGeom prst="downArrow">
            <a:avLst>
              <a:gd fmla="val 50000"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88" name="Google Shape;2088;p132"/>
          <p:cNvSpPr/>
          <p:nvPr/>
        </p:nvSpPr>
        <p:spPr>
          <a:xfrm>
            <a:off x="438307" y="196483"/>
            <a:ext cx="3030367" cy="54410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2089" name="Google Shape;2089;p132"/>
          <p:cNvGraphicFramePr/>
          <p:nvPr/>
        </p:nvGraphicFramePr>
        <p:xfrm>
          <a:off x="4076888" y="1713297"/>
          <a:ext cx="12313738" cy="4871942"/>
        </p:xfrm>
        <a:graphic>
          <a:graphicData uri="http://schemas.openxmlformats.org/drawingml/2006/chart">
            <c:chart r:id="rId3"/>
          </a:graphicData>
        </a:graphic>
      </p:graphicFrame>
      <p:sp>
        <p:nvSpPr>
          <p:cNvPr id="2090" name="Google Shape;2090;p132"/>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rgbClr val="000000"/>
              </a:solidFill>
              <a:latin typeface="Arial"/>
              <a:ea typeface="Arial"/>
              <a:cs typeface="Arial"/>
              <a:sym typeface="Arial"/>
            </a:endParaRPr>
          </a:p>
        </p:txBody>
      </p:sp>
      <p:sp>
        <p:nvSpPr>
          <p:cNvPr id="2091" name="Google Shape;2091;p132"/>
          <p:cNvSpPr txBox="1"/>
          <p:nvPr/>
        </p:nvSpPr>
        <p:spPr>
          <a:xfrm>
            <a:off x="457199" y="152401"/>
            <a:ext cx="10762736" cy="99059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Multiple Graphs | Set Up Example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6" name="Shape 2096"/>
        <p:cNvGrpSpPr/>
        <p:nvPr/>
      </p:nvGrpSpPr>
      <p:grpSpPr>
        <a:xfrm>
          <a:off x="0" y="0"/>
          <a:ext cx="0" cy="0"/>
          <a:chOff x="0" y="0"/>
          <a:chExt cx="0" cy="0"/>
        </a:xfrm>
      </p:grpSpPr>
      <p:sp>
        <p:nvSpPr>
          <p:cNvPr id="2097" name="Google Shape;2097;p133"/>
          <p:cNvSpPr txBox="1"/>
          <p:nvPr>
            <p:ph idx="1" type="body"/>
          </p:nvPr>
        </p:nvSpPr>
        <p:spPr>
          <a:xfrm>
            <a:off x="2482985" y="685554"/>
            <a:ext cx="8140770" cy="92333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6000"/>
              <a:buFont typeface="Arial"/>
              <a:buNone/>
            </a:pPr>
            <a:r>
              <a:rPr lang="en-US" sz="6000"/>
              <a:t>NPS Slides</a:t>
            </a:r>
            <a:endParaRPr/>
          </a:p>
        </p:txBody>
      </p:sp>
      <p:sp>
        <p:nvSpPr>
          <p:cNvPr id="2098" name="Google Shape;2098;p133"/>
          <p:cNvSpPr txBox="1"/>
          <p:nvPr>
            <p:ph idx="6" type="body"/>
          </p:nvPr>
        </p:nvSpPr>
        <p:spPr>
          <a:xfrm>
            <a:off x="913424" y="685554"/>
            <a:ext cx="1204668" cy="1890590"/>
          </a:xfrm>
          <a:prstGeom prst="rect">
            <a:avLst/>
          </a:prstGeom>
          <a:noFill/>
          <a:ln>
            <a:noFill/>
          </a:ln>
        </p:spPr>
        <p:txBody>
          <a:bodyPr anchorCtr="0" anchor="t" bIns="45700" lIns="91425" spcFirstLastPara="1" rIns="91425" wrap="square" tIns="45700">
            <a:normAutofit/>
          </a:bodyPr>
          <a:lstStyle/>
          <a:p>
            <a:pPr indent="0" lvl="0" marL="0" rtl="0" algn="r">
              <a:lnSpc>
                <a:spcPct val="80000"/>
              </a:lnSpc>
              <a:spcBef>
                <a:spcPts val="0"/>
              </a:spcBef>
              <a:spcAft>
                <a:spcPts val="0"/>
              </a:spcAft>
              <a:buClr>
                <a:schemeClr val="lt1"/>
              </a:buClr>
              <a:buSzPts val="13875"/>
              <a:buNone/>
            </a:pPr>
            <a:r>
              <a:rPr lang="en-US" sz="13875"/>
              <a:t>9</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3" name="Shape 2103"/>
        <p:cNvGrpSpPr/>
        <p:nvPr/>
      </p:nvGrpSpPr>
      <p:grpSpPr>
        <a:xfrm>
          <a:off x="0" y="0"/>
          <a:ext cx="0" cy="0"/>
          <a:chOff x="0" y="0"/>
          <a:chExt cx="0" cy="0"/>
        </a:xfrm>
      </p:grpSpPr>
      <p:sp>
        <p:nvSpPr>
          <p:cNvPr id="2104" name="Google Shape;2104;p30"/>
          <p:cNvSpPr/>
          <p:nvPr/>
        </p:nvSpPr>
        <p:spPr>
          <a:xfrm>
            <a:off x="2294414" y="2031874"/>
            <a:ext cx="1306285" cy="4579295"/>
          </a:xfrm>
          <a:prstGeom prst="rect">
            <a:avLst/>
          </a:prstGeom>
          <a:solidFill>
            <a:srgbClr val="D9D9D9">
              <a:alpha val="3647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2105" name="Google Shape;2105;p30"/>
          <p:cNvGrpSpPr/>
          <p:nvPr/>
        </p:nvGrpSpPr>
        <p:grpSpPr>
          <a:xfrm>
            <a:off x="49428" y="2125169"/>
            <a:ext cx="11371592" cy="285891"/>
            <a:chOff x="120700" y="2122072"/>
            <a:chExt cx="11371592" cy="285891"/>
          </a:xfrm>
        </p:grpSpPr>
        <p:sp>
          <p:nvSpPr>
            <p:cNvPr id="2106" name="Google Shape;2106;p30"/>
            <p:cNvSpPr txBox="1"/>
            <p:nvPr/>
          </p:nvSpPr>
          <p:spPr>
            <a:xfrm>
              <a:off x="120700" y="2146393"/>
              <a:ext cx="949613" cy="26157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NPS Score</a:t>
              </a:r>
              <a:endParaRPr b="0" i="0" sz="1100" u="none" cap="none" strike="noStrike">
                <a:solidFill>
                  <a:schemeClr val="dk1"/>
                </a:solidFill>
                <a:latin typeface="Arial"/>
                <a:ea typeface="Arial"/>
                <a:cs typeface="Arial"/>
                <a:sym typeface="Arial"/>
              </a:endParaRPr>
            </a:p>
          </p:txBody>
        </p:sp>
        <p:sp>
          <p:nvSpPr>
            <p:cNvPr id="2107" name="Google Shape;2107;p30"/>
            <p:cNvSpPr txBox="1"/>
            <p:nvPr/>
          </p:nvSpPr>
          <p:spPr>
            <a:xfrm>
              <a:off x="1281440" y="2134033"/>
              <a:ext cx="583475" cy="26157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66</a:t>
              </a:r>
              <a:endParaRPr b="0" i="0" sz="1100" u="none" cap="none" strike="noStrike">
                <a:solidFill>
                  <a:schemeClr val="dk1"/>
                </a:solidFill>
                <a:latin typeface="Arial"/>
                <a:ea typeface="Arial"/>
                <a:cs typeface="Arial"/>
                <a:sym typeface="Arial"/>
              </a:endParaRPr>
            </a:p>
          </p:txBody>
        </p:sp>
        <p:sp>
          <p:nvSpPr>
            <p:cNvPr id="2108" name="Google Shape;2108;p30"/>
            <p:cNvSpPr txBox="1"/>
            <p:nvPr/>
          </p:nvSpPr>
          <p:spPr>
            <a:xfrm>
              <a:off x="2688075" y="2134033"/>
              <a:ext cx="583475" cy="26157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72</a:t>
              </a:r>
              <a:endParaRPr b="0" i="0" sz="1100" u="none" cap="none" strike="noStrike">
                <a:solidFill>
                  <a:schemeClr val="dk1"/>
                </a:solidFill>
                <a:latin typeface="Arial"/>
                <a:ea typeface="Arial"/>
                <a:cs typeface="Arial"/>
                <a:sym typeface="Arial"/>
              </a:endParaRPr>
            </a:p>
          </p:txBody>
        </p:sp>
        <p:sp>
          <p:nvSpPr>
            <p:cNvPr id="2109" name="Google Shape;2109;p30"/>
            <p:cNvSpPr txBox="1"/>
            <p:nvPr/>
          </p:nvSpPr>
          <p:spPr>
            <a:xfrm>
              <a:off x="4060001" y="2134032"/>
              <a:ext cx="583475" cy="26157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59</a:t>
              </a:r>
              <a:endParaRPr b="0" i="0" sz="1100" u="none" cap="none" strike="noStrike">
                <a:solidFill>
                  <a:schemeClr val="dk1"/>
                </a:solidFill>
                <a:latin typeface="Arial"/>
                <a:ea typeface="Arial"/>
                <a:cs typeface="Arial"/>
                <a:sym typeface="Arial"/>
              </a:endParaRPr>
            </a:p>
          </p:txBody>
        </p:sp>
        <p:sp>
          <p:nvSpPr>
            <p:cNvPr id="2110" name="Google Shape;2110;p30"/>
            <p:cNvSpPr txBox="1"/>
            <p:nvPr/>
          </p:nvSpPr>
          <p:spPr>
            <a:xfrm>
              <a:off x="5430552" y="2134032"/>
              <a:ext cx="583475" cy="26157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71</a:t>
              </a:r>
              <a:endParaRPr b="0" i="0" sz="1100" u="none" cap="none" strike="noStrike">
                <a:solidFill>
                  <a:schemeClr val="dk1"/>
                </a:solidFill>
                <a:latin typeface="Arial"/>
                <a:ea typeface="Arial"/>
                <a:cs typeface="Arial"/>
                <a:sym typeface="Arial"/>
              </a:endParaRPr>
            </a:p>
          </p:txBody>
        </p:sp>
        <p:sp>
          <p:nvSpPr>
            <p:cNvPr id="2111" name="Google Shape;2111;p30"/>
            <p:cNvSpPr txBox="1"/>
            <p:nvPr/>
          </p:nvSpPr>
          <p:spPr>
            <a:xfrm>
              <a:off x="6821023" y="2127633"/>
              <a:ext cx="583475" cy="26157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70</a:t>
              </a:r>
              <a:endParaRPr b="0" i="0" sz="1100" u="none" cap="none" strike="noStrike">
                <a:solidFill>
                  <a:schemeClr val="dk1"/>
                </a:solidFill>
                <a:latin typeface="Arial"/>
                <a:ea typeface="Arial"/>
                <a:cs typeface="Arial"/>
                <a:sym typeface="Arial"/>
              </a:endParaRPr>
            </a:p>
          </p:txBody>
        </p:sp>
        <p:sp>
          <p:nvSpPr>
            <p:cNvPr id="2112" name="Google Shape;2112;p30"/>
            <p:cNvSpPr txBox="1"/>
            <p:nvPr/>
          </p:nvSpPr>
          <p:spPr>
            <a:xfrm>
              <a:off x="8190587" y="2134032"/>
              <a:ext cx="583475" cy="26157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71</a:t>
              </a:r>
              <a:endParaRPr b="0" i="0" sz="1100" u="none" cap="none" strike="noStrike">
                <a:solidFill>
                  <a:schemeClr val="dk1"/>
                </a:solidFill>
                <a:latin typeface="Arial"/>
                <a:ea typeface="Arial"/>
                <a:cs typeface="Arial"/>
                <a:sym typeface="Arial"/>
              </a:endParaRPr>
            </a:p>
          </p:txBody>
        </p:sp>
        <p:sp>
          <p:nvSpPr>
            <p:cNvPr id="2113" name="Google Shape;2113;p30"/>
            <p:cNvSpPr txBox="1"/>
            <p:nvPr/>
          </p:nvSpPr>
          <p:spPr>
            <a:xfrm>
              <a:off x="9531630" y="2134032"/>
              <a:ext cx="583475" cy="26157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75</a:t>
              </a:r>
              <a:endParaRPr b="0" i="0" sz="1100" u="none" cap="none" strike="noStrike">
                <a:solidFill>
                  <a:schemeClr val="dk1"/>
                </a:solidFill>
                <a:latin typeface="Arial"/>
                <a:ea typeface="Arial"/>
                <a:cs typeface="Arial"/>
                <a:sym typeface="Arial"/>
              </a:endParaRPr>
            </a:p>
          </p:txBody>
        </p:sp>
        <p:sp>
          <p:nvSpPr>
            <p:cNvPr id="2114" name="Google Shape;2114;p30"/>
            <p:cNvSpPr txBox="1"/>
            <p:nvPr/>
          </p:nvSpPr>
          <p:spPr>
            <a:xfrm>
              <a:off x="10908817" y="2122072"/>
              <a:ext cx="583475" cy="26157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69</a:t>
              </a:r>
              <a:endParaRPr b="0" i="0" sz="1100" u="none" cap="none" strike="noStrike">
                <a:solidFill>
                  <a:schemeClr val="dk1"/>
                </a:solidFill>
                <a:latin typeface="Arial"/>
                <a:ea typeface="Arial"/>
                <a:cs typeface="Arial"/>
                <a:sym typeface="Arial"/>
              </a:endParaRPr>
            </a:p>
          </p:txBody>
        </p:sp>
      </p:grpSp>
      <p:graphicFrame>
        <p:nvGraphicFramePr>
          <p:cNvPr id="2115" name="Google Shape;2115;p30"/>
          <p:cNvGraphicFramePr/>
          <p:nvPr/>
        </p:nvGraphicFramePr>
        <p:xfrm>
          <a:off x="714829" y="2350206"/>
          <a:ext cx="11306013" cy="3766216"/>
        </p:xfrm>
        <a:graphic>
          <a:graphicData uri="http://schemas.openxmlformats.org/drawingml/2006/chart">
            <c:chart r:id="rId3"/>
          </a:graphicData>
        </a:graphic>
      </p:graphicFrame>
      <p:grpSp>
        <p:nvGrpSpPr>
          <p:cNvPr id="2116" name="Google Shape;2116;p30"/>
          <p:cNvGrpSpPr/>
          <p:nvPr/>
        </p:nvGrpSpPr>
        <p:grpSpPr>
          <a:xfrm>
            <a:off x="1150930" y="5885698"/>
            <a:ext cx="10392299" cy="661315"/>
            <a:chOff x="558663" y="1514096"/>
            <a:chExt cx="10392299" cy="661315"/>
          </a:xfrm>
        </p:grpSpPr>
        <p:pic>
          <p:nvPicPr>
            <p:cNvPr id="2117" name="Google Shape;2117;p30"/>
            <p:cNvPicPr preferRelativeResize="0"/>
            <p:nvPr/>
          </p:nvPicPr>
          <p:blipFill rotWithShape="1">
            <a:blip r:embed="rId4">
              <a:alphaModFix/>
            </a:blip>
            <a:srcRect b="0" l="0" r="0" t="0"/>
            <a:stretch/>
          </p:blipFill>
          <p:spPr>
            <a:xfrm>
              <a:off x="558663" y="1514096"/>
              <a:ext cx="825821" cy="661315"/>
            </a:xfrm>
            <a:prstGeom prst="rect">
              <a:avLst/>
            </a:prstGeom>
            <a:noFill/>
            <a:ln>
              <a:noFill/>
            </a:ln>
          </p:spPr>
        </p:pic>
        <p:pic>
          <p:nvPicPr>
            <p:cNvPr id="2118" name="Google Shape;2118;p30"/>
            <p:cNvPicPr preferRelativeResize="0"/>
            <p:nvPr/>
          </p:nvPicPr>
          <p:blipFill rotWithShape="1">
            <a:blip r:embed="rId5">
              <a:alphaModFix/>
            </a:blip>
            <a:srcRect b="0" l="0" r="0" t="0"/>
            <a:stretch/>
          </p:blipFill>
          <p:spPr>
            <a:xfrm>
              <a:off x="2008273" y="1635779"/>
              <a:ext cx="675390" cy="480566"/>
            </a:xfrm>
            <a:prstGeom prst="rect">
              <a:avLst/>
            </a:prstGeom>
            <a:noFill/>
            <a:ln>
              <a:noFill/>
            </a:ln>
          </p:spPr>
        </p:pic>
        <p:pic>
          <p:nvPicPr>
            <p:cNvPr id="2119" name="Google Shape;2119;p30"/>
            <p:cNvPicPr preferRelativeResize="0"/>
            <p:nvPr/>
          </p:nvPicPr>
          <p:blipFill rotWithShape="1">
            <a:blip r:embed="rId6">
              <a:alphaModFix/>
            </a:blip>
            <a:srcRect b="42980" l="34351" r="33980" t="42345"/>
            <a:stretch/>
          </p:blipFill>
          <p:spPr>
            <a:xfrm>
              <a:off x="10267791" y="1731293"/>
              <a:ext cx="683171" cy="158092"/>
            </a:xfrm>
            <a:prstGeom prst="rect">
              <a:avLst/>
            </a:prstGeom>
            <a:noFill/>
            <a:ln>
              <a:noFill/>
            </a:ln>
          </p:spPr>
        </p:pic>
        <p:pic>
          <p:nvPicPr>
            <p:cNvPr id="2120" name="Google Shape;2120;p30"/>
            <p:cNvPicPr preferRelativeResize="0"/>
            <p:nvPr/>
          </p:nvPicPr>
          <p:blipFill rotWithShape="1">
            <a:blip r:embed="rId7">
              <a:alphaModFix/>
            </a:blip>
            <a:srcRect b="33033" l="21001" r="25716" t="23050"/>
            <a:stretch/>
          </p:blipFill>
          <p:spPr>
            <a:xfrm>
              <a:off x="8943023" y="1649739"/>
              <a:ext cx="507751" cy="334804"/>
            </a:xfrm>
            <a:prstGeom prst="rect">
              <a:avLst/>
            </a:prstGeom>
            <a:noFill/>
            <a:ln>
              <a:noFill/>
            </a:ln>
          </p:spPr>
        </p:pic>
        <p:pic>
          <p:nvPicPr>
            <p:cNvPr id="2121" name="Google Shape;2121;p30"/>
            <p:cNvPicPr preferRelativeResize="0"/>
            <p:nvPr/>
          </p:nvPicPr>
          <p:blipFill rotWithShape="1">
            <a:blip r:embed="rId8">
              <a:alphaModFix/>
            </a:blip>
            <a:srcRect b="0" l="0" r="0" t="0"/>
            <a:stretch/>
          </p:blipFill>
          <p:spPr>
            <a:xfrm>
              <a:off x="4663487" y="1612531"/>
              <a:ext cx="818439" cy="409220"/>
            </a:xfrm>
            <a:prstGeom prst="rect">
              <a:avLst/>
            </a:prstGeom>
            <a:noFill/>
            <a:ln>
              <a:noFill/>
            </a:ln>
          </p:spPr>
        </p:pic>
        <p:pic>
          <p:nvPicPr>
            <p:cNvPr id="2122" name="Google Shape;2122;p30"/>
            <p:cNvPicPr preferRelativeResize="0"/>
            <p:nvPr/>
          </p:nvPicPr>
          <p:blipFill rotWithShape="1">
            <a:blip r:embed="rId9">
              <a:alphaModFix/>
            </a:blip>
            <a:srcRect b="0" l="0" r="0" t="17152"/>
            <a:stretch/>
          </p:blipFill>
          <p:spPr>
            <a:xfrm>
              <a:off x="7589079" y="1651466"/>
              <a:ext cx="535975" cy="444043"/>
            </a:xfrm>
            <a:prstGeom prst="rect">
              <a:avLst/>
            </a:prstGeom>
            <a:noFill/>
            <a:ln>
              <a:noFill/>
            </a:ln>
          </p:spPr>
        </p:pic>
        <p:pic>
          <p:nvPicPr>
            <p:cNvPr id="2123" name="Google Shape;2123;p30"/>
            <p:cNvPicPr preferRelativeResize="0"/>
            <p:nvPr/>
          </p:nvPicPr>
          <p:blipFill rotWithShape="1">
            <a:blip r:embed="rId10">
              <a:alphaModFix/>
            </a:blip>
            <a:srcRect b="0" l="0" r="0" t="0"/>
            <a:stretch/>
          </p:blipFill>
          <p:spPr>
            <a:xfrm>
              <a:off x="6198748" y="1626717"/>
              <a:ext cx="579664" cy="463731"/>
            </a:xfrm>
            <a:prstGeom prst="rect">
              <a:avLst/>
            </a:prstGeom>
            <a:noFill/>
            <a:ln>
              <a:noFill/>
            </a:ln>
          </p:spPr>
        </p:pic>
        <p:pic>
          <p:nvPicPr>
            <p:cNvPr id="2124" name="Google Shape;2124;p30"/>
            <p:cNvPicPr preferRelativeResize="0"/>
            <p:nvPr/>
          </p:nvPicPr>
          <p:blipFill rotWithShape="1">
            <a:blip r:embed="rId11">
              <a:alphaModFix/>
            </a:blip>
            <a:srcRect b="19356" l="13528" r="12226" t="15662"/>
            <a:stretch/>
          </p:blipFill>
          <p:spPr>
            <a:xfrm>
              <a:off x="3486045" y="1631908"/>
              <a:ext cx="523909" cy="458540"/>
            </a:xfrm>
            <a:prstGeom prst="rect">
              <a:avLst/>
            </a:prstGeom>
            <a:noFill/>
            <a:ln>
              <a:noFill/>
            </a:ln>
          </p:spPr>
        </p:pic>
      </p:grpSp>
      <p:grpSp>
        <p:nvGrpSpPr>
          <p:cNvPr id="2125" name="Google Shape;2125;p30"/>
          <p:cNvGrpSpPr/>
          <p:nvPr/>
        </p:nvGrpSpPr>
        <p:grpSpPr>
          <a:xfrm>
            <a:off x="52329" y="3062564"/>
            <a:ext cx="1098601" cy="2526561"/>
            <a:chOff x="52329" y="3062564"/>
            <a:chExt cx="809739" cy="2526561"/>
          </a:xfrm>
        </p:grpSpPr>
        <p:sp>
          <p:nvSpPr>
            <p:cNvPr id="2126" name="Google Shape;2126;p30"/>
            <p:cNvSpPr txBox="1"/>
            <p:nvPr/>
          </p:nvSpPr>
          <p:spPr>
            <a:xfrm>
              <a:off x="52329" y="3062564"/>
              <a:ext cx="809739" cy="276959"/>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chemeClr val="accent1"/>
                  </a:solidFill>
                  <a:latin typeface="Arial"/>
                  <a:ea typeface="Arial"/>
                  <a:cs typeface="Arial"/>
                  <a:sym typeface="Arial"/>
                </a:rPr>
                <a:t>Promoter</a:t>
              </a:r>
              <a:endParaRPr b="0" i="0" sz="1400" u="none" cap="none" strike="noStrike">
                <a:solidFill>
                  <a:schemeClr val="accent1"/>
                </a:solidFill>
                <a:latin typeface="Arial"/>
                <a:ea typeface="Arial"/>
                <a:cs typeface="Arial"/>
                <a:sym typeface="Arial"/>
              </a:endParaRPr>
            </a:p>
          </p:txBody>
        </p:sp>
        <p:sp>
          <p:nvSpPr>
            <p:cNvPr id="2127" name="Google Shape;2127;p30"/>
            <p:cNvSpPr txBox="1"/>
            <p:nvPr/>
          </p:nvSpPr>
          <p:spPr>
            <a:xfrm>
              <a:off x="52329" y="4262222"/>
              <a:ext cx="809739" cy="276999"/>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chemeClr val="accent6"/>
                  </a:solidFill>
                  <a:latin typeface="Arial"/>
                  <a:ea typeface="Arial"/>
                  <a:cs typeface="Arial"/>
                  <a:sym typeface="Arial"/>
                </a:rPr>
                <a:t>Passive</a:t>
              </a:r>
              <a:endParaRPr b="0" i="0" sz="1400" u="none" cap="none" strike="noStrike">
                <a:solidFill>
                  <a:srgbClr val="000000"/>
                </a:solidFill>
                <a:latin typeface="Arial"/>
                <a:ea typeface="Arial"/>
                <a:cs typeface="Arial"/>
                <a:sym typeface="Arial"/>
              </a:endParaRPr>
            </a:p>
          </p:txBody>
        </p:sp>
        <p:sp>
          <p:nvSpPr>
            <p:cNvPr id="2128" name="Google Shape;2128;p30"/>
            <p:cNvSpPr txBox="1"/>
            <p:nvPr/>
          </p:nvSpPr>
          <p:spPr>
            <a:xfrm>
              <a:off x="52329" y="5312166"/>
              <a:ext cx="809739" cy="276959"/>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2F0C72"/>
                  </a:solidFill>
                  <a:latin typeface="Arial"/>
                  <a:ea typeface="Arial"/>
                  <a:cs typeface="Arial"/>
                  <a:sym typeface="Arial"/>
                </a:rPr>
                <a:t>Detractor</a:t>
              </a:r>
              <a:endParaRPr b="0" i="0" sz="1400" u="none" cap="none" strike="noStrike">
                <a:solidFill>
                  <a:srgbClr val="2F0C72"/>
                </a:solidFill>
                <a:latin typeface="Arial"/>
                <a:ea typeface="Arial"/>
                <a:cs typeface="Arial"/>
                <a:sym typeface="Arial"/>
              </a:endParaRPr>
            </a:p>
          </p:txBody>
        </p:sp>
      </p:grpSp>
      <p:sp>
        <p:nvSpPr>
          <p:cNvPr id="2129" name="Google Shape;2129;p30"/>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rgbClr val="000000"/>
              </a:solidFill>
              <a:latin typeface="Arial"/>
              <a:ea typeface="Arial"/>
              <a:cs typeface="Arial"/>
              <a:sym typeface="Arial"/>
            </a:endParaRPr>
          </a:p>
        </p:txBody>
      </p:sp>
      <p:sp>
        <p:nvSpPr>
          <p:cNvPr id="2130" name="Google Shape;2130;p30"/>
          <p:cNvSpPr txBox="1"/>
          <p:nvPr/>
        </p:nvSpPr>
        <p:spPr>
          <a:xfrm>
            <a:off x="457199" y="152401"/>
            <a:ext cx="10762736" cy="99059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NPS by Brand</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4" name="Shape 2134"/>
        <p:cNvGrpSpPr/>
        <p:nvPr/>
      </p:nvGrpSpPr>
      <p:grpSpPr>
        <a:xfrm>
          <a:off x="0" y="0"/>
          <a:ext cx="0" cy="0"/>
          <a:chOff x="0" y="0"/>
          <a:chExt cx="0" cy="0"/>
        </a:xfrm>
      </p:grpSpPr>
      <p:graphicFrame>
        <p:nvGraphicFramePr>
          <p:cNvPr id="2135" name="Google Shape;2135;p134"/>
          <p:cNvGraphicFramePr/>
          <p:nvPr/>
        </p:nvGraphicFramePr>
        <p:xfrm>
          <a:off x="3155581" y="1414732"/>
          <a:ext cx="8891473" cy="4646099"/>
        </p:xfrm>
        <a:graphic>
          <a:graphicData uri="http://schemas.openxmlformats.org/drawingml/2006/chart">
            <c:chart r:id="rId3"/>
          </a:graphicData>
        </a:graphic>
      </p:graphicFrame>
      <p:graphicFrame>
        <p:nvGraphicFramePr>
          <p:cNvPr id="2136" name="Google Shape;2136;p134"/>
          <p:cNvGraphicFramePr/>
          <p:nvPr/>
        </p:nvGraphicFramePr>
        <p:xfrm>
          <a:off x="358588" y="961292"/>
          <a:ext cx="2590800" cy="5154339"/>
        </p:xfrm>
        <a:graphic>
          <a:graphicData uri="http://schemas.openxmlformats.org/drawingml/2006/chart">
            <c:chart r:id="rId4"/>
          </a:graphicData>
        </a:graphic>
      </p:graphicFrame>
      <p:sp>
        <p:nvSpPr>
          <p:cNvPr id="2137" name="Google Shape;2137;p134"/>
          <p:cNvSpPr/>
          <p:nvPr/>
        </p:nvSpPr>
        <p:spPr>
          <a:xfrm>
            <a:off x="1408955" y="2174382"/>
            <a:ext cx="490067" cy="261610"/>
          </a:xfrm>
          <a:prstGeom prst="rect">
            <a:avLst/>
          </a:prstGeom>
          <a:noFill/>
          <a:ln>
            <a:noFill/>
          </a:ln>
        </p:spPr>
        <p:txBody>
          <a:bodyPr anchorCtr="0" anchor="ctr" bIns="45700" lIns="22850" spcFirstLastPara="1" rIns="22850" wrap="square" tIns="45700">
            <a:spAutoFit/>
          </a:bodyPr>
          <a:lstStyle/>
          <a:p>
            <a:pPr indent="0" lvl="0" marL="0" marR="0" rtl="0" algn="ctr">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16</a:t>
            </a:r>
            <a:endParaRPr b="0" i="0" sz="1050" u="none" cap="none" strike="noStrike">
              <a:solidFill>
                <a:schemeClr val="dk1"/>
              </a:solidFill>
              <a:latin typeface="Arial"/>
              <a:ea typeface="Arial"/>
              <a:cs typeface="Arial"/>
              <a:sym typeface="Arial"/>
            </a:endParaRPr>
          </a:p>
        </p:txBody>
      </p:sp>
      <p:sp>
        <p:nvSpPr>
          <p:cNvPr id="2138" name="Google Shape;2138;p134"/>
          <p:cNvSpPr txBox="1"/>
          <p:nvPr/>
        </p:nvSpPr>
        <p:spPr>
          <a:xfrm>
            <a:off x="187685" y="3017066"/>
            <a:ext cx="899818" cy="321455"/>
          </a:xfrm>
          <a:prstGeom prst="rect">
            <a:avLst/>
          </a:prstGeom>
          <a:noFill/>
          <a:ln>
            <a:noFill/>
          </a:ln>
        </p:spPr>
        <p:txBody>
          <a:bodyPr anchorCtr="0" anchor="ctr" bIns="67725" lIns="67725" spcFirstLastPara="1" rIns="67725" wrap="square" tIns="67725">
            <a:spAutoFit/>
          </a:bodyPr>
          <a:lstStyle/>
          <a:p>
            <a:pPr indent="0" lvl="0" marL="0" marR="0" rtl="0" algn="r">
              <a:lnSpc>
                <a:spcPct val="100000"/>
              </a:lnSpc>
              <a:spcBef>
                <a:spcPts val="0"/>
              </a:spcBef>
              <a:spcAft>
                <a:spcPts val="0"/>
              </a:spcAft>
              <a:buNone/>
            </a:pPr>
            <a:r>
              <a:rPr b="0" i="0" lang="en-US" sz="1200" u="none" cap="none" strike="noStrike">
                <a:solidFill>
                  <a:schemeClr val="accent1"/>
                </a:solidFill>
                <a:latin typeface="Arial"/>
                <a:ea typeface="Arial"/>
                <a:cs typeface="Arial"/>
                <a:sym typeface="Arial"/>
              </a:rPr>
              <a:t>Promoters</a:t>
            </a:r>
            <a:endParaRPr/>
          </a:p>
        </p:txBody>
      </p:sp>
      <p:sp>
        <p:nvSpPr>
          <p:cNvPr id="2139" name="Google Shape;2139;p134"/>
          <p:cNvSpPr txBox="1"/>
          <p:nvPr/>
        </p:nvSpPr>
        <p:spPr>
          <a:xfrm>
            <a:off x="328749" y="4158900"/>
            <a:ext cx="758754" cy="321455"/>
          </a:xfrm>
          <a:prstGeom prst="rect">
            <a:avLst/>
          </a:prstGeom>
          <a:noFill/>
          <a:ln>
            <a:noFill/>
          </a:ln>
        </p:spPr>
        <p:txBody>
          <a:bodyPr anchorCtr="0" anchor="ctr" bIns="67725" lIns="67725" spcFirstLastPara="1" rIns="67725" wrap="square" tIns="67725">
            <a:spAutoFit/>
          </a:bodyPr>
          <a:lstStyle/>
          <a:p>
            <a:pPr indent="0" lvl="0" marL="0" marR="0" rtl="0" algn="r">
              <a:lnSpc>
                <a:spcPct val="100000"/>
              </a:lnSpc>
              <a:spcBef>
                <a:spcPts val="0"/>
              </a:spcBef>
              <a:spcAft>
                <a:spcPts val="0"/>
              </a:spcAft>
              <a:buNone/>
            </a:pPr>
            <a:r>
              <a:rPr b="0" i="0" lang="en-US" sz="1200" u="none" cap="none" strike="noStrike">
                <a:solidFill>
                  <a:schemeClr val="accent6"/>
                </a:solidFill>
                <a:latin typeface="Arial"/>
                <a:ea typeface="Arial"/>
                <a:cs typeface="Arial"/>
                <a:sym typeface="Arial"/>
              </a:rPr>
              <a:t>Passives</a:t>
            </a:r>
            <a:endParaRPr/>
          </a:p>
        </p:txBody>
      </p:sp>
      <p:sp>
        <p:nvSpPr>
          <p:cNvPr id="2140" name="Google Shape;2140;p134"/>
          <p:cNvSpPr txBox="1"/>
          <p:nvPr/>
        </p:nvSpPr>
        <p:spPr>
          <a:xfrm>
            <a:off x="182875" y="5072574"/>
            <a:ext cx="904628" cy="321455"/>
          </a:xfrm>
          <a:prstGeom prst="rect">
            <a:avLst/>
          </a:prstGeom>
          <a:noFill/>
          <a:ln>
            <a:noFill/>
          </a:ln>
        </p:spPr>
        <p:txBody>
          <a:bodyPr anchorCtr="0" anchor="ctr" bIns="67725" lIns="67725" spcFirstLastPara="1" rIns="67725" wrap="square" tIns="67725">
            <a:spAutoFit/>
          </a:bodyPr>
          <a:lstStyle/>
          <a:p>
            <a:pPr indent="0" lvl="0" marL="0" marR="0" rtl="0" algn="r">
              <a:lnSpc>
                <a:spcPct val="100000"/>
              </a:lnSpc>
              <a:spcBef>
                <a:spcPts val="0"/>
              </a:spcBef>
              <a:spcAft>
                <a:spcPts val="0"/>
              </a:spcAft>
              <a:buNone/>
            </a:pPr>
            <a:r>
              <a:rPr b="0" i="0" lang="en-US" sz="1200" u="none" cap="none" strike="noStrike">
                <a:solidFill>
                  <a:srgbClr val="2F0C72"/>
                </a:solidFill>
                <a:latin typeface="Arial"/>
                <a:ea typeface="Arial"/>
                <a:cs typeface="Arial"/>
                <a:sym typeface="Arial"/>
              </a:rPr>
              <a:t>Detractors</a:t>
            </a:r>
            <a:endParaRPr/>
          </a:p>
        </p:txBody>
      </p:sp>
      <p:sp>
        <p:nvSpPr>
          <p:cNvPr id="2141" name="Google Shape;2141;p134"/>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chemeClr val="dk1"/>
              </a:solidFill>
              <a:latin typeface="Arial"/>
              <a:ea typeface="Arial"/>
              <a:cs typeface="Arial"/>
              <a:sym typeface="Arial"/>
            </a:endParaRPr>
          </a:p>
        </p:txBody>
      </p:sp>
      <p:sp>
        <p:nvSpPr>
          <p:cNvPr id="2142" name="Google Shape;2142;p134"/>
          <p:cNvSpPr txBox="1"/>
          <p:nvPr/>
        </p:nvSpPr>
        <p:spPr>
          <a:xfrm>
            <a:off x="457199" y="152401"/>
            <a:ext cx="10762736" cy="99059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NPS Over Time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7" name="Shape 2147"/>
        <p:cNvGrpSpPr/>
        <p:nvPr/>
      </p:nvGrpSpPr>
      <p:grpSpPr>
        <a:xfrm>
          <a:off x="0" y="0"/>
          <a:ext cx="0" cy="0"/>
          <a:chOff x="0" y="0"/>
          <a:chExt cx="0" cy="0"/>
        </a:xfrm>
      </p:grpSpPr>
      <p:sp>
        <p:nvSpPr>
          <p:cNvPr id="2148" name="Google Shape;2148;p135"/>
          <p:cNvSpPr txBox="1"/>
          <p:nvPr>
            <p:ph idx="1" type="body"/>
          </p:nvPr>
        </p:nvSpPr>
        <p:spPr>
          <a:xfrm>
            <a:off x="2482985" y="685554"/>
            <a:ext cx="8140770" cy="92333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6000"/>
              <a:buFont typeface="Arial"/>
              <a:buNone/>
            </a:pPr>
            <a:r>
              <a:rPr lang="en-US" sz="6000"/>
              <a:t>Other Analyses</a:t>
            </a:r>
            <a:endParaRPr/>
          </a:p>
        </p:txBody>
      </p:sp>
      <p:sp>
        <p:nvSpPr>
          <p:cNvPr id="2149" name="Google Shape;2149;p135"/>
          <p:cNvSpPr txBox="1"/>
          <p:nvPr>
            <p:ph idx="6" type="body"/>
          </p:nvPr>
        </p:nvSpPr>
        <p:spPr>
          <a:xfrm>
            <a:off x="-359227" y="685554"/>
            <a:ext cx="2482984" cy="189059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chemeClr val="lt1"/>
              </a:buClr>
              <a:buSzPts val="13900"/>
              <a:buNone/>
            </a:pPr>
            <a:r>
              <a:rPr lang="en-US" sz="13900"/>
              <a:t>10</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3" name="Shape 2153"/>
        <p:cNvGrpSpPr/>
        <p:nvPr/>
      </p:nvGrpSpPr>
      <p:grpSpPr>
        <a:xfrm>
          <a:off x="0" y="0"/>
          <a:ext cx="0" cy="0"/>
          <a:chOff x="0" y="0"/>
          <a:chExt cx="0" cy="0"/>
        </a:xfrm>
      </p:grpSpPr>
      <p:graphicFrame>
        <p:nvGraphicFramePr>
          <p:cNvPr id="2154" name="Google Shape;2154;p42"/>
          <p:cNvGraphicFramePr/>
          <p:nvPr/>
        </p:nvGraphicFramePr>
        <p:xfrm>
          <a:off x="589175" y="2402634"/>
          <a:ext cx="11071780" cy="3629319"/>
        </p:xfrm>
        <a:graphic>
          <a:graphicData uri="http://schemas.openxmlformats.org/drawingml/2006/chart">
            <c:chart r:id="rId3"/>
          </a:graphicData>
        </a:graphic>
      </p:graphicFrame>
      <p:sp>
        <p:nvSpPr>
          <p:cNvPr id="2155" name="Google Shape;2155;p42"/>
          <p:cNvSpPr txBox="1"/>
          <p:nvPr/>
        </p:nvSpPr>
        <p:spPr>
          <a:xfrm>
            <a:off x="1168925" y="2302950"/>
            <a:ext cx="143287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8FC0FC"/>
                </a:solidFill>
                <a:latin typeface="Arial"/>
                <a:ea typeface="Arial"/>
                <a:cs typeface="Arial"/>
                <a:sym typeface="Arial"/>
              </a:rPr>
              <a:t>Most Selected</a:t>
            </a:r>
            <a:endParaRPr b="0" i="0" sz="1400" u="none" cap="none" strike="noStrike">
              <a:solidFill>
                <a:srgbClr val="8FC0FC"/>
              </a:solidFill>
              <a:latin typeface="Arial"/>
              <a:ea typeface="Arial"/>
              <a:cs typeface="Arial"/>
              <a:sym typeface="Arial"/>
            </a:endParaRPr>
          </a:p>
        </p:txBody>
      </p:sp>
      <p:sp>
        <p:nvSpPr>
          <p:cNvPr id="2156" name="Google Shape;2156;p42"/>
          <p:cNvSpPr txBox="1"/>
          <p:nvPr/>
        </p:nvSpPr>
        <p:spPr>
          <a:xfrm>
            <a:off x="9909141" y="2302950"/>
            <a:ext cx="143287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EA0F5"/>
                </a:solidFill>
                <a:latin typeface="Arial"/>
                <a:ea typeface="Arial"/>
                <a:cs typeface="Arial"/>
                <a:sym typeface="Arial"/>
              </a:rPr>
              <a:t>Least Selected</a:t>
            </a:r>
            <a:endParaRPr b="0" i="0" sz="1400" u="none" cap="none" strike="noStrike">
              <a:solidFill>
                <a:srgbClr val="BEA0F5"/>
              </a:solidFill>
              <a:latin typeface="Arial"/>
              <a:ea typeface="Arial"/>
              <a:cs typeface="Arial"/>
              <a:sym typeface="Arial"/>
            </a:endParaRPr>
          </a:p>
        </p:txBody>
      </p:sp>
      <p:cxnSp>
        <p:nvCxnSpPr>
          <p:cNvPr id="2157" name="Google Shape;2157;p42"/>
          <p:cNvCxnSpPr/>
          <p:nvPr/>
        </p:nvCxnSpPr>
        <p:spPr>
          <a:xfrm>
            <a:off x="589175" y="6223436"/>
            <a:ext cx="11039634" cy="0"/>
          </a:xfrm>
          <a:prstGeom prst="straightConnector1">
            <a:avLst/>
          </a:prstGeom>
          <a:noFill/>
          <a:ln cap="flat" cmpd="sng" w="57150">
            <a:solidFill>
              <a:schemeClr val="dk2"/>
            </a:solidFill>
            <a:prstDash val="solid"/>
            <a:round/>
            <a:headEnd len="med" w="med" type="triangle"/>
            <a:tailEnd len="med" w="med" type="triangle"/>
          </a:ln>
        </p:spPr>
      </p:cxnSp>
      <p:sp>
        <p:nvSpPr>
          <p:cNvPr id="2158" name="Google Shape;2158;p42"/>
          <p:cNvSpPr txBox="1"/>
          <p:nvPr/>
        </p:nvSpPr>
        <p:spPr>
          <a:xfrm>
            <a:off x="1055221" y="6125779"/>
            <a:ext cx="1546578" cy="215444"/>
          </a:xfrm>
          <a:prstGeom prst="rect">
            <a:avLst/>
          </a:prstGeom>
          <a:solidFill>
            <a:schemeClr val="lt1"/>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More Preferred</a:t>
            </a:r>
            <a:endParaRPr b="0" i="0" sz="1400" u="none" cap="none" strike="noStrike">
              <a:solidFill>
                <a:srgbClr val="000000"/>
              </a:solidFill>
              <a:latin typeface="Arial"/>
              <a:ea typeface="Arial"/>
              <a:cs typeface="Arial"/>
              <a:sym typeface="Arial"/>
            </a:endParaRPr>
          </a:p>
        </p:txBody>
      </p:sp>
      <p:sp>
        <p:nvSpPr>
          <p:cNvPr id="2159" name="Google Shape;2159;p42"/>
          <p:cNvSpPr txBox="1"/>
          <p:nvPr/>
        </p:nvSpPr>
        <p:spPr>
          <a:xfrm>
            <a:off x="9559770" y="6126434"/>
            <a:ext cx="1546578" cy="215444"/>
          </a:xfrm>
          <a:prstGeom prst="rect">
            <a:avLst/>
          </a:prstGeom>
          <a:solidFill>
            <a:schemeClr val="lt1"/>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Least Preferred</a:t>
            </a:r>
            <a:endParaRPr b="0" i="0" sz="1400" u="none" cap="none" strike="noStrike">
              <a:solidFill>
                <a:srgbClr val="000000"/>
              </a:solidFill>
              <a:latin typeface="Arial"/>
              <a:ea typeface="Arial"/>
              <a:cs typeface="Arial"/>
              <a:sym typeface="Arial"/>
            </a:endParaRPr>
          </a:p>
        </p:txBody>
      </p:sp>
      <p:sp>
        <p:nvSpPr>
          <p:cNvPr id="2160" name="Google Shape;2160;p42"/>
          <p:cNvSpPr txBox="1"/>
          <p:nvPr>
            <p:ph type="title"/>
          </p:nvPr>
        </p:nvSpPr>
        <p:spPr>
          <a:xfrm>
            <a:off x="457200" y="152401"/>
            <a:ext cx="10515600"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latin typeface="Arial"/>
                <a:ea typeface="Arial"/>
                <a:cs typeface="Arial"/>
                <a:sym typeface="Arial"/>
              </a:rPr>
              <a:t>Area Graph | Percentage Preference</a:t>
            </a:r>
            <a:endParaRPr>
              <a:latin typeface="Arial"/>
              <a:ea typeface="Arial"/>
              <a:cs typeface="Arial"/>
              <a:sym typeface="Arial"/>
            </a:endParaRPr>
          </a:p>
        </p:txBody>
      </p:sp>
      <p:sp>
        <p:nvSpPr>
          <p:cNvPr id="2161" name="Google Shape;2161;p42"/>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6" name="Shape 2166"/>
        <p:cNvGrpSpPr/>
        <p:nvPr/>
      </p:nvGrpSpPr>
      <p:grpSpPr>
        <a:xfrm>
          <a:off x="0" y="0"/>
          <a:ext cx="0" cy="0"/>
          <a:chOff x="0" y="0"/>
          <a:chExt cx="0" cy="0"/>
        </a:xfrm>
      </p:grpSpPr>
      <p:cxnSp>
        <p:nvCxnSpPr>
          <p:cNvPr id="2167" name="Google Shape;2167;p45"/>
          <p:cNvCxnSpPr/>
          <p:nvPr/>
        </p:nvCxnSpPr>
        <p:spPr>
          <a:xfrm>
            <a:off x="3772511" y="3703320"/>
            <a:ext cx="0" cy="2057400"/>
          </a:xfrm>
          <a:prstGeom prst="straightConnector1">
            <a:avLst/>
          </a:prstGeom>
          <a:noFill/>
          <a:ln cap="flat" cmpd="sng" w="9525">
            <a:solidFill>
              <a:schemeClr val="dk1"/>
            </a:solidFill>
            <a:prstDash val="solid"/>
            <a:miter lim="800000"/>
            <a:headEnd len="sm" w="sm" type="none"/>
            <a:tailEnd len="sm" w="sm" type="none"/>
          </a:ln>
        </p:spPr>
      </p:cxnSp>
      <p:cxnSp>
        <p:nvCxnSpPr>
          <p:cNvPr id="2168" name="Google Shape;2168;p45"/>
          <p:cNvCxnSpPr/>
          <p:nvPr/>
        </p:nvCxnSpPr>
        <p:spPr>
          <a:xfrm>
            <a:off x="2852015" y="3334512"/>
            <a:ext cx="0" cy="2407920"/>
          </a:xfrm>
          <a:prstGeom prst="straightConnector1">
            <a:avLst/>
          </a:prstGeom>
          <a:noFill/>
          <a:ln cap="flat" cmpd="sng" w="9525">
            <a:solidFill>
              <a:schemeClr val="dk1"/>
            </a:solidFill>
            <a:prstDash val="solid"/>
            <a:miter lim="800000"/>
            <a:headEnd len="sm" w="sm" type="none"/>
            <a:tailEnd len="sm" w="sm" type="none"/>
          </a:ln>
        </p:spPr>
      </p:cxnSp>
      <p:cxnSp>
        <p:nvCxnSpPr>
          <p:cNvPr id="2169" name="Google Shape;2169;p45"/>
          <p:cNvCxnSpPr/>
          <p:nvPr/>
        </p:nvCxnSpPr>
        <p:spPr>
          <a:xfrm>
            <a:off x="1913231" y="3511296"/>
            <a:ext cx="0" cy="2340864"/>
          </a:xfrm>
          <a:prstGeom prst="straightConnector1">
            <a:avLst/>
          </a:prstGeom>
          <a:noFill/>
          <a:ln cap="flat" cmpd="sng" w="9525">
            <a:solidFill>
              <a:schemeClr val="dk1"/>
            </a:solidFill>
            <a:prstDash val="solid"/>
            <a:miter lim="800000"/>
            <a:headEnd len="sm" w="sm" type="none"/>
            <a:tailEnd len="sm" w="sm" type="none"/>
          </a:ln>
        </p:spPr>
      </p:cxnSp>
      <p:cxnSp>
        <p:nvCxnSpPr>
          <p:cNvPr id="2170" name="Google Shape;2170;p45"/>
          <p:cNvCxnSpPr/>
          <p:nvPr/>
        </p:nvCxnSpPr>
        <p:spPr>
          <a:xfrm>
            <a:off x="4711295" y="3639312"/>
            <a:ext cx="0" cy="2066544"/>
          </a:xfrm>
          <a:prstGeom prst="straightConnector1">
            <a:avLst/>
          </a:prstGeom>
          <a:noFill/>
          <a:ln cap="flat" cmpd="sng" w="9525">
            <a:solidFill>
              <a:schemeClr val="dk1"/>
            </a:solidFill>
            <a:prstDash val="solid"/>
            <a:miter lim="800000"/>
            <a:headEnd len="sm" w="sm" type="none"/>
            <a:tailEnd len="sm" w="sm" type="none"/>
          </a:ln>
        </p:spPr>
      </p:cxnSp>
      <p:cxnSp>
        <p:nvCxnSpPr>
          <p:cNvPr id="2171" name="Google Shape;2171;p45"/>
          <p:cNvCxnSpPr/>
          <p:nvPr/>
        </p:nvCxnSpPr>
        <p:spPr>
          <a:xfrm>
            <a:off x="7512407" y="4757928"/>
            <a:ext cx="0" cy="1222248"/>
          </a:xfrm>
          <a:prstGeom prst="straightConnector1">
            <a:avLst/>
          </a:prstGeom>
          <a:noFill/>
          <a:ln cap="flat" cmpd="sng" w="9525">
            <a:solidFill>
              <a:schemeClr val="dk1"/>
            </a:solidFill>
            <a:prstDash val="solid"/>
            <a:miter lim="800000"/>
            <a:headEnd len="sm" w="sm" type="none"/>
            <a:tailEnd len="sm" w="sm" type="none"/>
          </a:ln>
        </p:spPr>
      </p:cxnSp>
      <p:cxnSp>
        <p:nvCxnSpPr>
          <p:cNvPr id="2172" name="Google Shape;2172;p45"/>
          <p:cNvCxnSpPr/>
          <p:nvPr/>
        </p:nvCxnSpPr>
        <p:spPr>
          <a:xfrm>
            <a:off x="5631791" y="1953768"/>
            <a:ext cx="0" cy="3816096"/>
          </a:xfrm>
          <a:prstGeom prst="straightConnector1">
            <a:avLst/>
          </a:prstGeom>
          <a:noFill/>
          <a:ln cap="flat" cmpd="sng" w="9525">
            <a:solidFill>
              <a:schemeClr val="dk1"/>
            </a:solidFill>
            <a:prstDash val="solid"/>
            <a:miter lim="800000"/>
            <a:headEnd len="sm" w="sm" type="none"/>
            <a:tailEnd len="sm" w="sm" type="none"/>
          </a:ln>
        </p:spPr>
      </p:cxnSp>
      <p:cxnSp>
        <p:nvCxnSpPr>
          <p:cNvPr id="2173" name="Google Shape;2173;p45"/>
          <p:cNvCxnSpPr/>
          <p:nvPr/>
        </p:nvCxnSpPr>
        <p:spPr>
          <a:xfrm>
            <a:off x="5631791" y="1969008"/>
            <a:ext cx="0" cy="3837432"/>
          </a:xfrm>
          <a:prstGeom prst="straightConnector1">
            <a:avLst/>
          </a:prstGeom>
          <a:noFill/>
          <a:ln cap="flat" cmpd="sng" w="9525">
            <a:solidFill>
              <a:schemeClr val="dk1"/>
            </a:solidFill>
            <a:prstDash val="solid"/>
            <a:miter lim="800000"/>
            <a:headEnd len="sm" w="sm" type="none"/>
            <a:tailEnd len="sm" w="sm" type="none"/>
          </a:ln>
        </p:spPr>
      </p:cxnSp>
      <p:graphicFrame>
        <p:nvGraphicFramePr>
          <p:cNvPr id="2174" name="Google Shape;2174;p45"/>
          <p:cNvGraphicFramePr/>
          <p:nvPr/>
        </p:nvGraphicFramePr>
        <p:xfrm>
          <a:off x="443079" y="1115568"/>
          <a:ext cx="8128000" cy="5223933"/>
        </p:xfrm>
        <a:graphic>
          <a:graphicData uri="http://schemas.openxmlformats.org/drawingml/2006/chart">
            <c:chart r:id="rId3"/>
          </a:graphicData>
        </a:graphic>
      </p:graphicFrame>
      <p:sp>
        <p:nvSpPr>
          <p:cNvPr id="2175" name="Google Shape;2175;p45"/>
          <p:cNvSpPr txBox="1"/>
          <p:nvPr/>
        </p:nvSpPr>
        <p:spPr>
          <a:xfrm>
            <a:off x="1474319" y="6236208"/>
            <a:ext cx="804672"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Product 1</a:t>
            </a:r>
            <a:endParaRPr b="0" i="0" sz="1400" u="none" cap="none" strike="noStrike">
              <a:solidFill>
                <a:srgbClr val="000000"/>
              </a:solidFill>
              <a:latin typeface="Arial"/>
              <a:ea typeface="Arial"/>
              <a:cs typeface="Arial"/>
              <a:sym typeface="Arial"/>
            </a:endParaRPr>
          </a:p>
        </p:txBody>
      </p:sp>
      <p:sp>
        <p:nvSpPr>
          <p:cNvPr id="2176" name="Google Shape;2176;p45"/>
          <p:cNvSpPr txBox="1"/>
          <p:nvPr/>
        </p:nvSpPr>
        <p:spPr>
          <a:xfrm>
            <a:off x="2413103" y="6236208"/>
            <a:ext cx="804672"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Product 2</a:t>
            </a:r>
            <a:endParaRPr b="0" i="0" sz="1400" u="none" cap="none" strike="noStrike">
              <a:solidFill>
                <a:srgbClr val="000000"/>
              </a:solidFill>
              <a:latin typeface="Arial"/>
              <a:ea typeface="Arial"/>
              <a:cs typeface="Arial"/>
              <a:sym typeface="Arial"/>
            </a:endParaRPr>
          </a:p>
        </p:txBody>
      </p:sp>
      <p:sp>
        <p:nvSpPr>
          <p:cNvPr id="2177" name="Google Shape;2177;p45"/>
          <p:cNvSpPr txBox="1"/>
          <p:nvPr/>
        </p:nvSpPr>
        <p:spPr>
          <a:xfrm>
            <a:off x="3290927" y="6236208"/>
            <a:ext cx="804672"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Product 3</a:t>
            </a:r>
            <a:endParaRPr b="0" i="0" sz="1400" u="none" cap="none" strike="noStrike">
              <a:solidFill>
                <a:srgbClr val="000000"/>
              </a:solidFill>
              <a:latin typeface="Arial"/>
              <a:ea typeface="Arial"/>
              <a:cs typeface="Arial"/>
              <a:sym typeface="Arial"/>
            </a:endParaRPr>
          </a:p>
        </p:txBody>
      </p:sp>
      <p:sp>
        <p:nvSpPr>
          <p:cNvPr id="2178" name="Google Shape;2178;p45"/>
          <p:cNvSpPr txBox="1"/>
          <p:nvPr/>
        </p:nvSpPr>
        <p:spPr>
          <a:xfrm>
            <a:off x="4187039" y="6236208"/>
            <a:ext cx="91744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Product 4</a:t>
            </a:r>
            <a:endParaRPr b="0" i="0" sz="1400" u="none" cap="none" strike="noStrike">
              <a:solidFill>
                <a:srgbClr val="000000"/>
              </a:solidFill>
              <a:latin typeface="Arial"/>
              <a:ea typeface="Arial"/>
              <a:cs typeface="Arial"/>
              <a:sym typeface="Arial"/>
            </a:endParaRPr>
          </a:p>
        </p:txBody>
      </p:sp>
      <p:sp>
        <p:nvSpPr>
          <p:cNvPr id="2179" name="Google Shape;2179;p45"/>
          <p:cNvSpPr txBox="1"/>
          <p:nvPr/>
        </p:nvSpPr>
        <p:spPr>
          <a:xfrm>
            <a:off x="5284319" y="6236208"/>
            <a:ext cx="804672"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Product 5</a:t>
            </a:r>
            <a:endParaRPr b="0" i="0" sz="1400" u="none" cap="none" strike="noStrike">
              <a:solidFill>
                <a:srgbClr val="000000"/>
              </a:solidFill>
              <a:latin typeface="Arial"/>
              <a:ea typeface="Arial"/>
              <a:cs typeface="Arial"/>
              <a:sym typeface="Arial"/>
            </a:endParaRPr>
          </a:p>
        </p:txBody>
      </p:sp>
      <p:sp>
        <p:nvSpPr>
          <p:cNvPr id="2180" name="Google Shape;2180;p45"/>
          <p:cNvSpPr txBox="1"/>
          <p:nvPr/>
        </p:nvSpPr>
        <p:spPr>
          <a:xfrm>
            <a:off x="5964023" y="6236208"/>
            <a:ext cx="1149096"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Product 6</a:t>
            </a:r>
            <a:endParaRPr b="0" i="0" sz="1400" u="none" cap="none" strike="noStrike">
              <a:solidFill>
                <a:srgbClr val="000000"/>
              </a:solidFill>
              <a:latin typeface="Arial"/>
              <a:ea typeface="Arial"/>
              <a:cs typeface="Arial"/>
              <a:sym typeface="Arial"/>
            </a:endParaRPr>
          </a:p>
        </p:txBody>
      </p:sp>
      <p:sp>
        <p:nvSpPr>
          <p:cNvPr id="2181" name="Google Shape;2181;p45"/>
          <p:cNvSpPr txBox="1"/>
          <p:nvPr/>
        </p:nvSpPr>
        <p:spPr>
          <a:xfrm>
            <a:off x="7167983" y="6236208"/>
            <a:ext cx="804672"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Product 7</a:t>
            </a:r>
            <a:endParaRPr b="0" i="0" sz="1400" u="none" cap="none" strike="noStrike">
              <a:solidFill>
                <a:srgbClr val="000000"/>
              </a:solidFill>
              <a:latin typeface="Arial"/>
              <a:ea typeface="Arial"/>
              <a:cs typeface="Arial"/>
              <a:sym typeface="Arial"/>
            </a:endParaRPr>
          </a:p>
        </p:txBody>
      </p:sp>
      <p:sp>
        <p:nvSpPr>
          <p:cNvPr id="2182" name="Google Shape;2182;p45"/>
          <p:cNvSpPr/>
          <p:nvPr/>
        </p:nvSpPr>
        <p:spPr>
          <a:xfrm>
            <a:off x="3001368" y="5193792"/>
            <a:ext cx="45719" cy="429768"/>
          </a:xfrm>
          <a:prstGeom prst="rightBracket">
            <a:avLst>
              <a:gd fmla="val 8333" name="adj"/>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83" name="Google Shape;2183;p45"/>
          <p:cNvSpPr/>
          <p:nvPr/>
        </p:nvSpPr>
        <p:spPr>
          <a:xfrm>
            <a:off x="3961487" y="5212080"/>
            <a:ext cx="45719" cy="393192"/>
          </a:xfrm>
          <a:prstGeom prst="rightBracket">
            <a:avLst>
              <a:gd fmla="val 8333" name="adj"/>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84" name="Google Shape;2184;p45"/>
          <p:cNvSpPr/>
          <p:nvPr/>
        </p:nvSpPr>
        <p:spPr>
          <a:xfrm>
            <a:off x="4875887" y="5248656"/>
            <a:ext cx="45719" cy="274320"/>
          </a:xfrm>
          <a:prstGeom prst="rightBracket">
            <a:avLst>
              <a:gd fmla="val 8333" name="adj"/>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85" name="Google Shape;2185;p45"/>
          <p:cNvSpPr/>
          <p:nvPr/>
        </p:nvSpPr>
        <p:spPr>
          <a:xfrm>
            <a:off x="5771999" y="5193792"/>
            <a:ext cx="45719" cy="320040"/>
          </a:xfrm>
          <a:prstGeom prst="rightBracket">
            <a:avLst>
              <a:gd fmla="val 8333" name="adj"/>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86" name="Google Shape;2186;p45"/>
          <p:cNvSpPr/>
          <p:nvPr/>
        </p:nvSpPr>
        <p:spPr>
          <a:xfrm>
            <a:off x="6704688" y="5074920"/>
            <a:ext cx="45719" cy="530352"/>
          </a:xfrm>
          <a:prstGeom prst="rightBracket">
            <a:avLst>
              <a:gd fmla="val 8333" name="adj"/>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2187" name="Google Shape;2187;p45"/>
          <p:cNvCxnSpPr/>
          <p:nvPr/>
        </p:nvCxnSpPr>
        <p:spPr>
          <a:xfrm>
            <a:off x="6564479" y="4002024"/>
            <a:ext cx="0" cy="1868424"/>
          </a:xfrm>
          <a:prstGeom prst="straightConnector1">
            <a:avLst/>
          </a:prstGeom>
          <a:noFill/>
          <a:ln cap="flat" cmpd="sng" w="9525">
            <a:solidFill>
              <a:schemeClr val="dk1"/>
            </a:solidFill>
            <a:prstDash val="solid"/>
            <a:miter lim="800000"/>
            <a:headEnd len="sm" w="sm" type="none"/>
            <a:tailEnd len="sm" w="sm" type="none"/>
          </a:ln>
        </p:spPr>
      </p:cxnSp>
      <p:sp>
        <p:nvSpPr>
          <p:cNvPr id="2188" name="Google Shape;2188;p45"/>
          <p:cNvSpPr/>
          <p:nvPr/>
        </p:nvSpPr>
        <p:spPr>
          <a:xfrm>
            <a:off x="7664807" y="5486400"/>
            <a:ext cx="45719" cy="283464"/>
          </a:xfrm>
          <a:prstGeom prst="rightBracket">
            <a:avLst>
              <a:gd fmla="val 8333" name="adj"/>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2189" name="Google Shape;2189;p45"/>
          <p:cNvCxnSpPr/>
          <p:nvPr/>
        </p:nvCxnSpPr>
        <p:spPr>
          <a:xfrm>
            <a:off x="4711295" y="3681984"/>
            <a:ext cx="0" cy="2023872"/>
          </a:xfrm>
          <a:prstGeom prst="straightConnector1">
            <a:avLst/>
          </a:prstGeom>
          <a:noFill/>
          <a:ln cap="flat" cmpd="sng" w="9525">
            <a:solidFill>
              <a:schemeClr val="dk1"/>
            </a:solidFill>
            <a:prstDash val="solid"/>
            <a:miter lim="800000"/>
            <a:headEnd len="sm" w="sm" type="none"/>
            <a:tailEnd len="sm" w="sm" type="none"/>
          </a:ln>
        </p:spPr>
      </p:cxnSp>
      <p:sp>
        <p:nvSpPr>
          <p:cNvPr id="2190" name="Google Shape;2190;p45"/>
          <p:cNvSpPr/>
          <p:nvPr/>
        </p:nvSpPr>
        <p:spPr>
          <a:xfrm>
            <a:off x="10844981" y="4080387"/>
            <a:ext cx="452284" cy="20647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91" name="Google Shape;2191;p45"/>
          <p:cNvSpPr/>
          <p:nvPr/>
        </p:nvSpPr>
        <p:spPr>
          <a:xfrm>
            <a:off x="6541051" y="1459992"/>
            <a:ext cx="173736" cy="173736"/>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92" name="Google Shape;2192;p45"/>
          <p:cNvSpPr/>
          <p:nvPr/>
        </p:nvSpPr>
        <p:spPr>
          <a:xfrm>
            <a:off x="6541051" y="2289048"/>
            <a:ext cx="173736" cy="173736"/>
          </a:xfrm>
          <a:prstGeom prst="rect">
            <a:avLst/>
          </a:prstGeom>
          <a:solidFill>
            <a:schemeClr val="accent3"/>
          </a:solidFill>
          <a:ln cap="flat" cmpd="sng" w="12700">
            <a:solidFill>
              <a:srgbClr val="0E5C9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93" name="Google Shape;2193;p45"/>
          <p:cNvSpPr txBox="1"/>
          <p:nvPr/>
        </p:nvSpPr>
        <p:spPr>
          <a:xfrm>
            <a:off x="6818987" y="1366611"/>
            <a:ext cx="1344168"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Average price at which respondent thought the product would be too expensive to consider buying / too cheap to be of very high quality </a:t>
            </a:r>
            <a:endParaRPr b="0" i="0" sz="1400" u="none" cap="none" strike="noStrike">
              <a:solidFill>
                <a:srgbClr val="000000"/>
              </a:solidFill>
              <a:latin typeface="Arial"/>
              <a:ea typeface="Arial"/>
              <a:cs typeface="Arial"/>
              <a:sym typeface="Arial"/>
            </a:endParaRPr>
          </a:p>
        </p:txBody>
      </p:sp>
      <p:sp>
        <p:nvSpPr>
          <p:cNvPr id="2194" name="Google Shape;2194;p45"/>
          <p:cNvSpPr txBox="1"/>
          <p:nvPr/>
        </p:nvSpPr>
        <p:spPr>
          <a:xfrm>
            <a:off x="6818987" y="2253287"/>
            <a:ext cx="1344168"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Upper / lower bounds of acceptable price for the product</a:t>
            </a:r>
            <a:endParaRPr b="0" i="0" sz="1400" u="none" cap="none" strike="noStrike">
              <a:solidFill>
                <a:srgbClr val="000000"/>
              </a:solidFill>
              <a:latin typeface="Arial"/>
              <a:ea typeface="Arial"/>
              <a:cs typeface="Arial"/>
              <a:sym typeface="Arial"/>
            </a:endParaRPr>
          </a:p>
        </p:txBody>
      </p:sp>
      <p:sp>
        <p:nvSpPr>
          <p:cNvPr id="2195" name="Google Shape;2195;p45"/>
          <p:cNvSpPr/>
          <p:nvPr/>
        </p:nvSpPr>
        <p:spPr>
          <a:xfrm>
            <a:off x="6538571" y="2828544"/>
            <a:ext cx="173736" cy="173736"/>
          </a:xfrm>
          <a:prstGeom prst="rect">
            <a:avLst/>
          </a:prstGeom>
          <a:solidFill>
            <a:schemeClr val="accent1"/>
          </a:solidFill>
          <a:ln cap="flat" cmpd="sng" w="12700">
            <a:solidFill>
              <a:srgbClr val="6E9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96" name="Google Shape;2196;p45"/>
          <p:cNvSpPr txBox="1"/>
          <p:nvPr/>
        </p:nvSpPr>
        <p:spPr>
          <a:xfrm>
            <a:off x="6818987" y="2807690"/>
            <a:ext cx="1344168" cy="21544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Optimal price point</a:t>
            </a:r>
            <a:endParaRPr b="0" i="0" sz="1400" u="none" cap="none" strike="noStrike">
              <a:solidFill>
                <a:srgbClr val="000000"/>
              </a:solidFill>
              <a:latin typeface="Arial"/>
              <a:ea typeface="Arial"/>
              <a:cs typeface="Arial"/>
              <a:sym typeface="Arial"/>
            </a:endParaRPr>
          </a:p>
        </p:txBody>
      </p:sp>
      <p:cxnSp>
        <p:nvCxnSpPr>
          <p:cNvPr id="2197" name="Google Shape;2197;p45"/>
          <p:cNvCxnSpPr/>
          <p:nvPr/>
        </p:nvCxnSpPr>
        <p:spPr>
          <a:xfrm>
            <a:off x="5631791" y="1978152"/>
            <a:ext cx="0" cy="3810000"/>
          </a:xfrm>
          <a:prstGeom prst="straightConnector1">
            <a:avLst/>
          </a:prstGeom>
          <a:noFill/>
          <a:ln cap="flat" cmpd="sng" w="9525">
            <a:solidFill>
              <a:schemeClr val="dk1"/>
            </a:solidFill>
            <a:prstDash val="solid"/>
            <a:miter lim="800000"/>
            <a:headEnd len="sm" w="sm" type="none"/>
            <a:tailEnd len="sm" w="sm" type="none"/>
          </a:ln>
        </p:spPr>
      </p:cxnSp>
      <p:sp>
        <p:nvSpPr>
          <p:cNvPr id="2198" name="Google Shape;2198;p45"/>
          <p:cNvSpPr txBox="1"/>
          <p:nvPr/>
        </p:nvSpPr>
        <p:spPr>
          <a:xfrm>
            <a:off x="8984856" y="1047546"/>
            <a:ext cx="3026797" cy="32777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Overall, the factors X consider </a:t>
            </a:r>
            <a:r>
              <a:rPr b="1" i="0" lang="en-US" sz="1200" u="none" cap="none" strike="noStrike">
                <a:solidFill>
                  <a:schemeClr val="dk1"/>
                </a:solidFill>
                <a:latin typeface="Arial"/>
                <a:ea typeface="Arial"/>
                <a:cs typeface="Arial"/>
                <a:sym typeface="Arial"/>
              </a:rPr>
              <a:t>most important </a:t>
            </a:r>
            <a:r>
              <a:rPr b="0" i="0" lang="en-US" sz="1200" u="none" cap="none" strike="noStrike">
                <a:solidFill>
                  <a:schemeClr val="dk1"/>
                </a:solidFill>
                <a:latin typeface="Arial"/>
                <a:ea typeface="Arial"/>
                <a:cs typeface="Arial"/>
                <a:sym typeface="Arial"/>
              </a:rPr>
              <a:t>for living well are more important to X than their </a:t>
            </a:r>
            <a:r>
              <a:rPr b="1" i="0" lang="en-US" sz="1200" u="none" cap="none" strike="noStrike">
                <a:solidFill>
                  <a:schemeClr val="dk1"/>
                </a:solidFill>
                <a:latin typeface="Arial"/>
                <a:ea typeface="Arial"/>
                <a:cs typeface="Arial"/>
                <a:sym typeface="Arial"/>
              </a:rPr>
              <a:t>P</a:t>
            </a:r>
            <a:r>
              <a:rPr b="0" i="0" lang="en-US" sz="1200" u="none" cap="none" strike="noStrike">
                <a:solidFill>
                  <a:schemeClr val="dk1"/>
                </a:solidFill>
                <a:latin typeface="Arial"/>
                <a:ea typeface="Arial"/>
                <a:cs typeface="Arial"/>
                <a:sym typeface="Arial"/>
              </a:rPr>
              <a:t> – but of more equal importance to Y:</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400"/>
              <a:buFont typeface="Arial"/>
              <a:buChar char="•"/>
            </a:pPr>
            <a:r>
              <a:rPr b="0" i="0" lang="en-US" sz="1200" u="none" cap="none" strike="noStrike">
                <a:solidFill>
                  <a:schemeClr val="dk1"/>
                </a:solidFill>
                <a:latin typeface="Arial"/>
                <a:ea typeface="Arial"/>
                <a:cs typeface="Arial"/>
                <a:sym typeface="Arial"/>
              </a:rPr>
              <a:t>Ut enim ad minim veniam, quis nostrud exercitation ullamco laboris nisi ut aliquip ex ea commodo consequat. </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400"/>
              <a:buFont typeface="Arial"/>
              <a:buChar char="•"/>
            </a:pPr>
            <a:r>
              <a:rPr b="0" i="0" lang="en-US" sz="1200" u="none" cap="none" strike="noStrike">
                <a:solidFill>
                  <a:schemeClr val="dk1"/>
                </a:solidFill>
                <a:latin typeface="Arial"/>
                <a:ea typeface="Arial"/>
                <a:cs typeface="Arial"/>
                <a:sym typeface="Arial"/>
              </a:rPr>
              <a:t>Lorem ipsum dolor sit amet, consectetur adipiscing et dolor sit amet circa domini animus ipsum felicitus.</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400"/>
              <a:buFont typeface="Arial"/>
              <a:buChar char="•"/>
            </a:pPr>
            <a:r>
              <a:rPr b="0" i="0" lang="en-US" sz="1200" u="none" cap="none" strike="noStrike">
                <a:solidFill>
                  <a:schemeClr val="dk1"/>
                </a:solidFill>
                <a:latin typeface="Arial"/>
                <a:ea typeface="Arial"/>
                <a:cs typeface="Arial"/>
                <a:sym typeface="Arial"/>
              </a:rPr>
              <a:t>Ergo et dolor in reprehenderit in voluptate velit esse cillum. Duis aute irure dolor in reprehenderit in voluptate velit nunquam.</a:t>
            </a:r>
            <a:endParaRPr b="0" i="0" sz="1200" u="none" cap="none" strike="noStrike">
              <a:solidFill>
                <a:srgbClr val="000000"/>
              </a:solidFill>
              <a:latin typeface="Arial"/>
              <a:ea typeface="Arial"/>
              <a:cs typeface="Arial"/>
              <a:sym typeface="Arial"/>
            </a:endParaRPr>
          </a:p>
        </p:txBody>
      </p:sp>
      <p:sp>
        <p:nvSpPr>
          <p:cNvPr id="2199" name="Google Shape;2199;p45"/>
          <p:cNvSpPr txBox="1"/>
          <p:nvPr>
            <p:ph type="title"/>
          </p:nvPr>
        </p:nvSpPr>
        <p:spPr>
          <a:xfrm>
            <a:off x="457200" y="152401"/>
            <a:ext cx="10515600"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latin typeface="Arial"/>
                <a:ea typeface="Arial"/>
                <a:cs typeface="Arial"/>
                <a:sym typeface="Arial"/>
              </a:rPr>
              <a:t>Pricing | Van Westerdorp</a:t>
            </a:r>
            <a:endParaRPr>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4" name="Shape 2204"/>
        <p:cNvGrpSpPr/>
        <p:nvPr/>
      </p:nvGrpSpPr>
      <p:grpSpPr>
        <a:xfrm>
          <a:off x="0" y="0"/>
          <a:ext cx="0" cy="0"/>
          <a:chOff x="0" y="0"/>
          <a:chExt cx="0" cy="0"/>
        </a:xfrm>
      </p:grpSpPr>
      <p:grpSp>
        <p:nvGrpSpPr>
          <p:cNvPr id="2205" name="Google Shape;2205;p47"/>
          <p:cNvGrpSpPr/>
          <p:nvPr/>
        </p:nvGrpSpPr>
        <p:grpSpPr>
          <a:xfrm>
            <a:off x="8715292" y="2713602"/>
            <a:ext cx="2433167" cy="3366484"/>
            <a:chOff x="457200" y="2553293"/>
            <a:chExt cx="2433167" cy="3366484"/>
          </a:xfrm>
        </p:grpSpPr>
        <p:graphicFrame>
          <p:nvGraphicFramePr>
            <p:cNvPr id="2206" name="Google Shape;2206;p47"/>
            <p:cNvGraphicFramePr/>
            <p:nvPr/>
          </p:nvGraphicFramePr>
          <p:xfrm>
            <a:off x="457200" y="2553293"/>
            <a:ext cx="2359928" cy="3366484"/>
          </p:xfrm>
          <a:graphic>
            <a:graphicData uri="http://schemas.openxmlformats.org/drawingml/2006/chart">
              <c:chart r:id="rId3"/>
            </a:graphicData>
          </a:graphic>
        </p:graphicFrame>
        <p:sp>
          <p:nvSpPr>
            <p:cNvPr id="2207" name="Google Shape;2207;p47"/>
            <p:cNvSpPr/>
            <p:nvPr/>
          </p:nvSpPr>
          <p:spPr>
            <a:xfrm rot="10800000">
              <a:off x="2150324" y="3111331"/>
              <a:ext cx="267898" cy="444360"/>
            </a:xfrm>
            <a:prstGeom prst="leftBrace">
              <a:avLst>
                <a:gd fmla="val 8333" name="adj1"/>
                <a:gd fmla="val 49477"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08" name="Google Shape;2208;p47"/>
            <p:cNvSpPr txBox="1"/>
            <p:nvPr/>
          </p:nvSpPr>
          <p:spPr>
            <a:xfrm>
              <a:off x="2389317" y="3182822"/>
              <a:ext cx="501050" cy="246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accent3"/>
                  </a:solidFill>
                  <a:latin typeface="Arial"/>
                  <a:ea typeface="Arial"/>
                  <a:cs typeface="Arial"/>
                  <a:sym typeface="Arial"/>
                </a:rPr>
                <a:t>16% </a:t>
              </a:r>
              <a:endParaRPr b="0" i="0" sz="1000" u="none" cap="none" strike="noStrike">
                <a:solidFill>
                  <a:srgbClr val="000000"/>
                </a:solidFill>
                <a:latin typeface="Arial"/>
                <a:ea typeface="Arial"/>
                <a:cs typeface="Arial"/>
                <a:sym typeface="Arial"/>
              </a:endParaRPr>
            </a:p>
          </p:txBody>
        </p:sp>
        <p:sp>
          <p:nvSpPr>
            <p:cNvPr id="2209" name="Google Shape;2209;p47"/>
            <p:cNvSpPr/>
            <p:nvPr/>
          </p:nvSpPr>
          <p:spPr>
            <a:xfrm rot="10800000">
              <a:off x="2148618" y="3578568"/>
              <a:ext cx="267898" cy="2341208"/>
            </a:xfrm>
            <a:prstGeom prst="leftBrace">
              <a:avLst>
                <a:gd fmla="val 8333" name="adj1"/>
                <a:gd fmla="val 49477"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10" name="Google Shape;2210;p47"/>
            <p:cNvSpPr txBox="1"/>
            <p:nvPr/>
          </p:nvSpPr>
          <p:spPr>
            <a:xfrm>
              <a:off x="2389317" y="4602045"/>
              <a:ext cx="501050" cy="246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3F3F3F"/>
                  </a:solidFill>
                  <a:latin typeface="Arial"/>
                  <a:ea typeface="Arial"/>
                  <a:cs typeface="Arial"/>
                  <a:sym typeface="Arial"/>
                </a:rPr>
                <a:t>84% </a:t>
              </a:r>
              <a:endParaRPr b="0" i="0" sz="1000" u="none" cap="none" strike="noStrike">
                <a:solidFill>
                  <a:srgbClr val="000000"/>
                </a:solidFill>
                <a:latin typeface="Arial"/>
                <a:ea typeface="Arial"/>
                <a:cs typeface="Arial"/>
                <a:sym typeface="Arial"/>
              </a:endParaRPr>
            </a:p>
          </p:txBody>
        </p:sp>
      </p:grpSp>
      <p:grpSp>
        <p:nvGrpSpPr>
          <p:cNvPr id="2211" name="Google Shape;2211;p47"/>
          <p:cNvGrpSpPr/>
          <p:nvPr/>
        </p:nvGrpSpPr>
        <p:grpSpPr>
          <a:xfrm>
            <a:off x="4586246" y="2785092"/>
            <a:ext cx="2433167" cy="3366484"/>
            <a:chOff x="457200" y="2553293"/>
            <a:chExt cx="2433167" cy="3366484"/>
          </a:xfrm>
        </p:grpSpPr>
        <p:graphicFrame>
          <p:nvGraphicFramePr>
            <p:cNvPr id="2212" name="Google Shape;2212;p47"/>
            <p:cNvGraphicFramePr/>
            <p:nvPr/>
          </p:nvGraphicFramePr>
          <p:xfrm>
            <a:off x="457200" y="2553293"/>
            <a:ext cx="2359928" cy="3366484"/>
          </p:xfrm>
          <a:graphic>
            <a:graphicData uri="http://schemas.openxmlformats.org/drawingml/2006/chart">
              <c:chart r:id="rId4"/>
            </a:graphicData>
          </a:graphic>
        </p:graphicFrame>
        <p:sp>
          <p:nvSpPr>
            <p:cNvPr id="2213" name="Google Shape;2213;p47"/>
            <p:cNvSpPr/>
            <p:nvPr/>
          </p:nvSpPr>
          <p:spPr>
            <a:xfrm rot="10800000">
              <a:off x="2150324" y="3111332"/>
              <a:ext cx="267898" cy="500697"/>
            </a:xfrm>
            <a:prstGeom prst="leftBrace">
              <a:avLst>
                <a:gd fmla="val 8333" name="adj1"/>
                <a:gd fmla="val 49477"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14" name="Google Shape;2214;p47"/>
            <p:cNvSpPr txBox="1"/>
            <p:nvPr/>
          </p:nvSpPr>
          <p:spPr>
            <a:xfrm>
              <a:off x="2389317" y="3238364"/>
              <a:ext cx="501050" cy="246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accent3"/>
                  </a:solidFill>
                  <a:latin typeface="Arial"/>
                  <a:ea typeface="Arial"/>
                  <a:cs typeface="Arial"/>
                  <a:sym typeface="Arial"/>
                </a:rPr>
                <a:t>17% </a:t>
              </a:r>
              <a:endParaRPr b="0" i="0" sz="1000" u="none" cap="none" strike="noStrike">
                <a:solidFill>
                  <a:srgbClr val="000000"/>
                </a:solidFill>
                <a:latin typeface="Arial"/>
                <a:ea typeface="Arial"/>
                <a:cs typeface="Arial"/>
                <a:sym typeface="Arial"/>
              </a:endParaRPr>
            </a:p>
          </p:txBody>
        </p:sp>
        <p:sp>
          <p:nvSpPr>
            <p:cNvPr id="2215" name="Google Shape;2215;p47"/>
            <p:cNvSpPr/>
            <p:nvPr/>
          </p:nvSpPr>
          <p:spPr>
            <a:xfrm rot="10800000">
              <a:off x="2148618" y="3623224"/>
              <a:ext cx="267898" cy="2296553"/>
            </a:xfrm>
            <a:prstGeom prst="leftBrace">
              <a:avLst>
                <a:gd fmla="val 8333" name="adj1"/>
                <a:gd fmla="val 49477"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16" name="Google Shape;2216;p47"/>
            <p:cNvSpPr txBox="1"/>
            <p:nvPr/>
          </p:nvSpPr>
          <p:spPr>
            <a:xfrm>
              <a:off x="2389317" y="4636848"/>
              <a:ext cx="501050" cy="246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3F3F3F"/>
                  </a:solidFill>
                  <a:latin typeface="Arial"/>
                  <a:ea typeface="Arial"/>
                  <a:cs typeface="Arial"/>
                  <a:sym typeface="Arial"/>
                </a:rPr>
                <a:t>83% </a:t>
              </a:r>
              <a:endParaRPr b="0" i="0" sz="1000" u="none" cap="none" strike="noStrike">
                <a:solidFill>
                  <a:srgbClr val="000000"/>
                </a:solidFill>
                <a:latin typeface="Arial"/>
                <a:ea typeface="Arial"/>
                <a:cs typeface="Arial"/>
                <a:sym typeface="Arial"/>
              </a:endParaRPr>
            </a:p>
          </p:txBody>
        </p:sp>
      </p:grpSp>
      <p:grpSp>
        <p:nvGrpSpPr>
          <p:cNvPr id="2217" name="Google Shape;2217;p47"/>
          <p:cNvGrpSpPr/>
          <p:nvPr/>
        </p:nvGrpSpPr>
        <p:grpSpPr>
          <a:xfrm>
            <a:off x="244489" y="3535516"/>
            <a:ext cx="831154" cy="2562566"/>
            <a:chOff x="4267958" y="2806251"/>
            <a:chExt cx="831154" cy="3477113"/>
          </a:xfrm>
        </p:grpSpPr>
        <p:sp>
          <p:nvSpPr>
            <p:cNvPr id="2218" name="Google Shape;2218;p47"/>
            <p:cNvSpPr txBox="1"/>
            <p:nvPr/>
          </p:nvSpPr>
          <p:spPr>
            <a:xfrm>
              <a:off x="4267958" y="2806251"/>
              <a:ext cx="831154" cy="459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66AFE1"/>
                  </a:solidFill>
                  <a:latin typeface="Arial"/>
                  <a:ea typeface="Arial"/>
                  <a:cs typeface="Arial"/>
                  <a:sym typeface="Arial"/>
                </a:rPr>
                <a:t>Extremely interested</a:t>
              </a:r>
              <a:endParaRPr b="0" i="0" sz="1400" u="none" cap="none" strike="noStrike">
                <a:solidFill>
                  <a:srgbClr val="000000"/>
                </a:solidFill>
                <a:latin typeface="Arial"/>
                <a:ea typeface="Arial"/>
                <a:cs typeface="Arial"/>
                <a:sym typeface="Arial"/>
              </a:endParaRPr>
            </a:p>
          </p:txBody>
        </p:sp>
        <p:sp>
          <p:nvSpPr>
            <p:cNvPr id="2219" name="Google Shape;2219;p47"/>
            <p:cNvSpPr txBox="1"/>
            <p:nvPr/>
          </p:nvSpPr>
          <p:spPr>
            <a:xfrm>
              <a:off x="4267958" y="3426176"/>
              <a:ext cx="719265" cy="459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accent3"/>
                  </a:solidFill>
                  <a:latin typeface="Arial"/>
                  <a:ea typeface="Arial"/>
                  <a:cs typeface="Arial"/>
                  <a:sym typeface="Arial"/>
                </a:rPr>
                <a:t>Very interested</a:t>
              </a:r>
              <a:endParaRPr b="0" i="0" sz="1400" u="none" cap="none" strike="noStrike">
                <a:solidFill>
                  <a:srgbClr val="000000"/>
                </a:solidFill>
                <a:latin typeface="Arial"/>
                <a:ea typeface="Arial"/>
                <a:cs typeface="Arial"/>
                <a:sym typeface="Arial"/>
              </a:endParaRPr>
            </a:p>
          </p:txBody>
        </p:sp>
        <p:sp>
          <p:nvSpPr>
            <p:cNvPr id="2220" name="Google Shape;2220;p47"/>
            <p:cNvSpPr txBox="1"/>
            <p:nvPr/>
          </p:nvSpPr>
          <p:spPr>
            <a:xfrm>
              <a:off x="4267958" y="4416888"/>
              <a:ext cx="719265" cy="459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E5C9C"/>
                  </a:solidFill>
                  <a:latin typeface="Arial"/>
                  <a:ea typeface="Arial"/>
                  <a:cs typeface="Arial"/>
                  <a:sym typeface="Arial"/>
                </a:rPr>
                <a:t>Moderately interested</a:t>
              </a:r>
              <a:endParaRPr b="0" i="0" sz="1400" u="none" cap="none" strike="noStrike">
                <a:solidFill>
                  <a:srgbClr val="000000"/>
                </a:solidFill>
                <a:latin typeface="Arial"/>
                <a:ea typeface="Arial"/>
                <a:cs typeface="Arial"/>
                <a:sym typeface="Arial"/>
              </a:endParaRPr>
            </a:p>
          </p:txBody>
        </p:sp>
        <p:sp>
          <p:nvSpPr>
            <p:cNvPr id="2221" name="Google Shape;2221;p47"/>
            <p:cNvSpPr txBox="1"/>
            <p:nvPr/>
          </p:nvSpPr>
          <p:spPr>
            <a:xfrm>
              <a:off x="4267958" y="5295746"/>
              <a:ext cx="719265" cy="459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accent4"/>
                  </a:solidFill>
                  <a:latin typeface="Arial"/>
                  <a:ea typeface="Arial"/>
                  <a:cs typeface="Arial"/>
                  <a:sym typeface="Arial"/>
                </a:rPr>
                <a:t>Not very interested</a:t>
              </a:r>
              <a:endParaRPr b="0" i="0" sz="1400" u="none" cap="none" strike="noStrike">
                <a:solidFill>
                  <a:srgbClr val="000000"/>
                </a:solidFill>
                <a:latin typeface="Arial"/>
                <a:ea typeface="Arial"/>
                <a:cs typeface="Arial"/>
                <a:sym typeface="Arial"/>
              </a:endParaRPr>
            </a:p>
          </p:txBody>
        </p:sp>
        <p:sp>
          <p:nvSpPr>
            <p:cNvPr id="2222" name="Google Shape;2222;p47"/>
            <p:cNvSpPr txBox="1"/>
            <p:nvPr/>
          </p:nvSpPr>
          <p:spPr>
            <a:xfrm>
              <a:off x="4267958" y="5824039"/>
              <a:ext cx="719265" cy="459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272A8F"/>
                  </a:solidFill>
                  <a:latin typeface="Arial"/>
                  <a:ea typeface="Arial"/>
                  <a:cs typeface="Arial"/>
                  <a:sym typeface="Arial"/>
                </a:rPr>
                <a:t>Not at all interested</a:t>
              </a:r>
              <a:endParaRPr b="0" i="0" sz="1400" u="none" cap="none" strike="noStrike">
                <a:solidFill>
                  <a:srgbClr val="000000"/>
                </a:solidFill>
                <a:latin typeface="Arial"/>
                <a:ea typeface="Arial"/>
                <a:cs typeface="Arial"/>
                <a:sym typeface="Arial"/>
              </a:endParaRPr>
            </a:p>
          </p:txBody>
        </p:sp>
      </p:grpSp>
      <p:grpSp>
        <p:nvGrpSpPr>
          <p:cNvPr id="2223" name="Google Shape;2223;p47"/>
          <p:cNvGrpSpPr/>
          <p:nvPr/>
        </p:nvGrpSpPr>
        <p:grpSpPr>
          <a:xfrm>
            <a:off x="457200" y="2713602"/>
            <a:ext cx="2450540" cy="3366484"/>
            <a:chOff x="457200" y="2553293"/>
            <a:chExt cx="2450540" cy="3366484"/>
          </a:xfrm>
        </p:grpSpPr>
        <p:graphicFrame>
          <p:nvGraphicFramePr>
            <p:cNvPr id="2224" name="Google Shape;2224;p47"/>
            <p:cNvGraphicFramePr/>
            <p:nvPr/>
          </p:nvGraphicFramePr>
          <p:xfrm>
            <a:off x="457200" y="2553293"/>
            <a:ext cx="2359928" cy="3366484"/>
          </p:xfrm>
          <a:graphic>
            <a:graphicData uri="http://schemas.openxmlformats.org/drawingml/2006/chart">
              <c:chart r:id="rId5"/>
            </a:graphicData>
          </a:graphic>
        </p:graphicFrame>
        <p:sp>
          <p:nvSpPr>
            <p:cNvPr id="2225" name="Google Shape;2225;p47"/>
            <p:cNvSpPr/>
            <p:nvPr/>
          </p:nvSpPr>
          <p:spPr>
            <a:xfrm rot="10800000">
              <a:off x="2150324" y="3111332"/>
              <a:ext cx="267898" cy="789816"/>
            </a:xfrm>
            <a:prstGeom prst="leftBrace">
              <a:avLst>
                <a:gd fmla="val 8333" name="adj1"/>
                <a:gd fmla="val 49477"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26" name="Google Shape;2226;p47"/>
            <p:cNvSpPr txBox="1"/>
            <p:nvPr/>
          </p:nvSpPr>
          <p:spPr>
            <a:xfrm>
              <a:off x="2406690" y="3375937"/>
              <a:ext cx="501050" cy="246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accent3"/>
                  </a:solidFill>
                  <a:latin typeface="Arial"/>
                  <a:ea typeface="Arial"/>
                  <a:cs typeface="Arial"/>
                  <a:sym typeface="Arial"/>
                </a:rPr>
                <a:t>29% </a:t>
              </a:r>
              <a:endParaRPr b="0" i="0" sz="1000" u="none" cap="none" strike="noStrike">
                <a:solidFill>
                  <a:srgbClr val="000000"/>
                </a:solidFill>
                <a:latin typeface="Arial"/>
                <a:ea typeface="Arial"/>
                <a:cs typeface="Arial"/>
                <a:sym typeface="Arial"/>
              </a:endParaRPr>
            </a:p>
          </p:txBody>
        </p:sp>
        <p:sp>
          <p:nvSpPr>
            <p:cNvPr id="2227" name="Google Shape;2227;p47"/>
            <p:cNvSpPr/>
            <p:nvPr/>
          </p:nvSpPr>
          <p:spPr>
            <a:xfrm rot="10800000">
              <a:off x="2148618" y="3917541"/>
              <a:ext cx="267898" cy="2002236"/>
            </a:xfrm>
            <a:prstGeom prst="leftBrace">
              <a:avLst>
                <a:gd fmla="val 8333" name="adj1"/>
                <a:gd fmla="val 49477"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28" name="Google Shape;2228;p47"/>
            <p:cNvSpPr txBox="1"/>
            <p:nvPr/>
          </p:nvSpPr>
          <p:spPr>
            <a:xfrm>
              <a:off x="2406690" y="4773785"/>
              <a:ext cx="501050" cy="246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3F3F3F"/>
                  </a:solidFill>
                  <a:latin typeface="Arial"/>
                  <a:ea typeface="Arial"/>
                  <a:cs typeface="Arial"/>
                  <a:sym typeface="Arial"/>
                </a:rPr>
                <a:t>71% </a:t>
              </a:r>
              <a:endParaRPr b="0" i="0" sz="1000" u="none" cap="none" strike="noStrike">
                <a:solidFill>
                  <a:srgbClr val="000000"/>
                </a:solidFill>
                <a:latin typeface="Arial"/>
                <a:ea typeface="Arial"/>
                <a:cs typeface="Arial"/>
                <a:sym typeface="Arial"/>
              </a:endParaRPr>
            </a:p>
          </p:txBody>
        </p:sp>
      </p:grpSp>
      <p:grpSp>
        <p:nvGrpSpPr>
          <p:cNvPr id="2229" name="Google Shape;2229;p47"/>
          <p:cNvGrpSpPr/>
          <p:nvPr/>
        </p:nvGrpSpPr>
        <p:grpSpPr>
          <a:xfrm>
            <a:off x="917473" y="2448597"/>
            <a:ext cx="2917849" cy="463225"/>
            <a:chOff x="952915" y="2384016"/>
            <a:chExt cx="2917849" cy="463225"/>
          </a:xfrm>
        </p:grpSpPr>
        <p:grpSp>
          <p:nvGrpSpPr>
            <p:cNvPr id="2230" name="Google Shape;2230;p47"/>
            <p:cNvGrpSpPr/>
            <p:nvPr/>
          </p:nvGrpSpPr>
          <p:grpSpPr>
            <a:xfrm>
              <a:off x="952915" y="2384016"/>
              <a:ext cx="2066760" cy="463225"/>
              <a:chOff x="952915" y="2384016"/>
              <a:chExt cx="2066760" cy="463225"/>
            </a:xfrm>
          </p:grpSpPr>
          <p:sp>
            <p:nvSpPr>
              <p:cNvPr id="2231" name="Google Shape;2231;p47"/>
              <p:cNvSpPr txBox="1"/>
              <p:nvPr/>
            </p:nvSpPr>
            <p:spPr>
              <a:xfrm>
                <a:off x="952915" y="2384016"/>
                <a:ext cx="206676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Pack of 12 for $32</a:t>
                </a:r>
                <a:endParaRPr b="0" i="0" sz="1400" u="none" cap="none" strike="noStrike">
                  <a:solidFill>
                    <a:schemeClr val="dk1"/>
                  </a:solidFill>
                  <a:latin typeface="Arial"/>
                  <a:ea typeface="Arial"/>
                  <a:cs typeface="Arial"/>
                  <a:sym typeface="Arial"/>
                </a:endParaRPr>
              </a:p>
            </p:txBody>
          </p:sp>
          <p:sp>
            <p:nvSpPr>
              <p:cNvPr id="2232" name="Google Shape;2232;p47"/>
              <p:cNvSpPr txBox="1"/>
              <p:nvPr/>
            </p:nvSpPr>
            <p:spPr>
              <a:xfrm>
                <a:off x="1424350" y="2631797"/>
                <a:ext cx="1131066"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$2.67 per bottle</a:t>
                </a:r>
                <a:endParaRPr b="0" i="0" sz="1400" u="none" cap="none" strike="noStrike">
                  <a:solidFill>
                    <a:schemeClr val="dk1"/>
                  </a:solidFill>
                  <a:latin typeface="Arial"/>
                  <a:ea typeface="Arial"/>
                  <a:cs typeface="Arial"/>
                  <a:sym typeface="Arial"/>
                </a:endParaRPr>
              </a:p>
            </p:txBody>
          </p:sp>
        </p:grpSp>
        <p:sp>
          <p:nvSpPr>
            <p:cNvPr id="2233" name="Google Shape;2233;p47"/>
            <p:cNvSpPr txBox="1"/>
            <p:nvPr/>
          </p:nvSpPr>
          <p:spPr>
            <a:xfrm>
              <a:off x="3053346" y="2395390"/>
              <a:ext cx="817418"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chemeClr val="dk1"/>
                  </a:solidFill>
                  <a:latin typeface="Arial"/>
                  <a:ea typeface="Arial"/>
                  <a:cs typeface="Arial"/>
                  <a:sym typeface="Arial"/>
                </a:rPr>
                <a:t>100% </a:t>
              </a:r>
              <a:r>
                <a:rPr b="0" i="0" lang="en-US" sz="800" u="none" cap="none" strike="noStrike">
                  <a:solidFill>
                    <a:schemeClr val="dk1"/>
                  </a:solidFill>
                  <a:latin typeface="Arial"/>
                  <a:ea typeface="Arial"/>
                  <a:cs typeface="Arial"/>
                  <a:sym typeface="Arial"/>
                </a:rPr>
                <a:t>of total</a:t>
              </a:r>
              <a:endParaRPr b="0" i="0" sz="1400" u="none" cap="none" strike="noStrike">
                <a:solidFill>
                  <a:schemeClr val="dk1"/>
                </a:solidFill>
                <a:latin typeface="Arial"/>
                <a:ea typeface="Arial"/>
                <a:cs typeface="Arial"/>
                <a:sym typeface="Arial"/>
              </a:endParaRPr>
            </a:p>
          </p:txBody>
        </p:sp>
      </p:grpSp>
      <p:sp>
        <p:nvSpPr>
          <p:cNvPr id="2234" name="Google Shape;2234;p47"/>
          <p:cNvSpPr/>
          <p:nvPr/>
        </p:nvSpPr>
        <p:spPr>
          <a:xfrm>
            <a:off x="2913818" y="4772815"/>
            <a:ext cx="1070283" cy="634007"/>
          </a:xfrm>
          <a:prstGeom prst="rightArrow">
            <a:avLst>
              <a:gd fmla="val 50000" name="adj1"/>
              <a:gd fmla="val 50000" name="adj2"/>
            </a:avLst>
          </a:prstGeom>
          <a:solidFill>
            <a:srgbClr val="343A5E"/>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Arial"/>
                <a:ea typeface="Arial"/>
                <a:cs typeface="Arial"/>
                <a:sym typeface="Arial"/>
              </a:rPr>
              <a:t>then asked</a:t>
            </a:r>
            <a:endParaRPr b="0" i="0" sz="1400" u="none" cap="none" strike="noStrike">
              <a:solidFill>
                <a:srgbClr val="000000"/>
              </a:solidFill>
              <a:latin typeface="Arial"/>
              <a:ea typeface="Arial"/>
              <a:cs typeface="Arial"/>
              <a:sym typeface="Arial"/>
            </a:endParaRPr>
          </a:p>
        </p:txBody>
      </p:sp>
      <p:grpSp>
        <p:nvGrpSpPr>
          <p:cNvPr id="2235" name="Google Shape;2235;p47"/>
          <p:cNvGrpSpPr/>
          <p:nvPr/>
        </p:nvGrpSpPr>
        <p:grpSpPr>
          <a:xfrm>
            <a:off x="4976711" y="2446538"/>
            <a:ext cx="2893135" cy="463225"/>
            <a:chOff x="952915" y="2384016"/>
            <a:chExt cx="2893135" cy="463225"/>
          </a:xfrm>
        </p:grpSpPr>
        <p:grpSp>
          <p:nvGrpSpPr>
            <p:cNvPr id="2236" name="Google Shape;2236;p47"/>
            <p:cNvGrpSpPr/>
            <p:nvPr/>
          </p:nvGrpSpPr>
          <p:grpSpPr>
            <a:xfrm>
              <a:off x="952915" y="2384016"/>
              <a:ext cx="2066760" cy="463225"/>
              <a:chOff x="952915" y="2384016"/>
              <a:chExt cx="2066760" cy="463225"/>
            </a:xfrm>
          </p:grpSpPr>
          <p:sp>
            <p:nvSpPr>
              <p:cNvPr id="2237" name="Google Shape;2237;p47"/>
              <p:cNvSpPr txBox="1"/>
              <p:nvPr/>
            </p:nvSpPr>
            <p:spPr>
              <a:xfrm>
                <a:off x="952915" y="2384016"/>
                <a:ext cx="206676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Pack of 12 for $22</a:t>
                </a:r>
                <a:endParaRPr b="0" i="0" sz="1400" u="none" cap="none" strike="noStrike">
                  <a:solidFill>
                    <a:schemeClr val="dk1"/>
                  </a:solidFill>
                  <a:latin typeface="Arial"/>
                  <a:ea typeface="Arial"/>
                  <a:cs typeface="Arial"/>
                  <a:sym typeface="Arial"/>
                </a:endParaRPr>
              </a:p>
            </p:txBody>
          </p:sp>
          <p:sp>
            <p:nvSpPr>
              <p:cNvPr id="2238" name="Google Shape;2238;p47"/>
              <p:cNvSpPr txBox="1"/>
              <p:nvPr/>
            </p:nvSpPr>
            <p:spPr>
              <a:xfrm>
                <a:off x="1424350" y="2631797"/>
                <a:ext cx="1131066"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$1.83 per bottle</a:t>
                </a:r>
                <a:endParaRPr b="0" i="0" sz="1400" u="none" cap="none" strike="noStrike">
                  <a:solidFill>
                    <a:schemeClr val="dk1"/>
                  </a:solidFill>
                  <a:latin typeface="Arial"/>
                  <a:ea typeface="Arial"/>
                  <a:cs typeface="Arial"/>
                  <a:sym typeface="Arial"/>
                </a:endParaRPr>
              </a:p>
            </p:txBody>
          </p:sp>
        </p:grpSp>
        <p:sp>
          <p:nvSpPr>
            <p:cNvPr id="2239" name="Google Shape;2239;p47"/>
            <p:cNvSpPr txBox="1"/>
            <p:nvPr/>
          </p:nvSpPr>
          <p:spPr>
            <a:xfrm>
              <a:off x="3028632" y="2457174"/>
              <a:ext cx="817418"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chemeClr val="dk1"/>
                  </a:solidFill>
                  <a:latin typeface="Arial"/>
                  <a:ea typeface="Arial"/>
                  <a:cs typeface="Arial"/>
                  <a:sym typeface="Arial"/>
                </a:rPr>
                <a:t>71% </a:t>
              </a:r>
              <a:r>
                <a:rPr b="0" i="0" lang="en-US" sz="800" u="none" cap="none" strike="noStrike">
                  <a:solidFill>
                    <a:schemeClr val="dk1"/>
                  </a:solidFill>
                  <a:latin typeface="Arial"/>
                  <a:ea typeface="Arial"/>
                  <a:cs typeface="Arial"/>
                  <a:sym typeface="Arial"/>
                </a:rPr>
                <a:t>of total</a:t>
              </a:r>
              <a:endParaRPr b="0" i="0" sz="1400" u="none" cap="none" strike="noStrike">
                <a:solidFill>
                  <a:schemeClr val="dk1"/>
                </a:solidFill>
                <a:latin typeface="Arial"/>
                <a:ea typeface="Arial"/>
                <a:cs typeface="Arial"/>
                <a:sym typeface="Arial"/>
              </a:endParaRPr>
            </a:p>
          </p:txBody>
        </p:sp>
      </p:grpSp>
      <p:grpSp>
        <p:nvGrpSpPr>
          <p:cNvPr id="2240" name="Google Shape;2240;p47"/>
          <p:cNvGrpSpPr/>
          <p:nvPr/>
        </p:nvGrpSpPr>
        <p:grpSpPr>
          <a:xfrm>
            <a:off x="4419141" y="3535748"/>
            <a:ext cx="831154" cy="2562566"/>
            <a:chOff x="4267958" y="2806251"/>
            <a:chExt cx="831154" cy="3477113"/>
          </a:xfrm>
        </p:grpSpPr>
        <p:sp>
          <p:nvSpPr>
            <p:cNvPr id="2241" name="Google Shape;2241;p47"/>
            <p:cNvSpPr txBox="1"/>
            <p:nvPr/>
          </p:nvSpPr>
          <p:spPr>
            <a:xfrm>
              <a:off x="4267958" y="2806251"/>
              <a:ext cx="831154" cy="459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66AFE1"/>
                  </a:solidFill>
                  <a:latin typeface="Arial"/>
                  <a:ea typeface="Arial"/>
                  <a:cs typeface="Arial"/>
                  <a:sym typeface="Arial"/>
                </a:rPr>
                <a:t>Extremely interested</a:t>
              </a:r>
              <a:endParaRPr b="0" i="0" sz="1400" u="none" cap="none" strike="noStrike">
                <a:solidFill>
                  <a:srgbClr val="000000"/>
                </a:solidFill>
                <a:latin typeface="Arial"/>
                <a:ea typeface="Arial"/>
                <a:cs typeface="Arial"/>
                <a:sym typeface="Arial"/>
              </a:endParaRPr>
            </a:p>
          </p:txBody>
        </p:sp>
        <p:sp>
          <p:nvSpPr>
            <p:cNvPr id="2242" name="Google Shape;2242;p47"/>
            <p:cNvSpPr txBox="1"/>
            <p:nvPr/>
          </p:nvSpPr>
          <p:spPr>
            <a:xfrm>
              <a:off x="4267958" y="3426176"/>
              <a:ext cx="719265" cy="459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accent3"/>
                  </a:solidFill>
                  <a:latin typeface="Arial"/>
                  <a:ea typeface="Arial"/>
                  <a:cs typeface="Arial"/>
                  <a:sym typeface="Arial"/>
                </a:rPr>
                <a:t>Very interested</a:t>
              </a:r>
              <a:endParaRPr b="0" i="0" sz="1400" u="none" cap="none" strike="noStrike">
                <a:solidFill>
                  <a:srgbClr val="000000"/>
                </a:solidFill>
                <a:latin typeface="Arial"/>
                <a:ea typeface="Arial"/>
                <a:cs typeface="Arial"/>
                <a:sym typeface="Arial"/>
              </a:endParaRPr>
            </a:p>
          </p:txBody>
        </p:sp>
        <p:sp>
          <p:nvSpPr>
            <p:cNvPr id="2243" name="Google Shape;2243;p47"/>
            <p:cNvSpPr txBox="1"/>
            <p:nvPr/>
          </p:nvSpPr>
          <p:spPr>
            <a:xfrm>
              <a:off x="4267958" y="4416888"/>
              <a:ext cx="719265" cy="459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E5C9C"/>
                  </a:solidFill>
                  <a:latin typeface="Arial"/>
                  <a:ea typeface="Arial"/>
                  <a:cs typeface="Arial"/>
                  <a:sym typeface="Arial"/>
                </a:rPr>
                <a:t>Moderately interested</a:t>
              </a:r>
              <a:endParaRPr b="0" i="0" sz="1400" u="none" cap="none" strike="noStrike">
                <a:solidFill>
                  <a:srgbClr val="000000"/>
                </a:solidFill>
                <a:latin typeface="Arial"/>
                <a:ea typeface="Arial"/>
                <a:cs typeface="Arial"/>
                <a:sym typeface="Arial"/>
              </a:endParaRPr>
            </a:p>
          </p:txBody>
        </p:sp>
        <p:sp>
          <p:nvSpPr>
            <p:cNvPr id="2244" name="Google Shape;2244;p47"/>
            <p:cNvSpPr txBox="1"/>
            <p:nvPr/>
          </p:nvSpPr>
          <p:spPr>
            <a:xfrm>
              <a:off x="4267958" y="5295746"/>
              <a:ext cx="719265" cy="459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accent4"/>
                  </a:solidFill>
                  <a:latin typeface="Arial"/>
                  <a:ea typeface="Arial"/>
                  <a:cs typeface="Arial"/>
                  <a:sym typeface="Arial"/>
                </a:rPr>
                <a:t>Not very interested</a:t>
              </a:r>
              <a:endParaRPr b="0" i="0" sz="1400" u="none" cap="none" strike="noStrike">
                <a:solidFill>
                  <a:srgbClr val="000000"/>
                </a:solidFill>
                <a:latin typeface="Arial"/>
                <a:ea typeface="Arial"/>
                <a:cs typeface="Arial"/>
                <a:sym typeface="Arial"/>
              </a:endParaRPr>
            </a:p>
          </p:txBody>
        </p:sp>
        <p:sp>
          <p:nvSpPr>
            <p:cNvPr id="2245" name="Google Shape;2245;p47"/>
            <p:cNvSpPr txBox="1"/>
            <p:nvPr/>
          </p:nvSpPr>
          <p:spPr>
            <a:xfrm>
              <a:off x="4267958" y="5824039"/>
              <a:ext cx="719265" cy="459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272A8F"/>
                  </a:solidFill>
                  <a:latin typeface="Arial"/>
                  <a:ea typeface="Arial"/>
                  <a:cs typeface="Arial"/>
                  <a:sym typeface="Arial"/>
                </a:rPr>
                <a:t>Not at all interested</a:t>
              </a:r>
              <a:endParaRPr b="0" i="0" sz="1400" u="none" cap="none" strike="noStrike">
                <a:solidFill>
                  <a:srgbClr val="000000"/>
                </a:solidFill>
                <a:latin typeface="Arial"/>
                <a:ea typeface="Arial"/>
                <a:cs typeface="Arial"/>
                <a:sym typeface="Arial"/>
              </a:endParaRPr>
            </a:p>
          </p:txBody>
        </p:sp>
      </p:grpSp>
      <p:sp>
        <p:nvSpPr>
          <p:cNvPr id="2246" name="Google Shape;2246;p47"/>
          <p:cNvSpPr/>
          <p:nvPr/>
        </p:nvSpPr>
        <p:spPr>
          <a:xfrm>
            <a:off x="148856" y="2572458"/>
            <a:ext cx="748625" cy="744860"/>
          </a:xfrm>
          <a:prstGeom prst="ellipse">
            <a:avLst/>
          </a:prstGeom>
          <a:solidFill>
            <a:schemeClr val="accen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29% </a:t>
            </a:r>
            <a:r>
              <a:rPr b="0" i="0" lang="en-US" sz="550" u="none" cap="none" strike="noStrike">
                <a:solidFill>
                  <a:schemeClr val="lt1"/>
                </a:solidFill>
                <a:latin typeface="Arial"/>
                <a:ea typeface="Arial"/>
                <a:cs typeface="Arial"/>
                <a:sym typeface="Arial"/>
              </a:rPr>
              <a:t>interested</a:t>
            </a:r>
            <a:endParaRPr b="0" i="0" sz="550" u="none" cap="none" strike="noStrike">
              <a:solidFill>
                <a:schemeClr val="lt1"/>
              </a:solidFill>
              <a:latin typeface="Arial"/>
              <a:ea typeface="Arial"/>
              <a:cs typeface="Arial"/>
              <a:sym typeface="Arial"/>
            </a:endParaRPr>
          </a:p>
        </p:txBody>
      </p:sp>
      <p:sp>
        <p:nvSpPr>
          <p:cNvPr id="2247" name="Google Shape;2247;p47"/>
          <p:cNvSpPr/>
          <p:nvPr/>
        </p:nvSpPr>
        <p:spPr>
          <a:xfrm>
            <a:off x="4170802" y="2568638"/>
            <a:ext cx="748625" cy="744860"/>
          </a:xfrm>
          <a:prstGeom prst="ellipse">
            <a:avLst/>
          </a:prstGeom>
          <a:solidFill>
            <a:schemeClr val="accen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41% </a:t>
            </a:r>
            <a:r>
              <a:rPr b="0" i="0" lang="en-US" sz="550" u="none" cap="none" strike="noStrike">
                <a:solidFill>
                  <a:schemeClr val="lt1"/>
                </a:solidFill>
                <a:latin typeface="Arial"/>
                <a:ea typeface="Arial"/>
                <a:cs typeface="Arial"/>
                <a:sym typeface="Arial"/>
              </a:rPr>
              <a:t>interested</a:t>
            </a:r>
            <a:endParaRPr b="0" i="0" sz="550" u="none" cap="none" strike="noStrike">
              <a:solidFill>
                <a:schemeClr val="lt1"/>
              </a:solidFill>
              <a:latin typeface="Arial"/>
              <a:ea typeface="Arial"/>
              <a:cs typeface="Arial"/>
              <a:sym typeface="Arial"/>
            </a:endParaRPr>
          </a:p>
        </p:txBody>
      </p:sp>
      <p:grpSp>
        <p:nvGrpSpPr>
          <p:cNvPr id="2248" name="Google Shape;2248;p47"/>
          <p:cNvGrpSpPr/>
          <p:nvPr/>
        </p:nvGrpSpPr>
        <p:grpSpPr>
          <a:xfrm>
            <a:off x="9015439" y="2446538"/>
            <a:ext cx="3004349" cy="459631"/>
            <a:chOff x="952915" y="2384016"/>
            <a:chExt cx="3004349" cy="459631"/>
          </a:xfrm>
        </p:grpSpPr>
        <p:grpSp>
          <p:nvGrpSpPr>
            <p:cNvPr id="2249" name="Google Shape;2249;p47"/>
            <p:cNvGrpSpPr/>
            <p:nvPr/>
          </p:nvGrpSpPr>
          <p:grpSpPr>
            <a:xfrm>
              <a:off x="952915" y="2384016"/>
              <a:ext cx="2258954" cy="459631"/>
              <a:chOff x="952915" y="2384016"/>
              <a:chExt cx="2258954" cy="459631"/>
            </a:xfrm>
          </p:grpSpPr>
          <p:sp>
            <p:nvSpPr>
              <p:cNvPr id="2250" name="Google Shape;2250;p47"/>
              <p:cNvSpPr txBox="1"/>
              <p:nvPr/>
            </p:nvSpPr>
            <p:spPr>
              <a:xfrm>
                <a:off x="952915" y="2384016"/>
                <a:ext cx="2258954"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Pack of 12 for $18.99</a:t>
                </a:r>
                <a:endParaRPr b="0" i="0" sz="1400" u="none" cap="none" strike="noStrike">
                  <a:solidFill>
                    <a:schemeClr val="dk1"/>
                  </a:solidFill>
                  <a:latin typeface="Arial"/>
                  <a:ea typeface="Arial"/>
                  <a:cs typeface="Arial"/>
                  <a:sym typeface="Arial"/>
                </a:endParaRPr>
              </a:p>
            </p:txBody>
          </p:sp>
          <p:sp>
            <p:nvSpPr>
              <p:cNvPr id="2251" name="Google Shape;2251;p47"/>
              <p:cNvSpPr txBox="1"/>
              <p:nvPr/>
            </p:nvSpPr>
            <p:spPr>
              <a:xfrm>
                <a:off x="1522901" y="2628203"/>
                <a:ext cx="1131066"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$1.58 per bottle</a:t>
                </a:r>
                <a:endParaRPr b="0" i="0" sz="1400" u="none" cap="none" strike="noStrike">
                  <a:solidFill>
                    <a:schemeClr val="dk1"/>
                  </a:solidFill>
                  <a:latin typeface="Arial"/>
                  <a:ea typeface="Arial"/>
                  <a:cs typeface="Arial"/>
                  <a:sym typeface="Arial"/>
                </a:endParaRPr>
              </a:p>
            </p:txBody>
          </p:sp>
        </p:grpSp>
        <p:sp>
          <p:nvSpPr>
            <p:cNvPr id="2252" name="Google Shape;2252;p47"/>
            <p:cNvSpPr txBox="1"/>
            <p:nvPr/>
          </p:nvSpPr>
          <p:spPr>
            <a:xfrm>
              <a:off x="3139846" y="2457174"/>
              <a:ext cx="817418"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chemeClr val="dk1"/>
                  </a:solidFill>
                  <a:latin typeface="Arial"/>
                  <a:ea typeface="Arial"/>
                  <a:cs typeface="Arial"/>
                  <a:sym typeface="Arial"/>
                </a:rPr>
                <a:t>58% </a:t>
              </a:r>
              <a:r>
                <a:rPr b="0" i="0" lang="en-US" sz="800" u="none" cap="none" strike="noStrike">
                  <a:solidFill>
                    <a:schemeClr val="dk1"/>
                  </a:solidFill>
                  <a:latin typeface="Arial"/>
                  <a:ea typeface="Arial"/>
                  <a:cs typeface="Arial"/>
                  <a:sym typeface="Arial"/>
                </a:rPr>
                <a:t>of total</a:t>
              </a:r>
              <a:endParaRPr b="0" i="0" sz="1400" u="none" cap="none" strike="noStrike">
                <a:solidFill>
                  <a:schemeClr val="dk1"/>
                </a:solidFill>
                <a:latin typeface="Arial"/>
                <a:ea typeface="Arial"/>
                <a:cs typeface="Arial"/>
                <a:sym typeface="Arial"/>
              </a:endParaRPr>
            </a:p>
          </p:txBody>
        </p:sp>
      </p:grpSp>
      <p:grpSp>
        <p:nvGrpSpPr>
          <p:cNvPr id="2253" name="Google Shape;2253;p47"/>
          <p:cNvGrpSpPr/>
          <p:nvPr/>
        </p:nvGrpSpPr>
        <p:grpSpPr>
          <a:xfrm>
            <a:off x="8516119" y="3530012"/>
            <a:ext cx="831154" cy="2562566"/>
            <a:chOff x="4267958" y="2806251"/>
            <a:chExt cx="831154" cy="3477113"/>
          </a:xfrm>
        </p:grpSpPr>
        <p:sp>
          <p:nvSpPr>
            <p:cNvPr id="2254" name="Google Shape;2254;p47"/>
            <p:cNvSpPr txBox="1"/>
            <p:nvPr/>
          </p:nvSpPr>
          <p:spPr>
            <a:xfrm>
              <a:off x="4267958" y="2806251"/>
              <a:ext cx="831154" cy="459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66AFE1"/>
                  </a:solidFill>
                  <a:latin typeface="Arial"/>
                  <a:ea typeface="Arial"/>
                  <a:cs typeface="Arial"/>
                  <a:sym typeface="Arial"/>
                </a:rPr>
                <a:t>Extremely interested</a:t>
              </a:r>
              <a:endParaRPr b="0" i="0" sz="1400" u="none" cap="none" strike="noStrike">
                <a:solidFill>
                  <a:srgbClr val="000000"/>
                </a:solidFill>
                <a:latin typeface="Arial"/>
                <a:ea typeface="Arial"/>
                <a:cs typeface="Arial"/>
                <a:sym typeface="Arial"/>
              </a:endParaRPr>
            </a:p>
          </p:txBody>
        </p:sp>
        <p:sp>
          <p:nvSpPr>
            <p:cNvPr id="2255" name="Google Shape;2255;p47"/>
            <p:cNvSpPr txBox="1"/>
            <p:nvPr/>
          </p:nvSpPr>
          <p:spPr>
            <a:xfrm>
              <a:off x="4267958" y="3426176"/>
              <a:ext cx="719265" cy="459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accent3"/>
                  </a:solidFill>
                  <a:latin typeface="Arial"/>
                  <a:ea typeface="Arial"/>
                  <a:cs typeface="Arial"/>
                  <a:sym typeface="Arial"/>
                </a:rPr>
                <a:t>Very interested</a:t>
              </a:r>
              <a:endParaRPr b="0" i="0" sz="1400" u="none" cap="none" strike="noStrike">
                <a:solidFill>
                  <a:srgbClr val="000000"/>
                </a:solidFill>
                <a:latin typeface="Arial"/>
                <a:ea typeface="Arial"/>
                <a:cs typeface="Arial"/>
                <a:sym typeface="Arial"/>
              </a:endParaRPr>
            </a:p>
          </p:txBody>
        </p:sp>
        <p:sp>
          <p:nvSpPr>
            <p:cNvPr id="2256" name="Google Shape;2256;p47"/>
            <p:cNvSpPr txBox="1"/>
            <p:nvPr/>
          </p:nvSpPr>
          <p:spPr>
            <a:xfrm>
              <a:off x="4267958" y="4416888"/>
              <a:ext cx="719265" cy="459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E5C9C"/>
                  </a:solidFill>
                  <a:latin typeface="Arial"/>
                  <a:ea typeface="Arial"/>
                  <a:cs typeface="Arial"/>
                  <a:sym typeface="Arial"/>
                </a:rPr>
                <a:t>Moderately interested</a:t>
              </a:r>
              <a:endParaRPr b="0" i="0" sz="1400" u="none" cap="none" strike="noStrike">
                <a:solidFill>
                  <a:srgbClr val="000000"/>
                </a:solidFill>
                <a:latin typeface="Arial"/>
                <a:ea typeface="Arial"/>
                <a:cs typeface="Arial"/>
                <a:sym typeface="Arial"/>
              </a:endParaRPr>
            </a:p>
          </p:txBody>
        </p:sp>
        <p:sp>
          <p:nvSpPr>
            <p:cNvPr id="2257" name="Google Shape;2257;p47"/>
            <p:cNvSpPr txBox="1"/>
            <p:nvPr/>
          </p:nvSpPr>
          <p:spPr>
            <a:xfrm>
              <a:off x="4267958" y="5295746"/>
              <a:ext cx="719265" cy="459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accent4"/>
                  </a:solidFill>
                  <a:latin typeface="Arial"/>
                  <a:ea typeface="Arial"/>
                  <a:cs typeface="Arial"/>
                  <a:sym typeface="Arial"/>
                </a:rPr>
                <a:t>Not very interested</a:t>
              </a:r>
              <a:endParaRPr b="0" i="0" sz="1400" u="none" cap="none" strike="noStrike">
                <a:solidFill>
                  <a:srgbClr val="000000"/>
                </a:solidFill>
                <a:latin typeface="Arial"/>
                <a:ea typeface="Arial"/>
                <a:cs typeface="Arial"/>
                <a:sym typeface="Arial"/>
              </a:endParaRPr>
            </a:p>
          </p:txBody>
        </p:sp>
        <p:sp>
          <p:nvSpPr>
            <p:cNvPr id="2258" name="Google Shape;2258;p47"/>
            <p:cNvSpPr txBox="1"/>
            <p:nvPr/>
          </p:nvSpPr>
          <p:spPr>
            <a:xfrm>
              <a:off x="4267958" y="5824039"/>
              <a:ext cx="719265" cy="459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272A8F"/>
                  </a:solidFill>
                  <a:latin typeface="Arial"/>
                  <a:ea typeface="Arial"/>
                  <a:cs typeface="Arial"/>
                  <a:sym typeface="Arial"/>
                </a:rPr>
                <a:t>Not at all interested</a:t>
              </a:r>
              <a:endParaRPr b="0" i="0" sz="1400" u="none" cap="none" strike="noStrike">
                <a:solidFill>
                  <a:srgbClr val="000000"/>
                </a:solidFill>
                <a:latin typeface="Arial"/>
                <a:ea typeface="Arial"/>
                <a:cs typeface="Arial"/>
                <a:sym typeface="Arial"/>
              </a:endParaRPr>
            </a:p>
          </p:txBody>
        </p:sp>
      </p:grpSp>
      <p:sp>
        <p:nvSpPr>
          <p:cNvPr id="2259" name="Google Shape;2259;p47"/>
          <p:cNvSpPr/>
          <p:nvPr/>
        </p:nvSpPr>
        <p:spPr>
          <a:xfrm>
            <a:off x="7013177" y="4723919"/>
            <a:ext cx="1070283" cy="634007"/>
          </a:xfrm>
          <a:prstGeom prst="rightArrow">
            <a:avLst>
              <a:gd fmla="val 50000" name="adj1"/>
              <a:gd fmla="val 50000" name="adj2"/>
            </a:avLst>
          </a:prstGeom>
          <a:solidFill>
            <a:srgbClr val="343A5E"/>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Arial"/>
                <a:ea typeface="Arial"/>
                <a:cs typeface="Arial"/>
                <a:sym typeface="Arial"/>
              </a:rPr>
              <a:t>then asked</a:t>
            </a:r>
            <a:endParaRPr b="0" i="0" sz="1400" u="none" cap="none" strike="noStrike">
              <a:solidFill>
                <a:srgbClr val="000000"/>
              </a:solidFill>
              <a:latin typeface="Arial"/>
              <a:ea typeface="Arial"/>
              <a:cs typeface="Arial"/>
              <a:sym typeface="Arial"/>
            </a:endParaRPr>
          </a:p>
        </p:txBody>
      </p:sp>
      <p:sp>
        <p:nvSpPr>
          <p:cNvPr id="2260" name="Google Shape;2260;p47"/>
          <p:cNvSpPr/>
          <p:nvPr/>
        </p:nvSpPr>
        <p:spPr>
          <a:xfrm>
            <a:off x="8271987" y="2572457"/>
            <a:ext cx="748625" cy="744860"/>
          </a:xfrm>
          <a:prstGeom prst="ellipse">
            <a:avLst/>
          </a:prstGeom>
          <a:solidFill>
            <a:schemeClr val="accen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51% </a:t>
            </a:r>
            <a:r>
              <a:rPr b="0" i="0" lang="en-US" sz="550" u="none" cap="none" strike="noStrike">
                <a:solidFill>
                  <a:schemeClr val="lt1"/>
                </a:solidFill>
                <a:latin typeface="Arial"/>
                <a:ea typeface="Arial"/>
                <a:cs typeface="Arial"/>
                <a:sym typeface="Arial"/>
              </a:rPr>
              <a:t>interested</a:t>
            </a:r>
            <a:endParaRPr b="0" i="0" sz="550" u="none" cap="none" strike="noStrike">
              <a:solidFill>
                <a:schemeClr val="lt1"/>
              </a:solidFill>
              <a:latin typeface="Arial"/>
              <a:ea typeface="Arial"/>
              <a:cs typeface="Arial"/>
              <a:sym typeface="Arial"/>
            </a:endParaRPr>
          </a:p>
        </p:txBody>
      </p:sp>
      <p:sp>
        <p:nvSpPr>
          <p:cNvPr id="2261" name="Google Shape;2261;p47"/>
          <p:cNvSpPr txBox="1"/>
          <p:nvPr>
            <p:ph type="title"/>
          </p:nvPr>
        </p:nvSpPr>
        <p:spPr>
          <a:xfrm>
            <a:off x="457200" y="152401"/>
            <a:ext cx="10515600"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latin typeface="Arial"/>
                <a:ea typeface="Arial"/>
                <a:cs typeface="Arial"/>
                <a:sym typeface="Arial"/>
              </a:rPr>
              <a:t>Pricing Analysis</a:t>
            </a:r>
            <a:endParaRPr>
              <a:latin typeface="Arial"/>
              <a:ea typeface="Arial"/>
              <a:cs typeface="Arial"/>
              <a:sym typeface="Arial"/>
            </a:endParaRPr>
          </a:p>
        </p:txBody>
      </p:sp>
      <p:sp>
        <p:nvSpPr>
          <p:cNvPr id="2262" name="Google Shape;2262;p47"/>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6" name="Shape 2266"/>
        <p:cNvGrpSpPr/>
        <p:nvPr/>
      </p:nvGrpSpPr>
      <p:grpSpPr>
        <a:xfrm>
          <a:off x="0" y="0"/>
          <a:ext cx="0" cy="0"/>
          <a:chOff x="0" y="0"/>
          <a:chExt cx="0" cy="0"/>
        </a:xfrm>
      </p:grpSpPr>
      <p:sp>
        <p:nvSpPr>
          <p:cNvPr id="2267" name="Google Shape;2267;p69"/>
          <p:cNvSpPr txBox="1"/>
          <p:nvPr>
            <p:ph type="title"/>
          </p:nvPr>
        </p:nvSpPr>
        <p:spPr>
          <a:xfrm>
            <a:off x="457200" y="152401"/>
            <a:ext cx="8385858" cy="99059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2E393F"/>
              </a:buClr>
              <a:buSzPts val="1800"/>
              <a:buFont typeface="Arial"/>
              <a:buNone/>
            </a:pPr>
            <a:r>
              <a:rPr lang="en-US"/>
              <a:t>How does PSM work?</a:t>
            </a:r>
            <a:endParaRPr/>
          </a:p>
        </p:txBody>
      </p:sp>
      <p:sp>
        <p:nvSpPr>
          <p:cNvPr id="2268" name="Google Shape;2268;p69"/>
          <p:cNvSpPr/>
          <p:nvPr/>
        </p:nvSpPr>
        <p:spPr>
          <a:xfrm rot="-6473490">
            <a:off x="1728243" y="1540352"/>
            <a:ext cx="1717683" cy="1639118"/>
          </a:xfrm>
          <a:prstGeom prst="pentagon">
            <a:avLst>
              <a:gd fmla="val 105146" name="hf"/>
              <a:gd fmla="val 110557" name="vf"/>
            </a:avLst>
          </a:pr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3333"/>
              </a:solidFill>
              <a:latin typeface="Arial"/>
              <a:ea typeface="Arial"/>
              <a:cs typeface="Arial"/>
              <a:sym typeface="Arial"/>
            </a:endParaRPr>
          </a:p>
        </p:txBody>
      </p:sp>
      <p:sp>
        <p:nvSpPr>
          <p:cNvPr id="2269" name="Google Shape;2269;p69"/>
          <p:cNvSpPr/>
          <p:nvPr/>
        </p:nvSpPr>
        <p:spPr>
          <a:xfrm rot="-6473490">
            <a:off x="8075459" y="1540352"/>
            <a:ext cx="1717683" cy="1639118"/>
          </a:xfrm>
          <a:prstGeom prst="pentagon">
            <a:avLst>
              <a:gd fmla="val 105146" name="hf"/>
              <a:gd fmla="val 110557" name="vf"/>
            </a:avLst>
          </a:pr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3333"/>
              </a:solidFill>
              <a:latin typeface="Arial"/>
              <a:ea typeface="Arial"/>
              <a:cs typeface="Arial"/>
              <a:sym typeface="Arial"/>
            </a:endParaRPr>
          </a:p>
        </p:txBody>
      </p:sp>
      <p:sp>
        <p:nvSpPr>
          <p:cNvPr id="2270" name="Google Shape;2270;p69"/>
          <p:cNvSpPr/>
          <p:nvPr/>
        </p:nvSpPr>
        <p:spPr>
          <a:xfrm rot="-6473490">
            <a:off x="4735239" y="1540351"/>
            <a:ext cx="1717683" cy="1639118"/>
          </a:xfrm>
          <a:prstGeom prst="pentagon">
            <a:avLst>
              <a:gd fmla="val 105146" name="hf"/>
              <a:gd fmla="val 110557" name="vf"/>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3333"/>
              </a:solidFill>
              <a:latin typeface="Arial"/>
              <a:ea typeface="Arial"/>
              <a:cs typeface="Arial"/>
              <a:sym typeface="Arial"/>
            </a:endParaRPr>
          </a:p>
        </p:txBody>
      </p:sp>
      <p:sp>
        <p:nvSpPr>
          <p:cNvPr id="2271" name="Google Shape;2271;p69"/>
          <p:cNvSpPr/>
          <p:nvPr/>
        </p:nvSpPr>
        <p:spPr>
          <a:xfrm>
            <a:off x="8308320" y="2164788"/>
            <a:ext cx="1507143"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Arial"/>
                <a:ea typeface="Arial"/>
                <a:cs typeface="Arial"/>
                <a:sym typeface="Arial"/>
              </a:rPr>
              <a:t>PSM is based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Arial"/>
                <a:ea typeface="Arial"/>
                <a:cs typeface="Arial"/>
                <a:sym typeface="Arial"/>
              </a:rPr>
              <a:t>on </a:t>
            </a:r>
            <a:endParaRPr b="0" i="0" sz="1400" u="none" cap="none" strike="noStrike">
              <a:solidFill>
                <a:srgbClr val="000000"/>
              </a:solidFill>
              <a:latin typeface="Arial"/>
              <a:ea typeface="Arial"/>
              <a:cs typeface="Arial"/>
              <a:sym typeface="Arial"/>
            </a:endParaRPr>
          </a:p>
        </p:txBody>
      </p:sp>
      <p:sp>
        <p:nvSpPr>
          <p:cNvPr id="2272" name="Google Shape;2272;p69"/>
          <p:cNvSpPr/>
          <p:nvPr/>
        </p:nvSpPr>
        <p:spPr>
          <a:xfrm>
            <a:off x="5047337" y="2217966"/>
            <a:ext cx="1356461"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Arial"/>
                <a:ea typeface="Arial"/>
                <a:cs typeface="Arial"/>
                <a:sym typeface="Arial"/>
              </a:rPr>
              <a:t>Benefits of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Arial"/>
                <a:ea typeface="Arial"/>
                <a:cs typeface="Arial"/>
                <a:sym typeface="Arial"/>
              </a:rPr>
              <a:t>PSM</a:t>
            </a:r>
            <a:endParaRPr b="0" i="0" sz="1400" u="none" cap="none" strike="noStrike">
              <a:solidFill>
                <a:srgbClr val="000000"/>
              </a:solidFill>
              <a:latin typeface="Arial"/>
              <a:ea typeface="Arial"/>
              <a:cs typeface="Arial"/>
              <a:sym typeface="Arial"/>
            </a:endParaRPr>
          </a:p>
        </p:txBody>
      </p:sp>
      <p:sp>
        <p:nvSpPr>
          <p:cNvPr id="2273" name="Google Shape;2273;p69"/>
          <p:cNvSpPr/>
          <p:nvPr/>
        </p:nvSpPr>
        <p:spPr>
          <a:xfrm>
            <a:off x="2213115" y="2155108"/>
            <a:ext cx="1029449"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Arial"/>
                <a:ea typeface="Arial"/>
                <a:cs typeface="Arial"/>
                <a:sym typeface="Arial"/>
              </a:rPr>
              <a:t>What is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Arial"/>
                <a:ea typeface="Arial"/>
                <a:cs typeface="Arial"/>
                <a:sym typeface="Arial"/>
              </a:rPr>
              <a:t>PSM</a:t>
            </a:r>
            <a:endParaRPr b="0" i="0" sz="1400" u="none" cap="none" strike="noStrike">
              <a:solidFill>
                <a:srgbClr val="000000"/>
              </a:solidFill>
              <a:latin typeface="Arial"/>
              <a:ea typeface="Arial"/>
              <a:cs typeface="Arial"/>
              <a:sym typeface="Arial"/>
            </a:endParaRPr>
          </a:p>
        </p:txBody>
      </p:sp>
      <p:sp>
        <p:nvSpPr>
          <p:cNvPr id="2274" name="Google Shape;2274;p69"/>
          <p:cNvSpPr/>
          <p:nvPr/>
        </p:nvSpPr>
        <p:spPr>
          <a:xfrm>
            <a:off x="1683776" y="3596276"/>
            <a:ext cx="2279085" cy="1015622"/>
          </a:xfrm>
          <a:prstGeom prst="rect">
            <a:avLst/>
          </a:prstGeom>
          <a:noFill/>
          <a:ln cap="flat" cmpd="sng" w="9525">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1" marL="183030" marR="0" rtl="0" algn="l">
              <a:lnSpc>
                <a:spcPct val="100000"/>
              </a:lnSpc>
              <a:spcBef>
                <a:spcPts val="0"/>
              </a:spcBef>
              <a:spcAft>
                <a:spcPts val="0"/>
              </a:spcAft>
              <a:buClr>
                <a:srgbClr val="000000"/>
              </a:buClr>
              <a:buSzPts val="1000"/>
              <a:buFont typeface="Arial"/>
              <a:buNone/>
            </a:pPr>
            <a:r>
              <a:rPr b="0" i="0" lang="en-US" sz="1000" u="none" cap="none" strike="noStrike">
                <a:solidFill>
                  <a:srgbClr val="262626"/>
                </a:solidFill>
                <a:latin typeface="Arial"/>
                <a:ea typeface="Arial"/>
                <a:cs typeface="Arial"/>
                <a:sym typeface="Arial"/>
              </a:rPr>
              <a:t>The Price Sensitivity Model (</a:t>
            </a:r>
            <a:r>
              <a:rPr b="0" i="0" lang="en-US" sz="1000" u="none" cap="none" strike="noStrike">
                <a:solidFill>
                  <a:srgbClr val="333333"/>
                </a:solidFill>
                <a:latin typeface="Arial"/>
                <a:ea typeface="Arial"/>
                <a:cs typeface="Arial"/>
                <a:sym typeface="Arial"/>
              </a:rPr>
              <a:t>PSM) is a means of </a:t>
            </a:r>
            <a:r>
              <a:rPr b="0" i="1" lang="en-US" sz="1000" u="none" cap="none" strike="noStrike">
                <a:solidFill>
                  <a:srgbClr val="EF5205"/>
                </a:solidFill>
                <a:latin typeface="Arial"/>
                <a:ea typeface="Arial"/>
                <a:cs typeface="Arial"/>
                <a:sym typeface="Arial"/>
              </a:rPr>
              <a:t>working out the price increases </a:t>
            </a:r>
            <a:r>
              <a:rPr b="0" i="0" lang="en-US" sz="1000" u="none" cap="none" strike="noStrike">
                <a:solidFill>
                  <a:srgbClr val="333333"/>
                </a:solidFill>
                <a:latin typeface="Arial"/>
                <a:ea typeface="Arial"/>
                <a:cs typeface="Arial"/>
                <a:sym typeface="Arial"/>
              </a:rPr>
              <a:t>that a market </a:t>
            </a:r>
            <a:r>
              <a:rPr b="0" i="1" lang="en-US" sz="1000" u="none" cap="none" strike="noStrike">
                <a:solidFill>
                  <a:srgbClr val="EF5205"/>
                </a:solidFill>
                <a:latin typeface="Arial"/>
                <a:ea typeface="Arial"/>
                <a:cs typeface="Arial"/>
                <a:sym typeface="Arial"/>
              </a:rPr>
              <a:t>will tolerate </a:t>
            </a:r>
            <a:r>
              <a:rPr b="0" i="0" lang="en-US" sz="1000" u="none" cap="none" strike="noStrike">
                <a:solidFill>
                  <a:srgbClr val="333333"/>
                </a:solidFill>
                <a:latin typeface="Arial"/>
                <a:ea typeface="Arial"/>
                <a:cs typeface="Arial"/>
                <a:sym typeface="Arial"/>
              </a:rPr>
              <a:t>or the price that can be charged for a new product.</a:t>
            </a:r>
            <a:endParaRPr b="0" i="0" sz="1000" u="none" cap="none" strike="noStrike">
              <a:solidFill>
                <a:srgbClr val="FFFFFF"/>
              </a:solidFill>
              <a:latin typeface="Arial"/>
              <a:ea typeface="Arial"/>
              <a:cs typeface="Arial"/>
              <a:sym typeface="Arial"/>
            </a:endParaRPr>
          </a:p>
        </p:txBody>
      </p:sp>
      <p:sp>
        <p:nvSpPr>
          <p:cNvPr id="2275" name="Google Shape;2275;p69"/>
          <p:cNvSpPr/>
          <p:nvPr/>
        </p:nvSpPr>
        <p:spPr>
          <a:xfrm>
            <a:off x="7488272" y="4359150"/>
            <a:ext cx="2892056" cy="2041544"/>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174625" lvl="0" marL="174625" marR="0" rtl="0" algn="l">
              <a:lnSpc>
                <a:spcPct val="100000"/>
              </a:lnSpc>
              <a:spcBef>
                <a:spcPts val="0"/>
              </a:spcBef>
              <a:spcAft>
                <a:spcPts val="0"/>
              </a:spcAft>
              <a:buClr>
                <a:srgbClr val="000000"/>
              </a:buClr>
              <a:buSzPts val="1000"/>
              <a:buFont typeface="Arial"/>
              <a:buNone/>
            </a:pPr>
            <a:r>
              <a:rPr b="0" i="0" lang="en-US" sz="1000" u="none" cap="none" strike="noStrike">
                <a:solidFill>
                  <a:srgbClr val="262626"/>
                </a:solidFill>
                <a:latin typeface="Arial"/>
                <a:ea typeface="Arial"/>
                <a:cs typeface="Arial"/>
                <a:sym typeface="Arial"/>
              </a:rPr>
              <a:t>Four questions:</a:t>
            </a:r>
            <a:endParaRPr b="0" i="0" sz="1400" u="none" cap="none" strike="noStrike">
              <a:solidFill>
                <a:srgbClr val="000000"/>
              </a:solidFill>
              <a:latin typeface="Arial"/>
              <a:ea typeface="Arial"/>
              <a:cs typeface="Arial"/>
              <a:sym typeface="Arial"/>
            </a:endParaRPr>
          </a:p>
          <a:p>
            <a:pPr indent="-362384" lvl="0" marL="362384" marR="0" rtl="0" algn="l">
              <a:lnSpc>
                <a:spcPct val="100000"/>
              </a:lnSpc>
              <a:spcBef>
                <a:spcPts val="200"/>
              </a:spcBef>
              <a:spcAft>
                <a:spcPts val="0"/>
              </a:spcAft>
              <a:buClr>
                <a:srgbClr val="663300"/>
              </a:buClr>
              <a:buSzPts val="1000"/>
              <a:buFont typeface="Arial"/>
              <a:buAutoNum type="arabicPeriod"/>
            </a:pPr>
            <a:r>
              <a:rPr b="0" i="0" lang="en-US" sz="1000" u="none" cap="none" strike="noStrike">
                <a:solidFill>
                  <a:srgbClr val="262626"/>
                </a:solidFill>
                <a:latin typeface="Arial"/>
                <a:ea typeface="Arial"/>
                <a:cs typeface="Arial"/>
                <a:sym typeface="Arial"/>
              </a:rPr>
              <a:t>At what price do you think this item would be a </a:t>
            </a:r>
            <a:r>
              <a:rPr b="0" i="0" lang="en-US" sz="1000" u="none" cap="none" strike="noStrike">
                <a:solidFill>
                  <a:srgbClr val="7A2280"/>
                </a:solidFill>
                <a:latin typeface="Arial"/>
                <a:ea typeface="Arial"/>
                <a:cs typeface="Arial"/>
                <a:sym typeface="Arial"/>
              </a:rPr>
              <a:t>good deal</a:t>
            </a:r>
            <a:r>
              <a:rPr b="0" i="0" lang="en-US" sz="1000" u="none" cap="none" strike="noStrike">
                <a:solidFill>
                  <a:srgbClr val="262626"/>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362384" lvl="0" marL="362384" marR="0" rtl="0" algn="l">
              <a:lnSpc>
                <a:spcPct val="100000"/>
              </a:lnSpc>
              <a:spcBef>
                <a:spcPts val="200"/>
              </a:spcBef>
              <a:spcAft>
                <a:spcPts val="0"/>
              </a:spcAft>
              <a:buClr>
                <a:srgbClr val="663300"/>
              </a:buClr>
              <a:buSzPts val="1000"/>
              <a:buFont typeface="Arial"/>
              <a:buAutoNum type="arabicPeriod"/>
            </a:pPr>
            <a:r>
              <a:rPr b="0" i="0" lang="en-US" sz="1000" u="none" cap="none" strike="noStrike">
                <a:solidFill>
                  <a:srgbClr val="262626"/>
                </a:solidFill>
                <a:latin typeface="Arial"/>
                <a:ea typeface="Arial"/>
                <a:cs typeface="Arial"/>
                <a:sym typeface="Arial"/>
              </a:rPr>
              <a:t>At what price would you think this item would be </a:t>
            </a:r>
            <a:r>
              <a:rPr b="0" i="0" lang="en-US" sz="1000" u="none" cap="none" strike="noStrike">
                <a:solidFill>
                  <a:srgbClr val="7A2280"/>
                </a:solidFill>
                <a:latin typeface="Arial"/>
                <a:ea typeface="Arial"/>
                <a:cs typeface="Arial"/>
                <a:sym typeface="Arial"/>
              </a:rPr>
              <a:t>expensive</a:t>
            </a:r>
            <a:r>
              <a:rPr b="0" i="0" lang="en-US" sz="1000" u="none" cap="none" strike="noStrike">
                <a:solidFill>
                  <a:srgbClr val="262626"/>
                </a:solidFill>
                <a:latin typeface="Arial"/>
                <a:ea typeface="Arial"/>
                <a:cs typeface="Arial"/>
                <a:sym typeface="Arial"/>
              </a:rPr>
              <a:t> but you would still consider buying it?</a:t>
            </a:r>
            <a:endParaRPr b="0" i="0" sz="1400" u="none" cap="none" strike="noStrike">
              <a:solidFill>
                <a:srgbClr val="000000"/>
              </a:solidFill>
              <a:latin typeface="Arial"/>
              <a:ea typeface="Arial"/>
              <a:cs typeface="Arial"/>
              <a:sym typeface="Arial"/>
            </a:endParaRPr>
          </a:p>
          <a:p>
            <a:pPr indent="-362384" lvl="0" marL="362384" marR="0" rtl="0" algn="l">
              <a:lnSpc>
                <a:spcPct val="100000"/>
              </a:lnSpc>
              <a:spcBef>
                <a:spcPts val="200"/>
              </a:spcBef>
              <a:spcAft>
                <a:spcPts val="0"/>
              </a:spcAft>
              <a:buClr>
                <a:srgbClr val="663300"/>
              </a:buClr>
              <a:buSzPts val="1000"/>
              <a:buFont typeface="Arial"/>
              <a:buAutoNum type="arabicPeriod"/>
            </a:pPr>
            <a:r>
              <a:rPr b="0" i="0" lang="en-US" sz="1000" u="none" cap="none" strike="noStrike">
                <a:solidFill>
                  <a:srgbClr val="262626"/>
                </a:solidFill>
                <a:latin typeface="Arial"/>
                <a:ea typeface="Arial"/>
                <a:cs typeface="Arial"/>
                <a:sym typeface="Arial"/>
              </a:rPr>
              <a:t>At what price do you think this item would be </a:t>
            </a:r>
            <a:r>
              <a:rPr b="0" i="0" lang="en-US" sz="1000" u="none" cap="none" strike="noStrike">
                <a:solidFill>
                  <a:srgbClr val="7A2280"/>
                </a:solidFill>
                <a:latin typeface="Arial"/>
                <a:ea typeface="Arial"/>
                <a:cs typeface="Arial"/>
                <a:sym typeface="Arial"/>
              </a:rPr>
              <a:t>too expensive, so that you would never consider buying it</a:t>
            </a:r>
            <a:r>
              <a:rPr b="0" i="0" lang="en-US" sz="1000" u="none" cap="none" strike="noStrike">
                <a:solidFill>
                  <a:srgbClr val="262626"/>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362384" lvl="0" marL="362384" marR="0" rtl="0" algn="l">
              <a:lnSpc>
                <a:spcPct val="100000"/>
              </a:lnSpc>
              <a:spcBef>
                <a:spcPts val="200"/>
              </a:spcBef>
              <a:spcAft>
                <a:spcPts val="0"/>
              </a:spcAft>
              <a:buClr>
                <a:srgbClr val="663300"/>
              </a:buClr>
              <a:buSzPts val="1000"/>
              <a:buFont typeface="Arial"/>
              <a:buAutoNum type="arabicPeriod"/>
            </a:pPr>
            <a:r>
              <a:rPr b="0" i="0" lang="en-US" sz="1000" u="none" cap="none" strike="noStrike">
                <a:solidFill>
                  <a:srgbClr val="262626"/>
                </a:solidFill>
                <a:latin typeface="Arial"/>
                <a:ea typeface="Arial"/>
                <a:cs typeface="Arial"/>
                <a:sym typeface="Arial"/>
              </a:rPr>
              <a:t>At what price do you think this item would be </a:t>
            </a:r>
            <a:r>
              <a:rPr b="0" i="0" lang="en-US" sz="1000" u="none" cap="none" strike="noStrike">
                <a:solidFill>
                  <a:srgbClr val="7A2280"/>
                </a:solidFill>
                <a:latin typeface="Arial"/>
                <a:ea typeface="Arial"/>
                <a:cs typeface="Arial"/>
                <a:sym typeface="Arial"/>
              </a:rPr>
              <a:t>too cheap, so that you would doubt its quality</a:t>
            </a:r>
            <a:r>
              <a:rPr b="0" i="0" lang="en-US" sz="1000" u="none" cap="none" strike="noStrike">
                <a:solidFill>
                  <a:srgbClr val="262626"/>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276" name="Google Shape;2276;p69"/>
          <p:cNvSpPr/>
          <p:nvPr/>
        </p:nvSpPr>
        <p:spPr>
          <a:xfrm>
            <a:off x="4614464" y="3881834"/>
            <a:ext cx="2222205" cy="1200288"/>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Clr>
                <a:srgbClr val="000000"/>
              </a:buClr>
              <a:buSzPts val="1000"/>
              <a:buFont typeface="Arial"/>
              <a:buNone/>
            </a:pPr>
            <a:r>
              <a:rPr b="0" i="0" lang="en-US" sz="1000" u="none" cap="none" strike="noStrike">
                <a:solidFill>
                  <a:srgbClr val="262626"/>
                </a:solidFill>
                <a:latin typeface="Arial"/>
                <a:ea typeface="Arial"/>
                <a:cs typeface="Arial"/>
                <a:sym typeface="Arial"/>
              </a:rPr>
              <a:t>PSM can help determine an </a:t>
            </a:r>
            <a:r>
              <a:rPr b="0" i="1" lang="en-US" sz="1000" u="none" cap="none" strike="noStrike">
                <a:solidFill>
                  <a:srgbClr val="3EB1CC"/>
                </a:solidFill>
                <a:latin typeface="Arial"/>
                <a:ea typeface="Arial"/>
                <a:cs typeface="Arial"/>
                <a:sym typeface="Arial"/>
              </a:rPr>
              <a:t>optimal price </a:t>
            </a:r>
            <a:r>
              <a:rPr b="0" i="0" lang="en-US" sz="1000" u="none" cap="none" strike="noStrike">
                <a:solidFill>
                  <a:srgbClr val="262626"/>
                </a:solidFill>
                <a:latin typeface="Arial"/>
                <a:ea typeface="Arial"/>
                <a:cs typeface="Arial"/>
                <a:sym typeface="Arial"/>
              </a:rPr>
              <a:t>by identifying the </a:t>
            </a:r>
            <a:r>
              <a:rPr b="0" i="1" lang="en-US" sz="1000" u="none" cap="none" strike="noStrike">
                <a:solidFill>
                  <a:srgbClr val="3EB1CC"/>
                </a:solidFill>
                <a:latin typeface="Arial"/>
                <a:ea typeface="Arial"/>
                <a:cs typeface="Arial"/>
                <a:sym typeface="Arial"/>
              </a:rPr>
              <a:t>expected price</a:t>
            </a:r>
            <a:r>
              <a:rPr b="0" i="0" lang="en-US" sz="1000" u="none" cap="none" strike="noStrike">
                <a:solidFill>
                  <a:srgbClr val="262626"/>
                </a:solidFill>
                <a:latin typeface="Arial"/>
                <a:ea typeface="Arial"/>
                <a:cs typeface="Arial"/>
                <a:sym typeface="Arial"/>
              </a:rPr>
              <a:t>, the </a:t>
            </a:r>
            <a:r>
              <a:rPr b="0" i="1" lang="en-US" sz="1000" u="none" cap="none" strike="noStrike">
                <a:solidFill>
                  <a:srgbClr val="3EB1CC"/>
                </a:solidFill>
                <a:latin typeface="Arial"/>
                <a:ea typeface="Arial"/>
                <a:cs typeface="Arial"/>
                <a:sym typeface="Arial"/>
              </a:rPr>
              <a:t>acceptable price range </a:t>
            </a:r>
            <a:r>
              <a:rPr b="0" i="0" lang="en-US" sz="1000" u="none" cap="none" strike="noStrike">
                <a:solidFill>
                  <a:srgbClr val="262626"/>
                </a:solidFill>
                <a:latin typeface="Arial"/>
                <a:ea typeface="Arial"/>
                <a:cs typeface="Arial"/>
                <a:sym typeface="Arial"/>
              </a:rPr>
              <a:t>and the price '</a:t>
            </a:r>
            <a:r>
              <a:rPr b="0" i="1" lang="en-US" sz="1000" u="none" cap="none" strike="noStrike">
                <a:solidFill>
                  <a:srgbClr val="3EB1CC"/>
                </a:solidFill>
                <a:latin typeface="Arial"/>
                <a:ea typeface="Arial"/>
                <a:cs typeface="Arial"/>
                <a:sym typeface="Arial"/>
              </a:rPr>
              <a:t>stress</a:t>
            </a:r>
            <a:r>
              <a:rPr b="0" i="0" lang="en-US" sz="1000" u="none" cap="none" strike="noStrike">
                <a:solidFill>
                  <a:srgbClr val="262626"/>
                </a:solidFill>
                <a:latin typeface="Arial"/>
                <a:ea typeface="Arial"/>
                <a:cs typeface="Arial"/>
                <a:sym typeface="Arial"/>
              </a:rPr>
              <a:t>' (differential between expected and preferred price) </a:t>
            </a:r>
            <a:r>
              <a:rPr b="0" i="0" lang="en-US" sz="1000" u="none" cap="none" strike="noStrike">
                <a:solidFill>
                  <a:srgbClr val="333333"/>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cxnSp>
        <p:nvCxnSpPr>
          <p:cNvPr id="2277" name="Google Shape;2277;p69"/>
          <p:cNvCxnSpPr/>
          <p:nvPr/>
        </p:nvCxnSpPr>
        <p:spPr>
          <a:xfrm>
            <a:off x="5659463" y="3011086"/>
            <a:ext cx="34204" cy="884737"/>
          </a:xfrm>
          <a:prstGeom prst="straightConnector1">
            <a:avLst/>
          </a:prstGeom>
          <a:noFill/>
          <a:ln cap="flat" cmpd="sng" w="19050">
            <a:solidFill>
              <a:schemeClr val="accent1"/>
            </a:solidFill>
            <a:prstDash val="solid"/>
            <a:miter lim="800000"/>
            <a:headEnd len="sm" w="sm" type="none"/>
            <a:tailEnd len="sm" w="sm" type="none"/>
          </a:ln>
        </p:spPr>
      </p:cxnSp>
      <p:cxnSp>
        <p:nvCxnSpPr>
          <p:cNvPr id="2278" name="Google Shape;2278;p69"/>
          <p:cNvCxnSpPr/>
          <p:nvPr/>
        </p:nvCxnSpPr>
        <p:spPr>
          <a:xfrm>
            <a:off x="9013996" y="3263981"/>
            <a:ext cx="27813" cy="1070232"/>
          </a:xfrm>
          <a:prstGeom prst="straightConnector1">
            <a:avLst/>
          </a:prstGeom>
          <a:noFill/>
          <a:ln cap="flat" cmpd="sng" w="19050">
            <a:solidFill>
              <a:schemeClr val="accent4"/>
            </a:solidFill>
            <a:prstDash val="solid"/>
            <a:miter lim="800000"/>
            <a:headEnd len="sm" w="sm" type="none"/>
            <a:tailEnd len="sm" w="sm" type="none"/>
          </a:ln>
        </p:spPr>
      </p:cxnSp>
      <p:cxnSp>
        <p:nvCxnSpPr>
          <p:cNvPr id="2279" name="Google Shape;2279;p69"/>
          <p:cNvCxnSpPr/>
          <p:nvPr/>
        </p:nvCxnSpPr>
        <p:spPr>
          <a:xfrm>
            <a:off x="2646504" y="2685050"/>
            <a:ext cx="19532" cy="911438"/>
          </a:xfrm>
          <a:prstGeom prst="straightConnector1">
            <a:avLst/>
          </a:prstGeom>
          <a:noFill/>
          <a:ln cap="flat" cmpd="sng" w="19050">
            <a:solidFill>
              <a:schemeClr val="accent3"/>
            </a:solidFill>
            <a:prstDash val="solid"/>
            <a:miter lim="800000"/>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05"/>
          <p:cNvSpPr/>
          <p:nvPr/>
        </p:nvSpPr>
        <p:spPr>
          <a:xfrm>
            <a:off x="-24714" y="2180338"/>
            <a:ext cx="4114800" cy="4681728"/>
          </a:xfrm>
          <a:prstGeom prst="rect">
            <a:avLst/>
          </a:prstGeom>
          <a:solidFill>
            <a:srgbClr val="D0F8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79" name="Google Shape;979;p105"/>
          <p:cNvSpPr/>
          <p:nvPr/>
        </p:nvSpPr>
        <p:spPr>
          <a:xfrm>
            <a:off x="3973398" y="2161758"/>
            <a:ext cx="4114800" cy="4681728"/>
          </a:xfrm>
          <a:prstGeom prst="rect">
            <a:avLst/>
          </a:prstGeom>
          <a:solidFill>
            <a:srgbClr val="C9F0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0" name="Google Shape;980;p105"/>
          <p:cNvSpPr/>
          <p:nvPr/>
        </p:nvSpPr>
        <p:spPr>
          <a:xfrm>
            <a:off x="8085537" y="2171048"/>
            <a:ext cx="4114800" cy="4681728"/>
          </a:xfrm>
          <a:prstGeom prst="rect">
            <a:avLst/>
          </a:prstGeom>
          <a:solidFill>
            <a:srgbClr val="C7DFF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1" name="Google Shape;981;p105"/>
          <p:cNvSpPr txBox="1"/>
          <p:nvPr>
            <p:ph type="title"/>
          </p:nvPr>
        </p:nvSpPr>
        <p:spPr>
          <a:xfrm>
            <a:off x="457200" y="152401"/>
            <a:ext cx="8385858"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Font typeface="Arial"/>
              <a:buNone/>
            </a:pPr>
            <a:r>
              <a:rPr lang="en-US">
                <a:latin typeface="Arial"/>
                <a:ea typeface="Arial"/>
                <a:cs typeface="Arial"/>
                <a:sym typeface="Arial"/>
              </a:rPr>
              <a:t>Background &amp; Methodology</a:t>
            </a:r>
            <a:endParaRPr>
              <a:latin typeface="Arial"/>
              <a:ea typeface="Arial"/>
              <a:cs typeface="Arial"/>
              <a:sym typeface="Arial"/>
            </a:endParaRPr>
          </a:p>
        </p:txBody>
      </p:sp>
      <p:sp>
        <p:nvSpPr>
          <p:cNvPr id="982" name="Google Shape;982;p105"/>
          <p:cNvSpPr txBox="1"/>
          <p:nvPr/>
        </p:nvSpPr>
        <p:spPr>
          <a:xfrm>
            <a:off x="448769" y="993713"/>
            <a:ext cx="11558016" cy="116855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Duis aute irure dolor in reprehenderit in voluptate velit esse cillum dolore eu fugiat nulla pariatur. Excepteur sint occaecat cupidatat non proident, sunt in culpa qui official dolor. </a:t>
            </a:r>
            <a:endParaRPr/>
          </a:p>
        </p:txBody>
      </p:sp>
      <p:sp>
        <p:nvSpPr>
          <p:cNvPr id="983" name="Google Shape;983;p105"/>
          <p:cNvSpPr txBox="1"/>
          <p:nvPr/>
        </p:nvSpPr>
        <p:spPr>
          <a:xfrm>
            <a:off x="233095" y="3655472"/>
            <a:ext cx="3220170" cy="3188014"/>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STUDY NAME </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Total sample size: n=XXXX</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This study fielded from </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XXXX – XXXXX</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Respondents were…</a:t>
            </a:r>
            <a:endParaRPr/>
          </a:p>
          <a:p>
            <a:pPr indent="-285750" lvl="1" marL="285750" marR="0" rtl="0" algn="l">
              <a:lnSpc>
                <a:spcPct val="100000"/>
              </a:lnSpc>
              <a:spcBef>
                <a:spcPts val="400"/>
              </a:spcBef>
              <a:spcAft>
                <a:spcPts val="0"/>
              </a:spcAft>
              <a:buClr>
                <a:srgbClr val="000000"/>
              </a:buClr>
              <a:buSzPts val="1100"/>
              <a:buFont typeface="Arial"/>
              <a:buChar char="•"/>
            </a:pPr>
            <a:r>
              <a:rPr b="0" i="1" lang="en-US" sz="1100" u="none" cap="none" strike="noStrike">
                <a:solidFill>
                  <a:srgbClr val="000000"/>
                </a:solidFill>
                <a:latin typeface="Arial"/>
                <a:ea typeface="Arial"/>
                <a:cs typeface="Arial"/>
                <a:sym typeface="Arial"/>
              </a:rPr>
              <a:t>AUDIENCE - (n=XXX) </a:t>
            </a:r>
            <a:endParaRPr/>
          </a:p>
        </p:txBody>
      </p:sp>
      <p:sp>
        <p:nvSpPr>
          <p:cNvPr id="984" name="Google Shape;984;p105"/>
          <p:cNvSpPr txBox="1"/>
          <p:nvPr/>
        </p:nvSpPr>
        <p:spPr>
          <a:xfrm>
            <a:off x="9322066" y="3825563"/>
            <a:ext cx="2643188" cy="2236986"/>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000000"/>
                </a:solidFill>
                <a:latin typeface="Arial"/>
                <a:ea typeface="Arial"/>
                <a:cs typeface="Arial"/>
                <a:sym typeface="Arial"/>
              </a:rPr>
              <a:t>XXXXXX</a:t>
            </a:r>
            <a:endParaRPr/>
          </a:p>
        </p:txBody>
      </p:sp>
      <p:pic>
        <p:nvPicPr>
          <p:cNvPr id="985" name="Google Shape;985;p105"/>
          <p:cNvPicPr preferRelativeResize="0"/>
          <p:nvPr/>
        </p:nvPicPr>
        <p:blipFill rotWithShape="1">
          <a:blip r:embed="rId3">
            <a:alphaModFix amt="70000"/>
          </a:blip>
          <a:srcRect b="0" l="0" r="0" t="0"/>
          <a:stretch/>
        </p:blipFill>
        <p:spPr>
          <a:xfrm>
            <a:off x="2420347" y="2655549"/>
            <a:ext cx="1298645" cy="826410"/>
          </a:xfrm>
          <a:prstGeom prst="rect">
            <a:avLst/>
          </a:prstGeom>
          <a:noFill/>
          <a:ln>
            <a:noFill/>
          </a:ln>
        </p:spPr>
      </p:pic>
      <p:sp>
        <p:nvSpPr>
          <p:cNvPr id="986" name="Google Shape;986;p105"/>
          <p:cNvSpPr/>
          <p:nvPr/>
        </p:nvSpPr>
        <p:spPr>
          <a:xfrm>
            <a:off x="9262354" y="2546648"/>
            <a:ext cx="2643188" cy="82641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chemeClr val="accent2"/>
                </a:solidFill>
                <a:latin typeface="Arial"/>
                <a:ea typeface="Arial"/>
                <a:cs typeface="Arial"/>
                <a:sym typeface="Arial"/>
              </a:rPr>
              <a:t>Survey </a:t>
            </a:r>
            <a:endParaRPr/>
          </a:p>
          <a:p>
            <a:pPr indent="0" lvl="0" marL="0" marR="0" rtl="0" algn="l">
              <a:lnSpc>
                <a:spcPct val="100000"/>
              </a:lnSpc>
              <a:spcBef>
                <a:spcPts val="0"/>
              </a:spcBef>
              <a:spcAft>
                <a:spcPts val="0"/>
              </a:spcAft>
              <a:buNone/>
            </a:pPr>
            <a:r>
              <a:rPr b="1" i="0" lang="en-US" sz="2000" u="none" cap="none" strike="noStrike">
                <a:solidFill>
                  <a:schemeClr val="accent2"/>
                </a:solidFill>
                <a:latin typeface="Arial"/>
                <a:ea typeface="Arial"/>
                <a:cs typeface="Arial"/>
                <a:sym typeface="Arial"/>
              </a:rPr>
              <a:t>Flow</a:t>
            </a:r>
            <a:endParaRPr/>
          </a:p>
        </p:txBody>
      </p:sp>
      <p:sp>
        <p:nvSpPr>
          <p:cNvPr id="987" name="Google Shape;987;p105"/>
          <p:cNvSpPr/>
          <p:nvPr/>
        </p:nvSpPr>
        <p:spPr>
          <a:xfrm>
            <a:off x="448769" y="2546648"/>
            <a:ext cx="2643188" cy="82641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17A47E"/>
                </a:solidFill>
                <a:latin typeface="Arial"/>
                <a:ea typeface="Arial"/>
                <a:cs typeface="Arial"/>
                <a:sym typeface="Arial"/>
              </a:rPr>
              <a:t>Sample</a:t>
            </a:r>
            <a:endParaRPr/>
          </a:p>
        </p:txBody>
      </p:sp>
      <p:sp>
        <p:nvSpPr>
          <p:cNvPr id="988" name="Google Shape;988;p105"/>
          <p:cNvSpPr/>
          <p:nvPr/>
        </p:nvSpPr>
        <p:spPr>
          <a:xfrm rot="5400000">
            <a:off x="7648924" y="4761858"/>
            <a:ext cx="2636874" cy="461259"/>
          </a:xfrm>
          <a:prstGeom prst="rightArrow">
            <a:avLst>
              <a:gd fmla="val 50000" name="adj1"/>
              <a:gd fmla="val 50000" name="adj2"/>
            </a:avLst>
          </a:prstGeom>
          <a:gradFill>
            <a:gsLst>
              <a:gs pos="0">
                <a:srgbClr val="F1FDFB"/>
              </a:gs>
              <a:gs pos="100000">
                <a:srgbClr val="0C008D"/>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pic>
        <p:nvPicPr>
          <p:cNvPr id="989" name="Google Shape;989;p105"/>
          <p:cNvPicPr preferRelativeResize="0"/>
          <p:nvPr/>
        </p:nvPicPr>
        <p:blipFill rotWithShape="1">
          <a:blip r:embed="rId4">
            <a:alphaModFix/>
          </a:blip>
          <a:srcRect b="0" l="0" r="0" t="0"/>
          <a:stretch/>
        </p:blipFill>
        <p:spPr>
          <a:xfrm>
            <a:off x="10755129" y="2772369"/>
            <a:ext cx="666101" cy="464051"/>
          </a:xfrm>
          <a:prstGeom prst="rect">
            <a:avLst/>
          </a:prstGeom>
          <a:noFill/>
          <a:ln>
            <a:noFill/>
          </a:ln>
        </p:spPr>
      </p:pic>
      <p:sp>
        <p:nvSpPr>
          <p:cNvPr id="990" name="Google Shape;990;p105"/>
          <p:cNvSpPr/>
          <p:nvPr/>
        </p:nvSpPr>
        <p:spPr>
          <a:xfrm>
            <a:off x="4344949" y="2591189"/>
            <a:ext cx="3486065" cy="82641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chemeClr val="accent4"/>
                </a:solidFill>
                <a:latin typeface="Arial"/>
                <a:ea typeface="Arial"/>
                <a:cs typeface="Arial"/>
                <a:sym typeface="Arial"/>
              </a:rPr>
              <a:t>Brands</a:t>
            </a:r>
            <a:endParaRPr/>
          </a:p>
        </p:txBody>
      </p:sp>
      <p:sp>
        <p:nvSpPr>
          <p:cNvPr id="991" name="Google Shape;991;p105"/>
          <p:cNvSpPr/>
          <p:nvPr/>
        </p:nvSpPr>
        <p:spPr>
          <a:xfrm>
            <a:off x="5521341" y="4434617"/>
            <a:ext cx="1129937" cy="1127701"/>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cxnSp>
        <p:nvCxnSpPr>
          <p:cNvPr id="992" name="Google Shape;992;p105"/>
          <p:cNvCxnSpPr/>
          <p:nvPr/>
        </p:nvCxnSpPr>
        <p:spPr>
          <a:xfrm>
            <a:off x="-92623" y="2139367"/>
            <a:ext cx="12284623" cy="20399"/>
          </a:xfrm>
          <a:prstGeom prst="straightConnector1">
            <a:avLst/>
          </a:prstGeom>
          <a:noFill/>
          <a:ln cap="flat" cmpd="sng" w="38100">
            <a:solidFill>
              <a:schemeClr val="accent2"/>
            </a:solidFill>
            <a:prstDash val="solid"/>
            <a:miter lim="800000"/>
            <a:headEnd len="sm" w="sm" type="none"/>
            <a:tailEnd len="sm" w="sm" type="none"/>
          </a:ln>
        </p:spPr>
      </p:cxnSp>
      <p:sp>
        <p:nvSpPr>
          <p:cNvPr id="993" name="Google Shape;993;p105"/>
          <p:cNvSpPr/>
          <p:nvPr/>
        </p:nvSpPr>
        <p:spPr>
          <a:xfrm>
            <a:off x="4823593" y="3789232"/>
            <a:ext cx="713390" cy="713390"/>
          </a:xfrm>
          <a:prstGeom prst="ellipse">
            <a:avLst/>
          </a:prstGeom>
          <a:solidFill>
            <a:srgbClr val="A5A5A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INSERT BRAND LOGGOS</a:t>
            </a:r>
            <a:endParaRPr b="0" i="0" sz="800" u="none" cap="none" strike="noStrike">
              <a:solidFill>
                <a:srgbClr val="000000"/>
              </a:solidFill>
              <a:latin typeface="Arial"/>
              <a:ea typeface="Arial"/>
              <a:cs typeface="Arial"/>
              <a:sym typeface="Arial"/>
            </a:endParaRPr>
          </a:p>
        </p:txBody>
      </p:sp>
      <p:sp>
        <p:nvSpPr>
          <p:cNvPr id="994" name="Google Shape;994;p105"/>
          <p:cNvSpPr/>
          <p:nvPr/>
        </p:nvSpPr>
        <p:spPr>
          <a:xfrm>
            <a:off x="4446234" y="4611190"/>
            <a:ext cx="713390" cy="713390"/>
          </a:xfrm>
          <a:prstGeom prst="ellipse">
            <a:avLst/>
          </a:prstGeom>
          <a:solidFill>
            <a:srgbClr val="A5A5A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INSERT BRAND LOGGOS</a:t>
            </a:r>
            <a:endParaRPr b="0" i="0" sz="800" u="none" cap="none" strike="noStrike">
              <a:solidFill>
                <a:srgbClr val="000000"/>
              </a:solidFill>
              <a:latin typeface="Arial"/>
              <a:ea typeface="Arial"/>
              <a:cs typeface="Arial"/>
              <a:sym typeface="Arial"/>
            </a:endParaRPr>
          </a:p>
        </p:txBody>
      </p:sp>
      <p:sp>
        <p:nvSpPr>
          <p:cNvPr id="995" name="Google Shape;995;p105"/>
          <p:cNvSpPr/>
          <p:nvPr/>
        </p:nvSpPr>
        <p:spPr>
          <a:xfrm>
            <a:off x="4870580" y="5458928"/>
            <a:ext cx="713390" cy="713390"/>
          </a:xfrm>
          <a:prstGeom prst="ellipse">
            <a:avLst/>
          </a:prstGeom>
          <a:solidFill>
            <a:srgbClr val="A5A5A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INSERT BRAND LOGGOS</a:t>
            </a:r>
            <a:endParaRPr b="0" i="0" sz="800" u="none" cap="none" strike="noStrike">
              <a:solidFill>
                <a:srgbClr val="000000"/>
              </a:solidFill>
              <a:latin typeface="Arial"/>
              <a:ea typeface="Arial"/>
              <a:cs typeface="Arial"/>
              <a:sym typeface="Arial"/>
            </a:endParaRPr>
          </a:p>
        </p:txBody>
      </p:sp>
      <p:sp>
        <p:nvSpPr>
          <p:cNvPr id="996" name="Google Shape;996;p105"/>
          <p:cNvSpPr/>
          <p:nvPr/>
        </p:nvSpPr>
        <p:spPr>
          <a:xfrm>
            <a:off x="5767190" y="5815905"/>
            <a:ext cx="713390" cy="713390"/>
          </a:xfrm>
          <a:prstGeom prst="ellipse">
            <a:avLst/>
          </a:prstGeom>
          <a:solidFill>
            <a:srgbClr val="A5A5A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INSERT BRAND LOGGOS</a:t>
            </a:r>
            <a:endParaRPr b="0" i="0" sz="800" u="none" cap="none" strike="noStrike">
              <a:solidFill>
                <a:srgbClr val="000000"/>
              </a:solidFill>
              <a:latin typeface="Arial"/>
              <a:ea typeface="Arial"/>
              <a:cs typeface="Arial"/>
              <a:sym typeface="Arial"/>
            </a:endParaRPr>
          </a:p>
        </p:txBody>
      </p:sp>
      <p:sp>
        <p:nvSpPr>
          <p:cNvPr id="997" name="Google Shape;997;p105"/>
          <p:cNvSpPr/>
          <p:nvPr/>
        </p:nvSpPr>
        <p:spPr>
          <a:xfrm>
            <a:off x="6804846" y="5509215"/>
            <a:ext cx="713390" cy="713390"/>
          </a:xfrm>
          <a:prstGeom prst="ellipse">
            <a:avLst/>
          </a:prstGeom>
          <a:solidFill>
            <a:srgbClr val="A5A5A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INSERT BRAND LOGGOS</a:t>
            </a:r>
            <a:endParaRPr b="0" i="0" sz="800" u="none" cap="none" strike="noStrike">
              <a:solidFill>
                <a:srgbClr val="000000"/>
              </a:solidFill>
              <a:latin typeface="Arial"/>
              <a:ea typeface="Arial"/>
              <a:cs typeface="Arial"/>
              <a:sym typeface="Arial"/>
            </a:endParaRPr>
          </a:p>
        </p:txBody>
      </p:sp>
      <p:sp>
        <p:nvSpPr>
          <p:cNvPr id="998" name="Google Shape;998;p105"/>
          <p:cNvSpPr/>
          <p:nvPr/>
        </p:nvSpPr>
        <p:spPr>
          <a:xfrm>
            <a:off x="7031744" y="4641772"/>
            <a:ext cx="713390" cy="713390"/>
          </a:xfrm>
          <a:prstGeom prst="ellipse">
            <a:avLst/>
          </a:prstGeom>
          <a:solidFill>
            <a:srgbClr val="A5A5A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INSERT BRAND LOGGOS</a:t>
            </a:r>
            <a:endParaRPr b="0" i="0" sz="800" u="none" cap="none" strike="noStrike">
              <a:solidFill>
                <a:srgbClr val="000000"/>
              </a:solidFill>
              <a:latin typeface="Arial"/>
              <a:ea typeface="Arial"/>
              <a:cs typeface="Arial"/>
              <a:sym typeface="Arial"/>
            </a:endParaRPr>
          </a:p>
        </p:txBody>
      </p:sp>
      <p:sp>
        <p:nvSpPr>
          <p:cNvPr id="999" name="Google Shape;999;p105"/>
          <p:cNvSpPr/>
          <p:nvPr/>
        </p:nvSpPr>
        <p:spPr>
          <a:xfrm>
            <a:off x="6675049" y="3829734"/>
            <a:ext cx="713390" cy="713390"/>
          </a:xfrm>
          <a:prstGeom prst="ellipse">
            <a:avLst/>
          </a:prstGeom>
          <a:solidFill>
            <a:srgbClr val="A5A5A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INSERT BRAND LOGGOS</a:t>
            </a:r>
            <a:endParaRPr b="0" i="0" sz="800" u="none" cap="none" strike="noStrike">
              <a:solidFill>
                <a:srgbClr val="000000"/>
              </a:solidFill>
              <a:latin typeface="Arial"/>
              <a:ea typeface="Arial"/>
              <a:cs typeface="Arial"/>
              <a:sym typeface="Arial"/>
            </a:endParaRPr>
          </a:p>
        </p:txBody>
      </p:sp>
      <p:sp>
        <p:nvSpPr>
          <p:cNvPr id="1000" name="Google Shape;1000;p105"/>
          <p:cNvSpPr/>
          <p:nvPr/>
        </p:nvSpPr>
        <p:spPr>
          <a:xfrm>
            <a:off x="5753706" y="3502607"/>
            <a:ext cx="713390" cy="713390"/>
          </a:xfrm>
          <a:prstGeom prst="ellipse">
            <a:avLst/>
          </a:prstGeom>
          <a:solidFill>
            <a:srgbClr val="A5A5A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INSERT BRAND LOGGOS</a:t>
            </a:r>
            <a:endParaRPr b="0" i="0" sz="800" u="none" cap="none" strike="noStrike">
              <a:solidFill>
                <a:srgbClr val="000000"/>
              </a:solidFill>
              <a:latin typeface="Arial"/>
              <a:ea typeface="Arial"/>
              <a:cs typeface="Arial"/>
              <a:sym typeface="Arial"/>
            </a:endParaRPr>
          </a:p>
        </p:txBody>
      </p:sp>
      <p:sp>
        <p:nvSpPr>
          <p:cNvPr id="1001" name="Google Shape;1001;p105"/>
          <p:cNvSpPr/>
          <p:nvPr/>
        </p:nvSpPr>
        <p:spPr>
          <a:xfrm>
            <a:off x="5758507" y="4632070"/>
            <a:ext cx="713390" cy="713390"/>
          </a:xfrm>
          <a:prstGeom prst="ellipse">
            <a:avLst/>
          </a:prstGeom>
          <a:solidFill>
            <a:srgbClr val="A5A5A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rPr b="0" i="0" lang="en-US" sz="800" u="none" cap="none" strike="noStrike">
                <a:solidFill>
                  <a:srgbClr val="FFFFFF"/>
                </a:solidFill>
                <a:latin typeface="Arial"/>
                <a:ea typeface="Arial"/>
                <a:cs typeface="Arial"/>
                <a:sym typeface="Arial"/>
              </a:rPr>
              <a:t>INSERT CLIENT LOGO</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3" name="Shape 2283"/>
        <p:cNvGrpSpPr/>
        <p:nvPr/>
      </p:nvGrpSpPr>
      <p:grpSpPr>
        <a:xfrm>
          <a:off x="0" y="0"/>
          <a:ext cx="0" cy="0"/>
          <a:chOff x="0" y="0"/>
          <a:chExt cx="0" cy="0"/>
        </a:xfrm>
      </p:grpSpPr>
      <p:sp>
        <p:nvSpPr>
          <p:cNvPr id="2284" name="Google Shape;2284;p70"/>
          <p:cNvSpPr txBox="1"/>
          <p:nvPr>
            <p:ph type="title"/>
          </p:nvPr>
        </p:nvSpPr>
        <p:spPr>
          <a:xfrm>
            <a:off x="457199" y="152401"/>
            <a:ext cx="9804397" cy="99059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2E393F"/>
              </a:buClr>
              <a:buSzPts val="1800"/>
              <a:buFont typeface="Arial"/>
              <a:buNone/>
            </a:pPr>
            <a:r>
              <a:rPr lang="en-US"/>
              <a:t>Understanding the different price points in PSM</a:t>
            </a:r>
            <a:endParaRPr/>
          </a:p>
        </p:txBody>
      </p:sp>
      <p:sp>
        <p:nvSpPr>
          <p:cNvPr id="2285" name="Google Shape;2285;p70"/>
          <p:cNvSpPr/>
          <p:nvPr/>
        </p:nvSpPr>
        <p:spPr>
          <a:xfrm>
            <a:off x="5646051" y="3205810"/>
            <a:ext cx="582160" cy="2509383"/>
          </a:xfrm>
          <a:prstGeom prst="rect">
            <a:avLst/>
          </a:prstGeom>
          <a:solidFill>
            <a:srgbClr val="D0F8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grpSp>
        <p:nvGrpSpPr>
          <p:cNvPr id="2286" name="Google Shape;2286;p70"/>
          <p:cNvGrpSpPr/>
          <p:nvPr/>
        </p:nvGrpSpPr>
        <p:grpSpPr>
          <a:xfrm>
            <a:off x="4480114" y="3205811"/>
            <a:ext cx="4257305" cy="2509387"/>
            <a:chOff x="1068779" y="2303814"/>
            <a:chExt cx="5842660" cy="3443844"/>
          </a:xfrm>
        </p:grpSpPr>
        <p:grpSp>
          <p:nvGrpSpPr>
            <p:cNvPr id="2287" name="Google Shape;2287;p70"/>
            <p:cNvGrpSpPr/>
            <p:nvPr/>
          </p:nvGrpSpPr>
          <p:grpSpPr>
            <a:xfrm>
              <a:off x="1068779" y="2303814"/>
              <a:ext cx="5842660" cy="3443844"/>
              <a:chOff x="1068779" y="2636322"/>
              <a:chExt cx="5581403" cy="3111335"/>
            </a:xfrm>
          </p:grpSpPr>
          <p:cxnSp>
            <p:nvCxnSpPr>
              <p:cNvPr id="2288" name="Google Shape;2288;p70"/>
              <p:cNvCxnSpPr/>
              <p:nvPr/>
            </p:nvCxnSpPr>
            <p:spPr>
              <a:xfrm>
                <a:off x="1068779" y="2636322"/>
                <a:ext cx="0" cy="3111335"/>
              </a:xfrm>
              <a:prstGeom prst="straightConnector1">
                <a:avLst/>
              </a:prstGeom>
              <a:noFill/>
              <a:ln cap="flat" cmpd="sng" w="19050">
                <a:solidFill>
                  <a:srgbClr val="666666"/>
                </a:solidFill>
                <a:prstDash val="solid"/>
                <a:miter lim="800000"/>
                <a:headEnd len="sm" w="sm" type="none"/>
                <a:tailEnd len="sm" w="sm" type="none"/>
              </a:ln>
            </p:spPr>
          </p:cxnSp>
          <p:cxnSp>
            <p:nvCxnSpPr>
              <p:cNvPr id="2289" name="Google Shape;2289;p70"/>
              <p:cNvCxnSpPr/>
              <p:nvPr/>
            </p:nvCxnSpPr>
            <p:spPr>
              <a:xfrm>
                <a:off x="1068779" y="5747657"/>
                <a:ext cx="5581403" cy="0"/>
              </a:xfrm>
              <a:prstGeom prst="straightConnector1">
                <a:avLst/>
              </a:prstGeom>
              <a:noFill/>
              <a:ln cap="flat" cmpd="sng" w="19050">
                <a:solidFill>
                  <a:srgbClr val="666666"/>
                </a:solidFill>
                <a:prstDash val="solid"/>
                <a:miter lim="800000"/>
                <a:headEnd len="sm" w="sm" type="none"/>
                <a:tailEnd len="sm" w="sm" type="none"/>
              </a:ln>
            </p:spPr>
          </p:cxnSp>
        </p:grpSp>
        <p:sp>
          <p:nvSpPr>
            <p:cNvPr id="2290" name="Google Shape;2290;p70"/>
            <p:cNvSpPr/>
            <p:nvPr/>
          </p:nvSpPr>
          <p:spPr>
            <a:xfrm>
              <a:off x="1448790" y="2956957"/>
              <a:ext cx="4928259" cy="2719449"/>
            </a:xfrm>
            <a:custGeom>
              <a:rect b="b" l="l" r="r" t="t"/>
              <a:pathLst>
                <a:path extrusionOk="0" h="2719449" w="4928259">
                  <a:moveTo>
                    <a:pt x="0" y="0"/>
                  </a:moveTo>
                  <a:cubicBezTo>
                    <a:pt x="130628" y="670956"/>
                    <a:pt x="261256" y="1341912"/>
                    <a:pt x="724394" y="1757548"/>
                  </a:cubicBezTo>
                  <a:cubicBezTo>
                    <a:pt x="1187532" y="2173184"/>
                    <a:pt x="2078182" y="2333501"/>
                    <a:pt x="2778826" y="2493818"/>
                  </a:cubicBezTo>
                  <a:cubicBezTo>
                    <a:pt x="3479470" y="2654135"/>
                    <a:pt x="4203864" y="2686792"/>
                    <a:pt x="4928259" y="2719449"/>
                  </a:cubicBezTo>
                </a:path>
              </a:pathLst>
            </a:custGeom>
            <a:noFill/>
            <a:ln cap="flat" cmpd="sng" w="19050">
              <a:solidFill>
                <a:srgbClr val="6666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291" name="Google Shape;2291;p70"/>
            <p:cNvSpPr/>
            <p:nvPr/>
          </p:nvSpPr>
          <p:spPr>
            <a:xfrm>
              <a:off x="2220686" y="2778826"/>
              <a:ext cx="4322618" cy="2339439"/>
            </a:xfrm>
            <a:custGeom>
              <a:rect b="b" l="l" r="r" t="t"/>
              <a:pathLst>
                <a:path extrusionOk="0" h="2339439" w="4322618">
                  <a:moveTo>
                    <a:pt x="0" y="0"/>
                  </a:moveTo>
                  <a:cubicBezTo>
                    <a:pt x="142504" y="15834"/>
                    <a:pt x="285008" y="31668"/>
                    <a:pt x="546265" y="178130"/>
                  </a:cubicBezTo>
                  <a:cubicBezTo>
                    <a:pt x="807522" y="324592"/>
                    <a:pt x="1179616" y="583870"/>
                    <a:pt x="1567543" y="878774"/>
                  </a:cubicBezTo>
                  <a:cubicBezTo>
                    <a:pt x="1955470" y="1173678"/>
                    <a:pt x="2414649" y="1704109"/>
                    <a:pt x="2873828" y="1947553"/>
                  </a:cubicBezTo>
                  <a:cubicBezTo>
                    <a:pt x="3333007" y="2190997"/>
                    <a:pt x="3827812" y="2265218"/>
                    <a:pt x="4322618" y="2339439"/>
                  </a:cubicBezTo>
                </a:path>
              </a:pathLst>
            </a:custGeom>
            <a:noFill/>
            <a:ln cap="flat" cmpd="sng" w="19050">
              <a:solidFill>
                <a:srgbClr val="6666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292" name="Google Shape;2292;p70"/>
            <p:cNvSpPr/>
            <p:nvPr/>
          </p:nvSpPr>
          <p:spPr>
            <a:xfrm>
              <a:off x="1923803" y="2553195"/>
              <a:ext cx="4667002" cy="2458192"/>
            </a:xfrm>
            <a:custGeom>
              <a:rect b="b" l="l" r="r" t="t"/>
              <a:pathLst>
                <a:path extrusionOk="0" h="2458192" w="4667002">
                  <a:moveTo>
                    <a:pt x="0" y="2458192"/>
                  </a:moveTo>
                  <a:cubicBezTo>
                    <a:pt x="58386" y="2437410"/>
                    <a:pt x="116773" y="2416629"/>
                    <a:pt x="427511" y="2125683"/>
                  </a:cubicBezTo>
                  <a:cubicBezTo>
                    <a:pt x="738249" y="1834737"/>
                    <a:pt x="1157844" y="1066799"/>
                    <a:pt x="1864426" y="712519"/>
                  </a:cubicBezTo>
                  <a:cubicBezTo>
                    <a:pt x="2571008" y="358239"/>
                    <a:pt x="3619005" y="179119"/>
                    <a:pt x="4667002" y="0"/>
                  </a:cubicBezTo>
                </a:path>
              </a:pathLst>
            </a:custGeom>
            <a:noFill/>
            <a:ln cap="flat" cmpd="sng" w="19050">
              <a:solidFill>
                <a:srgbClr val="6666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293" name="Google Shape;2293;p70"/>
            <p:cNvSpPr/>
            <p:nvPr/>
          </p:nvSpPr>
          <p:spPr>
            <a:xfrm>
              <a:off x="2048494" y="3087584"/>
              <a:ext cx="4667002" cy="2458192"/>
            </a:xfrm>
            <a:custGeom>
              <a:rect b="b" l="l" r="r" t="t"/>
              <a:pathLst>
                <a:path extrusionOk="0" h="2458192" w="4667002">
                  <a:moveTo>
                    <a:pt x="0" y="2458192"/>
                  </a:moveTo>
                  <a:cubicBezTo>
                    <a:pt x="58386" y="2437410"/>
                    <a:pt x="116773" y="2416629"/>
                    <a:pt x="427511" y="2125683"/>
                  </a:cubicBezTo>
                  <a:cubicBezTo>
                    <a:pt x="738249" y="1834737"/>
                    <a:pt x="1157844" y="1066799"/>
                    <a:pt x="1864426" y="712519"/>
                  </a:cubicBezTo>
                  <a:cubicBezTo>
                    <a:pt x="2571008" y="358239"/>
                    <a:pt x="3619005" y="179119"/>
                    <a:pt x="4667002" y="0"/>
                  </a:cubicBezTo>
                </a:path>
              </a:pathLst>
            </a:custGeom>
            <a:noFill/>
            <a:ln cap="flat" cmpd="sng" w="19050">
              <a:solidFill>
                <a:srgbClr val="6666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cxnSp>
        <p:nvCxnSpPr>
          <p:cNvPr id="2294" name="Google Shape;2294;p70"/>
          <p:cNvCxnSpPr/>
          <p:nvPr/>
        </p:nvCxnSpPr>
        <p:spPr>
          <a:xfrm rot="10800000">
            <a:off x="6228212" y="3274163"/>
            <a:ext cx="4684" cy="615612"/>
          </a:xfrm>
          <a:prstGeom prst="straightConnector1">
            <a:avLst/>
          </a:prstGeom>
          <a:noFill/>
          <a:ln cap="flat" cmpd="sng" w="19050">
            <a:solidFill>
              <a:schemeClr val="lt2"/>
            </a:solidFill>
            <a:prstDash val="dash"/>
            <a:miter lim="800000"/>
            <a:headEnd len="sm" w="sm" type="none"/>
            <a:tailEnd len="sm" w="sm" type="none"/>
          </a:ln>
        </p:spPr>
      </p:cxnSp>
      <p:cxnSp>
        <p:nvCxnSpPr>
          <p:cNvPr id="2295" name="Google Shape;2295;p70"/>
          <p:cNvCxnSpPr/>
          <p:nvPr/>
        </p:nvCxnSpPr>
        <p:spPr>
          <a:xfrm rot="10800000">
            <a:off x="6576270" y="3284973"/>
            <a:ext cx="3" cy="859064"/>
          </a:xfrm>
          <a:prstGeom prst="straightConnector1">
            <a:avLst/>
          </a:prstGeom>
          <a:noFill/>
          <a:ln cap="flat" cmpd="sng" w="19050">
            <a:solidFill>
              <a:schemeClr val="accent1"/>
            </a:solidFill>
            <a:prstDash val="dash"/>
            <a:miter lim="800000"/>
            <a:headEnd len="sm" w="sm" type="none"/>
            <a:tailEnd len="sm" w="sm" type="none"/>
          </a:ln>
        </p:spPr>
      </p:cxnSp>
      <p:cxnSp>
        <p:nvCxnSpPr>
          <p:cNvPr id="2296" name="Google Shape;2296;p70"/>
          <p:cNvCxnSpPr/>
          <p:nvPr/>
        </p:nvCxnSpPr>
        <p:spPr>
          <a:xfrm>
            <a:off x="5316620" y="3292341"/>
            <a:ext cx="23571" cy="1581355"/>
          </a:xfrm>
          <a:prstGeom prst="straightConnector1">
            <a:avLst/>
          </a:prstGeom>
          <a:noFill/>
          <a:ln cap="flat" cmpd="sng" w="19050">
            <a:solidFill>
              <a:schemeClr val="dk2"/>
            </a:solidFill>
            <a:prstDash val="dash"/>
            <a:miter lim="800000"/>
            <a:headEnd len="sm" w="sm" type="none"/>
            <a:tailEnd len="sm" w="sm" type="none"/>
          </a:ln>
        </p:spPr>
      </p:cxnSp>
      <p:cxnSp>
        <p:nvCxnSpPr>
          <p:cNvPr id="2297" name="Google Shape;2297;p70"/>
          <p:cNvCxnSpPr/>
          <p:nvPr/>
        </p:nvCxnSpPr>
        <p:spPr>
          <a:xfrm>
            <a:off x="5639835" y="3292341"/>
            <a:ext cx="1109" cy="1735439"/>
          </a:xfrm>
          <a:prstGeom prst="straightConnector1">
            <a:avLst/>
          </a:prstGeom>
          <a:noFill/>
          <a:ln cap="flat" cmpd="sng" w="19050">
            <a:solidFill>
              <a:schemeClr val="accent3"/>
            </a:solidFill>
            <a:prstDash val="dash"/>
            <a:miter lim="800000"/>
            <a:headEnd len="sm" w="sm" type="none"/>
            <a:tailEnd len="sm" w="sm" type="none"/>
          </a:ln>
        </p:spPr>
      </p:cxnSp>
      <p:sp>
        <p:nvSpPr>
          <p:cNvPr id="2298" name="Google Shape;2298;p70"/>
          <p:cNvSpPr/>
          <p:nvPr/>
        </p:nvSpPr>
        <p:spPr>
          <a:xfrm>
            <a:off x="5209563" y="4877649"/>
            <a:ext cx="261257" cy="261257"/>
          </a:xfrm>
          <a:prstGeom prst="ellipse">
            <a:avLst/>
          </a:prstGeom>
          <a:noFill/>
          <a:ln cap="flat" cmpd="sng" w="28575">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2299" name="Google Shape;2299;p70"/>
          <p:cNvSpPr txBox="1"/>
          <p:nvPr/>
        </p:nvSpPr>
        <p:spPr>
          <a:xfrm>
            <a:off x="8553397" y="3254631"/>
            <a:ext cx="914400" cy="23871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333333"/>
                </a:solidFill>
                <a:latin typeface="Arial"/>
                <a:ea typeface="Arial"/>
                <a:cs typeface="Arial"/>
                <a:sym typeface="Arial"/>
              </a:rPr>
              <a:t>Expensive</a:t>
            </a:r>
            <a:endParaRPr b="0" i="0" sz="1400" u="none" cap="none" strike="noStrike">
              <a:solidFill>
                <a:srgbClr val="000000"/>
              </a:solidFill>
              <a:latin typeface="Arial"/>
              <a:ea typeface="Arial"/>
              <a:cs typeface="Arial"/>
              <a:sym typeface="Arial"/>
            </a:endParaRPr>
          </a:p>
        </p:txBody>
      </p:sp>
      <p:sp>
        <p:nvSpPr>
          <p:cNvPr id="2300" name="Google Shape;2300;p70"/>
          <p:cNvSpPr txBox="1"/>
          <p:nvPr/>
        </p:nvSpPr>
        <p:spPr>
          <a:xfrm>
            <a:off x="8678559" y="3672889"/>
            <a:ext cx="914400" cy="20804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333333"/>
                </a:solidFill>
                <a:latin typeface="Arial"/>
                <a:ea typeface="Arial"/>
                <a:cs typeface="Arial"/>
                <a:sym typeface="Arial"/>
              </a:rPr>
              <a:t>Too expensive</a:t>
            </a:r>
            <a:endParaRPr b="0" i="0" sz="1400" u="none" cap="none" strike="noStrike">
              <a:solidFill>
                <a:srgbClr val="000000"/>
              </a:solidFill>
              <a:latin typeface="Arial"/>
              <a:ea typeface="Arial"/>
              <a:cs typeface="Arial"/>
              <a:sym typeface="Arial"/>
            </a:endParaRPr>
          </a:p>
        </p:txBody>
      </p:sp>
      <p:sp>
        <p:nvSpPr>
          <p:cNvPr id="2301" name="Google Shape;2301;p70"/>
          <p:cNvSpPr txBox="1"/>
          <p:nvPr/>
        </p:nvSpPr>
        <p:spPr>
          <a:xfrm>
            <a:off x="5690594" y="5795217"/>
            <a:ext cx="537617" cy="19396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C50017"/>
                </a:solidFill>
                <a:latin typeface="Arial"/>
                <a:ea typeface="Arial"/>
                <a:cs typeface="Arial"/>
                <a:sym typeface="Arial"/>
              </a:rPr>
              <a:t>Stress</a:t>
            </a:r>
            <a:endParaRPr b="0" i="0" sz="1400" u="none" cap="none" strike="noStrike">
              <a:solidFill>
                <a:srgbClr val="000000"/>
              </a:solidFill>
              <a:latin typeface="Arial"/>
              <a:ea typeface="Arial"/>
              <a:cs typeface="Arial"/>
              <a:sym typeface="Arial"/>
            </a:endParaRPr>
          </a:p>
        </p:txBody>
      </p:sp>
      <p:sp>
        <p:nvSpPr>
          <p:cNvPr id="2302" name="Google Shape;2302;p70"/>
          <p:cNvSpPr txBox="1"/>
          <p:nvPr/>
        </p:nvSpPr>
        <p:spPr>
          <a:xfrm>
            <a:off x="8514222" y="5507889"/>
            <a:ext cx="914400" cy="21415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333333"/>
                </a:solidFill>
                <a:latin typeface="Verdana"/>
                <a:ea typeface="Verdana"/>
                <a:cs typeface="Verdana"/>
                <a:sym typeface="Verdana"/>
              </a:rPr>
              <a:t>Too cheap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Verdana"/>
              <a:ea typeface="Verdana"/>
              <a:cs typeface="Verdana"/>
              <a:sym typeface="Verdana"/>
            </a:endParaRPr>
          </a:p>
        </p:txBody>
      </p:sp>
      <p:sp>
        <p:nvSpPr>
          <p:cNvPr id="2303" name="Google Shape;2303;p70"/>
          <p:cNvSpPr txBox="1"/>
          <p:nvPr/>
        </p:nvSpPr>
        <p:spPr>
          <a:xfrm>
            <a:off x="8573153" y="5169586"/>
            <a:ext cx="914400" cy="19435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333333"/>
                </a:solidFill>
                <a:latin typeface="Arial"/>
                <a:ea typeface="Arial"/>
                <a:cs typeface="Arial"/>
                <a:sym typeface="Arial"/>
              </a:rPr>
              <a:t>Good buy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Arial"/>
              <a:ea typeface="Arial"/>
              <a:cs typeface="Arial"/>
              <a:sym typeface="Arial"/>
            </a:endParaRPr>
          </a:p>
        </p:txBody>
      </p:sp>
      <p:sp>
        <p:nvSpPr>
          <p:cNvPr id="2304" name="Google Shape;2304;p70"/>
          <p:cNvSpPr txBox="1"/>
          <p:nvPr/>
        </p:nvSpPr>
        <p:spPr>
          <a:xfrm>
            <a:off x="8374944" y="5722046"/>
            <a:ext cx="914400" cy="15642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333333"/>
                </a:solidFill>
                <a:latin typeface="Arial"/>
                <a:ea typeface="Arial"/>
                <a:cs typeface="Arial"/>
                <a:sym typeface="Arial"/>
              </a:rPr>
              <a:t>Price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Arial"/>
              <a:ea typeface="Arial"/>
              <a:cs typeface="Arial"/>
              <a:sym typeface="Arial"/>
            </a:endParaRPr>
          </a:p>
        </p:txBody>
      </p:sp>
      <p:sp>
        <p:nvSpPr>
          <p:cNvPr id="2305" name="Google Shape;2305;p70"/>
          <p:cNvSpPr txBox="1"/>
          <p:nvPr/>
        </p:nvSpPr>
        <p:spPr>
          <a:xfrm>
            <a:off x="4233205" y="3217567"/>
            <a:ext cx="914400" cy="15642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333333"/>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333333"/>
              </a:solidFill>
              <a:latin typeface="Verdana"/>
              <a:ea typeface="Verdana"/>
              <a:cs typeface="Verdana"/>
              <a:sym typeface="Verdana"/>
            </a:endParaRPr>
          </a:p>
        </p:txBody>
      </p:sp>
      <p:sp>
        <p:nvSpPr>
          <p:cNvPr id="2306" name="Google Shape;2306;p70"/>
          <p:cNvSpPr txBox="1"/>
          <p:nvPr/>
        </p:nvSpPr>
        <p:spPr>
          <a:xfrm>
            <a:off x="7013428" y="1700720"/>
            <a:ext cx="2785645" cy="463493"/>
          </a:xfrm>
          <a:prstGeom prst="rect">
            <a:avLst/>
          </a:prstGeom>
          <a:noFill/>
          <a:ln>
            <a:noFill/>
          </a:ln>
        </p:spPr>
        <p:txBody>
          <a:bodyPr anchorCtr="0" anchor="t" bIns="46625" lIns="93275" spcFirstLastPara="1" rIns="93275" wrap="square" tIns="466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333333"/>
                </a:solidFill>
                <a:latin typeface="Arial"/>
                <a:ea typeface="Arial"/>
                <a:cs typeface="Arial"/>
                <a:sym typeface="Arial"/>
              </a:rPr>
              <a:t>Is the range of prices within which </a:t>
            </a:r>
            <a:r>
              <a:rPr b="0" i="1" lang="en-US" sz="1200" u="none" cap="none" strike="noStrike">
                <a:solidFill>
                  <a:srgbClr val="7A2280"/>
                </a:solidFill>
                <a:latin typeface="Arial"/>
                <a:ea typeface="Arial"/>
                <a:cs typeface="Arial"/>
                <a:sym typeface="Arial"/>
              </a:rPr>
              <a:t>consumers feel value is delivered</a:t>
            </a:r>
            <a:endParaRPr b="0" i="0" sz="1400" u="none" cap="none" strike="noStrike">
              <a:solidFill>
                <a:srgbClr val="000000"/>
              </a:solidFill>
              <a:latin typeface="Arial"/>
              <a:ea typeface="Arial"/>
              <a:cs typeface="Arial"/>
              <a:sym typeface="Arial"/>
            </a:endParaRPr>
          </a:p>
        </p:txBody>
      </p:sp>
      <p:sp>
        <p:nvSpPr>
          <p:cNvPr id="2307" name="Google Shape;2307;p70"/>
          <p:cNvSpPr/>
          <p:nvPr/>
        </p:nvSpPr>
        <p:spPr>
          <a:xfrm>
            <a:off x="5499852" y="5042921"/>
            <a:ext cx="261257" cy="261257"/>
          </a:xfrm>
          <a:prstGeom prst="ellipse">
            <a:avLst/>
          </a:prstGeom>
          <a:noFill/>
          <a:ln cap="flat" cmpd="sng" w="28575">
            <a:solidFill>
              <a:schemeClr val="accent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2308" name="Google Shape;2308;p70"/>
          <p:cNvSpPr/>
          <p:nvPr/>
        </p:nvSpPr>
        <p:spPr>
          <a:xfrm>
            <a:off x="6108736" y="3897415"/>
            <a:ext cx="261257" cy="261257"/>
          </a:xfrm>
          <a:prstGeom prst="ellipse">
            <a:avLst/>
          </a:prstGeom>
          <a:noFill/>
          <a:ln cap="flat" cmpd="sng" w="28575">
            <a:solidFill>
              <a:schemeClr val="l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2309" name="Google Shape;2309;p70"/>
          <p:cNvSpPr/>
          <p:nvPr/>
        </p:nvSpPr>
        <p:spPr>
          <a:xfrm>
            <a:off x="6445642" y="4167264"/>
            <a:ext cx="261257" cy="261257"/>
          </a:xfrm>
          <a:prstGeom prst="ellipse">
            <a:avLst/>
          </a:prstGeom>
          <a:noFill/>
          <a:ln cap="flat" cmpd="sng" w="2857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50017"/>
              </a:solidFill>
              <a:latin typeface="Arial"/>
              <a:ea typeface="Arial"/>
              <a:cs typeface="Arial"/>
              <a:sym typeface="Arial"/>
            </a:endParaRPr>
          </a:p>
        </p:txBody>
      </p:sp>
      <p:sp>
        <p:nvSpPr>
          <p:cNvPr id="2310" name="Google Shape;2310;p70"/>
          <p:cNvSpPr txBox="1"/>
          <p:nvPr/>
        </p:nvSpPr>
        <p:spPr>
          <a:xfrm>
            <a:off x="6420111" y="2994702"/>
            <a:ext cx="350169" cy="232696"/>
          </a:xfrm>
          <a:prstGeom prst="rect">
            <a:avLst/>
          </a:prstGeom>
          <a:noFill/>
          <a:ln>
            <a:noFill/>
          </a:ln>
        </p:spPr>
        <p:txBody>
          <a:bodyPr anchorCtr="0" anchor="t" bIns="46625" lIns="93275" spcFirstLastPara="1" rIns="93275" wrap="square" tIns="466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C50017"/>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sp>
        <p:nvSpPr>
          <p:cNvPr id="2311" name="Google Shape;2311;p70"/>
          <p:cNvSpPr txBox="1"/>
          <p:nvPr/>
        </p:nvSpPr>
        <p:spPr>
          <a:xfrm>
            <a:off x="6047066" y="3006670"/>
            <a:ext cx="347579" cy="232696"/>
          </a:xfrm>
          <a:prstGeom prst="rect">
            <a:avLst/>
          </a:prstGeom>
          <a:noFill/>
          <a:ln>
            <a:noFill/>
          </a:ln>
        </p:spPr>
        <p:txBody>
          <a:bodyPr anchorCtr="0" anchor="t" bIns="46625" lIns="93275" spcFirstLastPara="1" rIns="93275" wrap="square" tIns="466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3EB1CC"/>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sp>
        <p:nvSpPr>
          <p:cNvPr id="2312" name="Google Shape;2312;p70"/>
          <p:cNvSpPr txBox="1"/>
          <p:nvPr/>
        </p:nvSpPr>
        <p:spPr>
          <a:xfrm>
            <a:off x="5490288" y="2984866"/>
            <a:ext cx="327275" cy="232696"/>
          </a:xfrm>
          <a:prstGeom prst="rect">
            <a:avLst/>
          </a:prstGeom>
          <a:noFill/>
          <a:ln>
            <a:noFill/>
          </a:ln>
        </p:spPr>
        <p:txBody>
          <a:bodyPr anchorCtr="0" anchor="t" bIns="46625" lIns="93275" spcFirstLastPara="1" rIns="93275" wrap="square" tIns="466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EF5205"/>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2313" name="Google Shape;2313;p70"/>
          <p:cNvSpPr txBox="1"/>
          <p:nvPr/>
        </p:nvSpPr>
        <p:spPr>
          <a:xfrm>
            <a:off x="5105123" y="2984866"/>
            <a:ext cx="392113" cy="232131"/>
          </a:xfrm>
          <a:prstGeom prst="rect">
            <a:avLst/>
          </a:prstGeom>
          <a:noFill/>
          <a:ln>
            <a:noFill/>
          </a:ln>
        </p:spPr>
        <p:txBody>
          <a:bodyPr anchorCtr="0" anchor="t" bIns="46625" lIns="93275" spcFirstLastPara="1" rIns="93275" wrap="square" tIns="466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131C6B"/>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2314" name="Google Shape;2314;p70"/>
          <p:cNvSpPr txBox="1"/>
          <p:nvPr/>
        </p:nvSpPr>
        <p:spPr>
          <a:xfrm>
            <a:off x="5385397" y="1772924"/>
            <a:ext cx="1125076" cy="463493"/>
          </a:xfrm>
          <a:prstGeom prst="rect">
            <a:avLst/>
          </a:prstGeom>
          <a:noFill/>
          <a:ln>
            <a:noFill/>
          </a:ln>
        </p:spPr>
        <p:txBody>
          <a:bodyPr anchorCtr="0" anchor="t" bIns="46625" lIns="93275" spcFirstLastPara="1" rIns="93275" wrap="square" tIns="466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7A2280"/>
                </a:solidFill>
                <a:latin typeface="Arial"/>
                <a:ea typeface="Arial"/>
                <a:cs typeface="Arial"/>
                <a:sym typeface="Arial"/>
              </a:rPr>
              <a:t>Acceptable Price Range</a:t>
            </a:r>
            <a:endParaRPr b="0" i="0" sz="1400" u="none" cap="none" strike="noStrike">
              <a:solidFill>
                <a:srgbClr val="000000"/>
              </a:solidFill>
              <a:latin typeface="Arial"/>
              <a:ea typeface="Arial"/>
              <a:cs typeface="Arial"/>
              <a:sym typeface="Arial"/>
            </a:endParaRPr>
          </a:p>
        </p:txBody>
      </p:sp>
      <p:sp>
        <p:nvSpPr>
          <p:cNvPr id="2315" name="Google Shape;2315;p70"/>
          <p:cNvSpPr/>
          <p:nvPr/>
        </p:nvSpPr>
        <p:spPr>
          <a:xfrm rot="5400000">
            <a:off x="5736917" y="2060166"/>
            <a:ext cx="400717" cy="1277987"/>
          </a:xfrm>
          <a:prstGeom prst="leftBrace">
            <a:avLst>
              <a:gd fmla="val 8333" name="adj1"/>
              <a:gd fmla="val 50000" name="adj2"/>
            </a:avLst>
          </a:prstGeom>
          <a:noFill/>
          <a:ln cap="flat" cmpd="sng" w="1905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33333"/>
              </a:solidFill>
              <a:latin typeface="Arial"/>
              <a:ea typeface="Arial"/>
              <a:cs typeface="Arial"/>
              <a:sym typeface="Arial"/>
            </a:endParaRPr>
          </a:p>
        </p:txBody>
      </p:sp>
      <p:cxnSp>
        <p:nvCxnSpPr>
          <p:cNvPr id="2316" name="Google Shape;2316;p70"/>
          <p:cNvCxnSpPr/>
          <p:nvPr/>
        </p:nvCxnSpPr>
        <p:spPr>
          <a:xfrm>
            <a:off x="5646051" y="5643795"/>
            <a:ext cx="582160" cy="0"/>
          </a:xfrm>
          <a:prstGeom prst="straightConnector1">
            <a:avLst/>
          </a:prstGeom>
          <a:noFill/>
          <a:ln cap="flat" cmpd="sng" w="19050">
            <a:solidFill>
              <a:schemeClr val="accent1"/>
            </a:solidFill>
            <a:prstDash val="solid"/>
            <a:miter lim="800000"/>
            <a:headEnd len="med" w="med" type="triangle"/>
            <a:tailEnd len="med" w="med" type="triangle"/>
          </a:ln>
        </p:spPr>
      </p:cxnSp>
      <p:grpSp>
        <p:nvGrpSpPr>
          <p:cNvPr id="2317" name="Google Shape;2317;p70"/>
          <p:cNvGrpSpPr/>
          <p:nvPr/>
        </p:nvGrpSpPr>
        <p:grpSpPr>
          <a:xfrm>
            <a:off x="1642808" y="1690532"/>
            <a:ext cx="1904895" cy="4427680"/>
            <a:chOff x="5975278" y="1031701"/>
            <a:chExt cx="1904895" cy="4427680"/>
          </a:xfrm>
        </p:grpSpPr>
        <p:sp>
          <p:nvSpPr>
            <p:cNvPr id="2318" name="Google Shape;2318;p70"/>
            <p:cNvSpPr txBox="1"/>
            <p:nvPr/>
          </p:nvSpPr>
          <p:spPr>
            <a:xfrm>
              <a:off x="6027757" y="2545941"/>
              <a:ext cx="1488494" cy="1017527"/>
            </a:xfrm>
            <a:prstGeom prst="rect">
              <a:avLst/>
            </a:prstGeom>
            <a:noFill/>
            <a:ln>
              <a:noFill/>
            </a:ln>
          </p:spPr>
          <p:txBody>
            <a:bodyPr anchorCtr="0" anchor="t" bIns="46625" lIns="93275" spcFirstLastPara="1" rIns="93275" wrap="square" tIns="466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333333"/>
                  </a:solidFill>
                  <a:latin typeface="Arial"/>
                  <a:ea typeface="Arial"/>
                  <a:cs typeface="Arial"/>
                  <a:sym typeface="Arial"/>
                </a:rPr>
                <a:t>Is the price consumers would prefer to pay.  The price is neither too expensive nor too cheap</a:t>
              </a:r>
              <a:endParaRPr b="0" i="0" sz="1400" u="none" cap="none" strike="noStrike">
                <a:solidFill>
                  <a:srgbClr val="000000"/>
                </a:solidFill>
                <a:latin typeface="Arial"/>
                <a:ea typeface="Arial"/>
                <a:cs typeface="Arial"/>
                <a:sym typeface="Arial"/>
              </a:endParaRPr>
            </a:p>
          </p:txBody>
        </p:sp>
        <p:sp>
          <p:nvSpPr>
            <p:cNvPr id="2319" name="Google Shape;2319;p70"/>
            <p:cNvSpPr txBox="1"/>
            <p:nvPr/>
          </p:nvSpPr>
          <p:spPr>
            <a:xfrm>
              <a:off x="5975278" y="4003600"/>
              <a:ext cx="1866618" cy="555862"/>
            </a:xfrm>
            <a:prstGeom prst="rect">
              <a:avLst/>
            </a:prstGeom>
            <a:solidFill>
              <a:schemeClr val="lt1"/>
            </a:solidFill>
            <a:ln>
              <a:noFill/>
            </a:ln>
          </p:spPr>
          <p:txBody>
            <a:bodyPr anchorCtr="0" anchor="t" bIns="46625" lIns="93275" spcFirstLastPara="1" rIns="93275" wrap="square" tIns="466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333333"/>
                  </a:solidFill>
                  <a:latin typeface="Arial"/>
                  <a:ea typeface="Arial"/>
                  <a:cs typeface="Arial"/>
                  <a:sym typeface="Arial"/>
                </a:rPr>
                <a:t>Is typically the price consumers will be willing to pay</a:t>
              </a:r>
              <a:endParaRPr b="0" i="0" sz="1400" u="none" cap="none" strike="noStrike">
                <a:solidFill>
                  <a:srgbClr val="000000"/>
                </a:solidFill>
                <a:latin typeface="Arial"/>
                <a:ea typeface="Arial"/>
                <a:cs typeface="Arial"/>
                <a:sym typeface="Arial"/>
              </a:endParaRPr>
            </a:p>
          </p:txBody>
        </p:sp>
        <p:sp>
          <p:nvSpPr>
            <p:cNvPr id="2320" name="Google Shape;2320;p70"/>
            <p:cNvSpPr txBox="1"/>
            <p:nvPr/>
          </p:nvSpPr>
          <p:spPr>
            <a:xfrm>
              <a:off x="5975278" y="4903519"/>
              <a:ext cx="1866618" cy="555862"/>
            </a:xfrm>
            <a:prstGeom prst="rect">
              <a:avLst/>
            </a:prstGeom>
            <a:noFill/>
            <a:ln>
              <a:noFill/>
            </a:ln>
          </p:spPr>
          <p:txBody>
            <a:bodyPr anchorCtr="0" anchor="t" bIns="46625" lIns="93275" spcFirstLastPara="1" rIns="93275" wrap="square" tIns="466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333333"/>
                  </a:solidFill>
                  <a:latin typeface="Arial"/>
                  <a:ea typeface="Arial"/>
                  <a:cs typeface="Arial"/>
                  <a:sym typeface="Arial"/>
                </a:rPr>
                <a:t>Is the point where subsequent prices become too expensive</a:t>
              </a:r>
              <a:endParaRPr b="0" i="0" sz="1400" u="none" cap="none" strike="noStrike">
                <a:solidFill>
                  <a:srgbClr val="000000"/>
                </a:solidFill>
                <a:latin typeface="Arial"/>
                <a:ea typeface="Arial"/>
                <a:cs typeface="Arial"/>
                <a:sym typeface="Arial"/>
              </a:endParaRPr>
            </a:p>
          </p:txBody>
        </p:sp>
        <p:sp>
          <p:nvSpPr>
            <p:cNvPr id="2321" name="Google Shape;2321;p70"/>
            <p:cNvSpPr txBox="1"/>
            <p:nvPr/>
          </p:nvSpPr>
          <p:spPr>
            <a:xfrm>
              <a:off x="5994942" y="1388392"/>
              <a:ext cx="1605155" cy="709750"/>
            </a:xfrm>
            <a:prstGeom prst="rect">
              <a:avLst/>
            </a:prstGeom>
            <a:noFill/>
            <a:ln>
              <a:noFill/>
            </a:ln>
          </p:spPr>
          <p:txBody>
            <a:bodyPr anchorCtr="0" anchor="t" bIns="46625" lIns="93275" spcFirstLastPara="1" rIns="93275" wrap="square" tIns="466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333333"/>
                  </a:solidFill>
                  <a:latin typeface="Arial"/>
                  <a:ea typeface="Arial"/>
                  <a:cs typeface="Arial"/>
                  <a:sym typeface="Arial"/>
                </a:rPr>
                <a:t>Is the lowest price in the acceptable range before the price is considered too cheap</a:t>
              </a:r>
              <a:endParaRPr b="0" i="0" sz="1400" u="none" cap="none" strike="noStrike">
                <a:solidFill>
                  <a:srgbClr val="000000"/>
                </a:solidFill>
                <a:latin typeface="Arial"/>
                <a:ea typeface="Arial"/>
                <a:cs typeface="Arial"/>
                <a:sym typeface="Arial"/>
              </a:endParaRPr>
            </a:p>
          </p:txBody>
        </p:sp>
        <p:grpSp>
          <p:nvGrpSpPr>
            <p:cNvPr id="2322" name="Google Shape;2322;p70"/>
            <p:cNvGrpSpPr/>
            <p:nvPr/>
          </p:nvGrpSpPr>
          <p:grpSpPr>
            <a:xfrm>
              <a:off x="5994942" y="1031701"/>
              <a:ext cx="1852416" cy="324000"/>
              <a:chOff x="5994942" y="1031701"/>
              <a:chExt cx="1852416" cy="324000"/>
            </a:xfrm>
          </p:grpSpPr>
          <p:sp>
            <p:nvSpPr>
              <p:cNvPr id="2323" name="Google Shape;2323;p70"/>
              <p:cNvSpPr/>
              <p:nvPr/>
            </p:nvSpPr>
            <p:spPr>
              <a:xfrm>
                <a:off x="6253082" y="1031701"/>
                <a:ext cx="1594276" cy="323995"/>
              </a:xfrm>
              <a:prstGeom prst="rect">
                <a:avLst/>
              </a:prstGeom>
              <a:solidFill>
                <a:srgbClr val="CCCCC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Arial"/>
                    <a:ea typeface="Arial"/>
                    <a:cs typeface="Arial"/>
                    <a:sym typeface="Arial"/>
                  </a:rPr>
                  <a:t>Base Price: </a:t>
                </a:r>
                <a:endParaRPr b="0" i="0" sz="1400" u="none" cap="none" strike="noStrike">
                  <a:solidFill>
                    <a:srgbClr val="000000"/>
                  </a:solidFill>
                  <a:latin typeface="Arial"/>
                  <a:ea typeface="Arial"/>
                  <a:cs typeface="Arial"/>
                  <a:sym typeface="Arial"/>
                </a:endParaRPr>
              </a:p>
            </p:txBody>
          </p:sp>
          <p:grpSp>
            <p:nvGrpSpPr>
              <p:cNvPr id="2324" name="Google Shape;2324;p70"/>
              <p:cNvGrpSpPr/>
              <p:nvPr/>
            </p:nvGrpSpPr>
            <p:grpSpPr>
              <a:xfrm>
                <a:off x="5994942" y="1031701"/>
                <a:ext cx="480955" cy="324000"/>
                <a:chOff x="1061049" y="3027866"/>
                <a:chExt cx="333278" cy="414074"/>
              </a:xfrm>
            </p:grpSpPr>
            <p:sp>
              <p:nvSpPr>
                <p:cNvPr id="2325" name="Google Shape;2325;p70"/>
                <p:cNvSpPr/>
                <p:nvPr/>
              </p:nvSpPr>
              <p:spPr>
                <a:xfrm>
                  <a:off x="1061049" y="3027872"/>
                  <a:ext cx="181039" cy="414068"/>
                </a:xfrm>
                <a:prstGeom prst="flowChartOnlineStorag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2326" name="Google Shape;2326;p70"/>
                <p:cNvSpPr/>
                <p:nvPr/>
              </p:nvSpPr>
              <p:spPr>
                <a:xfrm>
                  <a:off x="1083788" y="3027866"/>
                  <a:ext cx="310539" cy="414068"/>
                </a:xfrm>
                <a:prstGeom prst="homePlate">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grpSp>
        </p:grpSp>
        <p:grpSp>
          <p:nvGrpSpPr>
            <p:cNvPr id="2327" name="Google Shape;2327;p70"/>
            <p:cNvGrpSpPr/>
            <p:nvPr/>
          </p:nvGrpSpPr>
          <p:grpSpPr>
            <a:xfrm>
              <a:off x="6027757" y="2192912"/>
              <a:ext cx="1852416" cy="324000"/>
              <a:chOff x="6027757" y="2192912"/>
              <a:chExt cx="1852416" cy="324000"/>
            </a:xfrm>
          </p:grpSpPr>
          <p:sp>
            <p:nvSpPr>
              <p:cNvPr id="2328" name="Google Shape;2328;p70"/>
              <p:cNvSpPr/>
              <p:nvPr/>
            </p:nvSpPr>
            <p:spPr>
              <a:xfrm>
                <a:off x="6285897" y="2192912"/>
                <a:ext cx="1594276" cy="323995"/>
              </a:xfrm>
              <a:prstGeom prst="rect">
                <a:avLst/>
              </a:prstGeom>
              <a:solidFill>
                <a:srgbClr val="9E71F0"/>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Arial"/>
                    <a:ea typeface="Arial"/>
                    <a:cs typeface="Arial"/>
                    <a:sym typeface="Arial"/>
                  </a:rPr>
                  <a:t>Optimal Price:</a:t>
                </a:r>
                <a:endParaRPr b="0" i="0" sz="1400" u="none" cap="none" strike="noStrike">
                  <a:solidFill>
                    <a:srgbClr val="000000"/>
                  </a:solidFill>
                  <a:latin typeface="Arial"/>
                  <a:ea typeface="Arial"/>
                  <a:cs typeface="Arial"/>
                  <a:sym typeface="Arial"/>
                </a:endParaRPr>
              </a:p>
            </p:txBody>
          </p:sp>
          <p:grpSp>
            <p:nvGrpSpPr>
              <p:cNvPr id="2329" name="Google Shape;2329;p70"/>
              <p:cNvGrpSpPr/>
              <p:nvPr/>
            </p:nvGrpSpPr>
            <p:grpSpPr>
              <a:xfrm>
                <a:off x="6027757" y="2192912"/>
                <a:ext cx="480955" cy="324000"/>
                <a:chOff x="1061049" y="3027866"/>
                <a:chExt cx="333278" cy="414074"/>
              </a:xfrm>
            </p:grpSpPr>
            <p:sp>
              <p:nvSpPr>
                <p:cNvPr id="2330" name="Google Shape;2330;p70"/>
                <p:cNvSpPr/>
                <p:nvPr/>
              </p:nvSpPr>
              <p:spPr>
                <a:xfrm>
                  <a:off x="1061049" y="3027872"/>
                  <a:ext cx="181039" cy="414068"/>
                </a:xfrm>
                <a:prstGeom prst="flowChartOnlineStorag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2331" name="Google Shape;2331;p70"/>
                <p:cNvSpPr/>
                <p:nvPr/>
              </p:nvSpPr>
              <p:spPr>
                <a:xfrm>
                  <a:off x="1083788" y="3027866"/>
                  <a:ext cx="310539" cy="414068"/>
                </a:xfrm>
                <a:prstGeom prst="homePlat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grpSp>
        </p:grpSp>
        <p:grpSp>
          <p:nvGrpSpPr>
            <p:cNvPr id="2332" name="Google Shape;2332;p70"/>
            <p:cNvGrpSpPr/>
            <p:nvPr/>
          </p:nvGrpSpPr>
          <p:grpSpPr>
            <a:xfrm>
              <a:off x="5989480" y="3604605"/>
              <a:ext cx="1852416" cy="324000"/>
              <a:chOff x="5989480" y="3604605"/>
              <a:chExt cx="1852416" cy="324000"/>
            </a:xfrm>
          </p:grpSpPr>
          <p:sp>
            <p:nvSpPr>
              <p:cNvPr id="2333" name="Google Shape;2333;p70"/>
              <p:cNvSpPr/>
              <p:nvPr/>
            </p:nvSpPr>
            <p:spPr>
              <a:xfrm>
                <a:off x="6247620" y="3604605"/>
                <a:ext cx="1594276" cy="32399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Arial"/>
                    <a:ea typeface="Arial"/>
                    <a:cs typeface="Arial"/>
                    <a:sym typeface="Arial"/>
                  </a:rPr>
                  <a:t>Expected Price:</a:t>
                </a:r>
                <a:endParaRPr b="0" i="0" sz="1400" u="none" cap="none" strike="noStrike">
                  <a:solidFill>
                    <a:srgbClr val="000000"/>
                  </a:solidFill>
                  <a:latin typeface="Arial"/>
                  <a:ea typeface="Arial"/>
                  <a:cs typeface="Arial"/>
                  <a:sym typeface="Arial"/>
                </a:endParaRPr>
              </a:p>
            </p:txBody>
          </p:sp>
          <p:grpSp>
            <p:nvGrpSpPr>
              <p:cNvPr id="2334" name="Google Shape;2334;p70"/>
              <p:cNvGrpSpPr/>
              <p:nvPr/>
            </p:nvGrpSpPr>
            <p:grpSpPr>
              <a:xfrm>
                <a:off x="5989480" y="3604605"/>
                <a:ext cx="480955" cy="324000"/>
                <a:chOff x="1061049" y="3027866"/>
                <a:chExt cx="333278" cy="414074"/>
              </a:xfrm>
            </p:grpSpPr>
            <p:sp>
              <p:nvSpPr>
                <p:cNvPr id="2335" name="Google Shape;2335;p70"/>
                <p:cNvSpPr/>
                <p:nvPr/>
              </p:nvSpPr>
              <p:spPr>
                <a:xfrm>
                  <a:off x="1061049" y="3027872"/>
                  <a:ext cx="181039" cy="414068"/>
                </a:xfrm>
                <a:prstGeom prst="flowChartOnlineStorag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2336" name="Google Shape;2336;p70"/>
                <p:cNvSpPr/>
                <p:nvPr/>
              </p:nvSpPr>
              <p:spPr>
                <a:xfrm>
                  <a:off x="1083788" y="3027866"/>
                  <a:ext cx="310539" cy="414068"/>
                </a:xfrm>
                <a:prstGeom prst="homePlate">
                  <a:avLst>
                    <a:gd fmla="val 50000"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grpSp>
        </p:grpSp>
        <p:grpSp>
          <p:nvGrpSpPr>
            <p:cNvPr id="2337" name="Google Shape;2337;p70"/>
            <p:cNvGrpSpPr/>
            <p:nvPr/>
          </p:nvGrpSpPr>
          <p:grpSpPr>
            <a:xfrm>
              <a:off x="5982379" y="4595057"/>
              <a:ext cx="1852416" cy="324000"/>
              <a:chOff x="5994942" y="1031701"/>
              <a:chExt cx="1852416" cy="324000"/>
            </a:xfrm>
          </p:grpSpPr>
          <p:sp>
            <p:nvSpPr>
              <p:cNvPr id="2338" name="Google Shape;2338;p70"/>
              <p:cNvSpPr/>
              <p:nvPr/>
            </p:nvSpPr>
            <p:spPr>
              <a:xfrm>
                <a:off x="6253082" y="1031701"/>
                <a:ext cx="1594276" cy="323995"/>
              </a:xfrm>
              <a:prstGeom prst="rect">
                <a:avLst/>
              </a:prstGeom>
              <a:solidFill>
                <a:srgbClr val="76EBC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Arial"/>
                    <a:ea typeface="Arial"/>
                    <a:cs typeface="Arial"/>
                    <a:sym typeface="Arial"/>
                  </a:rPr>
                  <a:t>Ceiling Price: </a:t>
                </a:r>
                <a:endParaRPr b="0" i="0" sz="1400" u="none" cap="none" strike="noStrike">
                  <a:solidFill>
                    <a:srgbClr val="000000"/>
                  </a:solidFill>
                  <a:latin typeface="Arial"/>
                  <a:ea typeface="Arial"/>
                  <a:cs typeface="Arial"/>
                  <a:sym typeface="Arial"/>
                </a:endParaRPr>
              </a:p>
            </p:txBody>
          </p:sp>
          <p:grpSp>
            <p:nvGrpSpPr>
              <p:cNvPr id="2339" name="Google Shape;2339;p70"/>
              <p:cNvGrpSpPr/>
              <p:nvPr/>
            </p:nvGrpSpPr>
            <p:grpSpPr>
              <a:xfrm>
                <a:off x="5994942" y="1031701"/>
                <a:ext cx="480955" cy="324000"/>
                <a:chOff x="1061049" y="3027866"/>
                <a:chExt cx="333278" cy="414074"/>
              </a:xfrm>
            </p:grpSpPr>
            <p:sp>
              <p:nvSpPr>
                <p:cNvPr id="2340" name="Google Shape;2340;p70"/>
                <p:cNvSpPr/>
                <p:nvPr/>
              </p:nvSpPr>
              <p:spPr>
                <a:xfrm>
                  <a:off x="1061049" y="3027872"/>
                  <a:ext cx="181039" cy="414068"/>
                </a:xfrm>
                <a:prstGeom prst="flowChartOnlineStorag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2341" name="Google Shape;2341;p70"/>
                <p:cNvSpPr/>
                <p:nvPr/>
              </p:nvSpPr>
              <p:spPr>
                <a:xfrm>
                  <a:off x="1083788" y="3027866"/>
                  <a:ext cx="310539" cy="414068"/>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grpSp>
        </p:grpSp>
      </p:grpSp>
      <p:sp>
        <p:nvSpPr>
          <p:cNvPr id="2342" name="Google Shape;2342;p70"/>
          <p:cNvSpPr/>
          <p:nvPr/>
        </p:nvSpPr>
        <p:spPr>
          <a:xfrm>
            <a:off x="6609364" y="1955760"/>
            <a:ext cx="303266" cy="260310"/>
          </a:xfrm>
          <a:prstGeom prst="rightArrow">
            <a:avLst>
              <a:gd fmla="val 50000" name="adj1"/>
              <a:gd fmla="val 50000" name="adj2"/>
            </a:avLst>
          </a:pr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2343" name="Google Shape;2343;p70"/>
          <p:cNvSpPr/>
          <p:nvPr/>
        </p:nvSpPr>
        <p:spPr>
          <a:xfrm>
            <a:off x="5180344" y="2984866"/>
            <a:ext cx="1512907" cy="3004312"/>
          </a:xfrm>
          <a:prstGeom prst="rect">
            <a:avLst/>
          </a:prstGeom>
          <a:noFill/>
          <a:ln cap="flat" cmpd="sng" w="12700">
            <a:solidFill>
              <a:schemeClr val="accent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2344" name="Google Shape;2344;p70"/>
          <p:cNvSpPr/>
          <p:nvPr/>
        </p:nvSpPr>
        <p:spPr>
          <a:xfrm>
            <a:off x="4480114" y="1947973"/>
            <a:ext cx="921087" cy="735979"/>
          </a:xfrm>
          <a:custGeom>
            <a:rect b="b" l="l" r="r" t="t"/>
            <a:pathLst>
              <a:path extrusionOk="0" h="321" w="497">
                <a:moveTo>
                  <a:pt x="497" y="0"/>
                </a:moveTo>
                <a:cubicBezTo>
                  <a:pt x="497" y="17"/>
                  <a:pt x="497" y="17"/>
                  <a:pt x="497" y="17"/>
                </a:cubicBezTo>
                <a:cubicBezTo>
                  <a:pt x="451" y="17"/>
                  <a:pt x="414" y="55"/>
                  <a:pt x="414" y="101"/>
                </a:cubicBezTo>
                <a:cubicBezTo>
                  <a:pt x="414" y="104"/>
                  <a:pt x="414" y="104"/>
                  <a:pt x="414" y="104"/>
                </a:cubicBezTo>
                <a:cubicBezTo>
                  <a:pt x="413" y="158"/>
                  <a:pt x="368" y="201"/>
                  <a:pt x="314" y="201"/>
                </a:cubicBezTo>
                <a:cubicBezTo>
                  <a:pt x="314" y="184"/>
                  <a:pt x="314" y="184"/>
                  <a:pt x="314" y="184"/>
                </a:cubicBezTo>
                <a:cubicBezTo>
                  <a:pt x="360" y="184"/>
                  <a:pt x="397" y="147"/>
                  <a:pt x="397" y="101"/>
                </a:cubicBezTo>
                <a:cubicBezTo>
                  <a:pt x="397" y="98"/>
                  <a:pt x="397" y="98"/>
                  <a:pt x="397" y="98"/>
                </a:cubicBezTo>
                <a:cubicBezTo>
                  <a:pt x="398" y="44"/>
                  <a:pt x="443" y="0"/>
                  <a:pt x="497" y="0"/>
                </a:cubicBezTo>
                <a:close/>
                <a:moveTo>
                  <a:pt x="183" y="227"/>
                </a:moveTo>
                <a:cubicBezTo>
                  <a:pt x="171" y="227"/>
                  <a:pt x="162" y="236"/>
                  <a:pt x="162" y="248"/>
                </a:cubicBezTo>
                <a:cubicBezTo>
                  <a:pt x="162" y="260"/>
                  <a:pt x="171" y="269"/>
                  <a:pt x="183" y="269"/>
                </a:cubicBezTo>
                <a:cubicBezTo>
                  <a:pt x="195" y="269"/>
                  <a:pt x="205" y="260"/>
                  <a:pt x="205" y="248"/>
                </a:cubicBezTo>
                <a:cubicBezTo>
                  <a:pt x="205" y="236"/>
                  <a:pt x="195" y="227"/>
                  <a:pt x="183" y="227"/>
                </a:cubicBezTo>
                <a:close/>
                <a:moveTo>
                  <a:pt x="396" y="185"/>
                </a:moveTo>
                <a:cubicBezTo>
                  <a:pt x="398" y="182"/>
                  <a:pt x="401" y="179"/>
                  <a:pt x="404" y="176"/>
                </a:cubicBezTo>
                <a:cubicBezTo>
                  <a:pt x="404" y="249"/>
                  <a:pt x="404" y="249"/>
                  <a:pt x="404" y="249"/>
                </a:cubicBezTo>
                <a:cubicBezTo>
                  <a:pt x="333" y="321"/>
                  <a:pt x="333" y="321"/>
                  <a:pt x="333" y="321"/>
                </a:cubicBezTo>
                <a:cubicBezTo>
                  <a:pt x="0" y="321"/>
                  <a:pt x="0" y="321"/>
                  <a:pt x="0" y="321"/>
                </a:cubicBezTo>
                <a:cubicBezTo>
                  <a:pt x="0" y="65"/>
                  <a:pt x="0" y="65"/>
                  <a:pt x="0" y="65"/>
                </a:cubicBezTo>
                <a:cubicBezTo>
                  <a:pt x="333" y="65"/>
                  <a:pt x="333" y="65"/>
                  <a:pt x="333" y="65"/>
                </a:cubicBezTo>
                <a:cubicBezTo>
                  <a:pt x="379" y="112"/>
                  <a:pt x="379" y="112"/>
                  <a:pt x="379" y="112"/>
                </a:cubicBezTo>
                <a:cubicBezTo>
                  <a:pt x="376" y="134"/>
                  <a:pt x="361" y="152"/>
                  <a:pt x="342" y="161"/>
                </a:cubicBezTo>
                <a:cubicBezTo>
                  <a:pt x="334" y="154"/>
                  <a:pt x="324" y="151"/>
                  <a:pt x="314" y="151"/>
                </a:cubicBezTo>
                <a:cubicBezTo>
                  <a:pt x="290" y="151"/>
                  <a:pt x="271" y="170"/>
                  <a:pt x="271" y="193"/>
                </a:cubicBezTo>
                <a:cubicBezTo>
                  <a:pt x="271" y="216"/>
                  <a:pt x="290" y="235"/>
                  <a:pt x="314" y="235"/>
                </a:cubicBezTo>
                <a:cubicBezTo>
                  <a:pt x="330" y="235"/>
                  <a:pt x="344" y="226"/>
                  <a:pt x="351" y="212"/>
                </a:cubicBezTo>
                <a:cubicBezTo>
                  <a:pt x="368" y="206"/>
                  <a:pt x="383" y="197"/>
                  <a:pt x="396" y="185"/>
                </a:cubicBezTo>
                <a:close/>
                <a:moveTo>
                  <a:pt x="81" y="176"/>
                </a:moveTo>
                <a:cubicBezTo>
                  <a:pt x="102" y="176"/>
                  <a:pt x="119" y="159"/>
                  <a:pt x="119" y="137"/>
                </a:cubicBezTo>
                <a:cubicBezTo>
                  <a:pt x="119" y="116"/>
                  <a:pt x="102" y="99"/>
                  <a:pt x="81" y="99"/>
                </a:cubicBezTo>
                <a:cubicBezTo>
                  <a:pt x="60" y="99"/>
                  <a:pt x="43" y="116"/>
                  <a:pt x="43" y="137"/>
                </a:cubicBezTo>
                <a:cubicBezTo>
                  <a:pt x="43" y="159"/>
                  <a:pt x="60" y="176"/>
                  <a:pt x="81" y="176"/>
                </a:cubicBezTo>
                <a:close/>
                <a:moveTo>
                  <a:pt x="75" y="283"/>
                </a:moveTo>
                <a:cubicBezTo>
                  <a:pt x="203" y="113"/>
                  <a:pt x="203" y="113"/>
                  <a:pt x="203" y="113"/>
                </a:cubicBezTo>
                <a:cubicBezTo>
                  <a:pt x="189" y="103"/>
                  <a:pt x="189" y="103"/>
                  <a:pt x="189" y="103"/>
                </a:cubicBezTo>
                <a:cubicBezTo>
                  <a:pt x="62" y="273"/>
                  <a:pt x="62" y="273"/>
                  <a:pt x="62" y="273"/>
                </a:cubicBezTo>
                <a:lnTo>
                  <a:pt x="75" y="283"/>
                </a:lnTo>
                <a:close/>
                <a:moveTo>
                  <a:pt x="222" y="248"/>
                </a:moveTo>
                <a:cubicBezTo>
                  <a:pt x="222" y="227"/>
                  <a:pt x="205" y="210"/>
                  <a:pt x="183" y="210"/>
                </a:cubicBezTo>
                <a:cubicBezTo>
                  <a:pt x="162" y="210"/>
                  <a:pt x="145" y="227"/>
                  <a:pt x="145" y="248"/>
                </a:cubicBezTo>
                <a:cubicBezTo>
                  <a:pt x="145" y="269"/>
                  <a:pt x="162" y="287"/>
                  <a:pt x="183" y="287"/>
                </a:cubicBezTo>
                <a:cubicBezTo>
                  <a:pt x="205" y="287"/>
                  <a:pt x="222" y="269"/>
                  <a:pt x="222" y="248"/>
                </a:cubicBezTo>
                <a:close/>
                <a:moveTo>
                  <a:pt x="102" y="137"/>
                </a:moveTo>
                <a:cubicBezTo>
                  <a:pt x="102" y="125"/>
                  <a:pt x="93" y="116"/>
                  <a:pt x="81" y="116"/>
                </a:cubicBezTo>
                <a:cubicBezTo>
                  <a:pt x="70" y="116"/>
                  <a:pt x="60" y="125"/>
                  <a:pt x="60" y="137"/>
                </a:cubicBezTo>
                <a:cubicBezTo>
                  <a:pt x="60" y="149"/>
                  <a:pt x="70" y="159"/>
                  <a:pt x="81" y="159"/>
                </a:cubicBezTo>
                <a:cubicBezTo>
                  <a:pt x="93" y="159"/>
                  <a:pt x="102" y="149"/>
                  <a:pt x="102" y="137"/>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70"/>
          <p:cNvSpPr/>
          <p:nvPr/>
        </p:nvSpPr>
        <p:spPr>
          <a:xfrm>
            <a:off x="4503525" y="2117150"/>
            <a:ext cx="476250" cy="527610"/>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FFFFFF"/>
                </a:solidFill>
                <a:latin typeface="Arial"/>
                <a:ea typeface="Arial"/>
                <a:cs typeface="Arial"/>
                <a:sym typeface="Arial"/>
              </a:rPr>
              <a:t>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0" name="Shape 2350"/>
        <p:cNvGrpSpPr/>
        <p:nvPr/>
      </p:nvGrpSpPr>
      <p:grpSpPr>
        <a:xfrm>
          <a:off x="0" y="0"/>
          <a:ext cx="0" cy="0"/>
          <a:chOff x="0" y="0"/>
          <a:chExt cx="0" cy="0"/>
        </a:xfrm>
      </p:grpSpPr>
      <p:sp>
        <p:nvSpPr>
          <p:cNvPr id="2351" name="Google Shape;2351;p136"/>
          <p:cNvSpPr txBox="1"/>
          <p:nvPr>
            <p:ph idx="1" type="body"/>
          </p:nvPr>
        </p:nvSpPr>
        <p:spPr>
          <a:xfrm>
            <a:off x="2482985" y="685554"/>
            <a:ext cx="8140770" cy="92333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6000"/>
              <a:buFont typeface="Arial"/>
              <a:buNone/>
            </a:pPr>
            <a:r>
              <a:rPr lang="en-US" sz="6000"/>
              <a:t>Tracking Over Time</a:t>
            </a:r>
            <a:endParaRPr/>
          </a:p>
        </p:txBody>
      </p:sp>
      <p:sp>
        <p:nvSpPr>
          <p:cNvPr id="2352" name="Google Shape;2352;p136"/>
          <p:cNvSpPr txBox="1"/>
          <p:nvPr>
            <p:ph idx="6" type="body"/>
          </p:nvPr>
        </p:nvSpPr>
        <p:spPr>
          <a:xfrm>
            <a:off x="0" y="685554"/>
            <a:ext cx="2118092" cy="189059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chemeClr val="lt1"/>
              </a:buClr>
              <a:buSzPts val="13900"/>
              <a:buNone/>
            </a:pPr>
            <a:r>
              <a:rPr lang="en-US" sz="13900"/>
              <a:t>11</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6" name="Shape 2356"/>
        <p:cNvGrpSpPr/>
        <p:nvPr/>
      </p:nvGrpSpPr>
      <p:grpSpPr>
        <a:xfrm>
          <a:off x="0" y="0"/>
          <a:ext cx="0" cy="0"/>
          <a:chOff x="0" y="0"/>
          <a:chExt cx="0" cy="0"/>
        </a:xfrm>
      </p:grpSpPr>
      <p:graphicFrame>
        <p:nvGraphicFramePr>
          <p:cNvPr id="2357" name="Google Shape;2357;p52"/>
          <p:cNvGraphicFramePr/>
          <p:nvPr/>
        </p:nvGraphicFramePr>
        <p:xfrm>
          <a:off x="218500" y="1823361"/>
          <a:ext cx="12023221" cy="4710430"/>
        </p:xfrm>
        <a:graphic>
          <a:graphicData uri="http://schemas.openxmlformats.org/drawingml/2006/chart">
            <c:chart r:id="rId3"/>
          </a:graphicData>
        </a:graphic>
      </p:graphicFrame>
      <p:sp>
        <p:nvSpPr>
          <p:cNvPr id="2358" name="Google Shape;2358;p52"/>
          <p:cNvSpPr txBox="1"/>
          <p:nvPr/>
        </p:nvSpPr>
        <p:spPr>
          <a:xfrm>
            <a:off x="11292658" y="2679141"/>
            <a:ext cx="486465"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52%</a:t>
            </a:r>
            <a:endParaRPr b="0" i="0" sz="1400" u="none" cap="none" strike="noStrike">
              <a:solidFill>
                <a:srgbClr val="000000"/>
              </a:solidFill>
              <a:latin typeface="Arial"/>
              <a:ea typeface="Arial"/>
              <a:cs typeface="Arial"/>
              <a:sym typeface="Arial"/>
            </a:endParaRPr>
          </a:p>
        </p:txBody>
      </p:sp>
      <p:cxnSp>
        <p:nvCxnSpPr>
          <p:cNvPr id="2359" name="Google Shape;2359;p52"/>
          <p:cNvCxnSpPr/>
          <p:nvPr/>
        </p:nvCxnSpPr>
        <p:spPr>
          <a:xfrm>
            <a:off x="1808973" y="6325393"/>
            <a:ext cx="305585" cy="0"/>
          </a:xfrm>
          <a:prstGeom prst="straightConnector1">
            <a:avLst/>
          </a:prstGeom>
          <a:noFill/>
          <a:ln cap="flat" cmpd="sng" w="15875">
            <a:solidFill>
              <a:schemeClr val="dk1">
                <a:alpha val="40000"/>
              </a:schemeClr>
            </a:solidFill>
            <a:prstDash val="dash"/>
            <a:miter lim="800000"/>
            <a:headEnd len="sm" w="sm" type="none"/>
            <a:tailEnd len="sm" w="sm" type="none"/>
          </a:ln>
        </p:spPr>
      </p:cxnSp>
      <p:sp>
        <p:nvSpPr>
          <p:cNvPr id="2360" name="Google Shape;2360;p52"/>
          <p:cNvSpPr txBox="1"/>
          <p:nvPr/>
        </p:nvSpPr>
        <p:spPr>
          <a:xfrm>
            <a:off x="2114558" y="6209977"/>
            <a:ext cx="1146527" cy="2154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Overall (average)</a:t>
            </a:r>
            <a:endParaRPr b="0" i="0" sz="1200" u="none" cap="none" strike="noStrike">
              <a:solidFill>
                <a:schemeClr val="dk1"/>
              </a:solidFill>
              <a:latin typeface="Arial"/>
              <a:ea typeface="Arial"/>
              <a:cs typeface="Arial"/>
              <a:sym typeface="Arial"/>
            </a:endParaRPr>
          </a:p>
        </p:txBody>
      </p:sp>
      <p:grpSp>
        <p:nvGrpSpPr>
          <p:cNvPr id="2361" name="Google Shape;2361;p52"/>
          <p:cNvGrpSpPr/>
          <p:nvPr/>
        </p:nvGrpSpPr>
        <p:grpSpPr>
          <a:xfrm>
            <a:off x="3519246" y="6211932"/>
            <a:ext cx="6130939" cy="222446"/>
            <a:chOff x="621642" y="6230125"/>
            <a:chExt cx="4354792" cy="222446"/>
          </a:xfrm>
        </p:grpSpPr>
        <p:grpSp>
          <p:nvGrpSpPr>
            <p:cNvPr id="2362" name="Google Shape;2362;p52"/>
            <p:cNvGrpSpPr/>
            <p:nvPr/>
          </p:nvGrpSpPr>
          <p:grpSpPr>
            <a:xfrm>
              <a:off x="621642" y="6237168"/>
              <a:ext cx="1381362" cy="215403"/>
              <a:chOff x="621642" y="6237168"/>
              <a:chExt cx="1381362" cy="215403"/>
            </a:xfrm>
          </p:grpSpPr>
          <p:sp>
            <p:nvSpPr>
              <p:cNvPr id="2363" name="Google Shape;2363;p52"/>
              <p:cNvSpPr/>
              <p:nvPr/>
            </p:nvSpPr>
            <p:spPr>
              <a:xfrm>
                <a:off x="621642" y="6280401"/>
                <a:ext cx="135172" cy="134508"/>
              </a:xfrm>
              <a:prstGeom prst="rect">
                <a:avLst/>
              </a:prstGeom>
              <a:solidFill>
                <a:srgbClr val="7FE0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64" name="Google Shape;2364;p52"/>
              <p:cNvSpPr txBox="1"/>
              <p:nvPr/>
            </p:nvSpPr>
            <p:spPr>
              <a:xfrm>
                <a:off x="834888" y="6237168"/>
                <a:ext cx="1168116" cy="2154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FE0E4"/>
                    </a:solidFill>
                    <a:latin typeface="Arial"/>
                    <a:ea typeface="Arial"/>
                    <a:cs typeface="Arial"/>
                    <a:sym typeface="Arial"/>
                  </a:rPr>
                  <a:t>Brand A</a:t>
                </a:r>
                <a:endParaRPr b="0" i="0" sz="800" u="none" cap="none" strike="noStrike">
                  <a:solidFill>
                    <a:srgbClr val="000000"/>
                  </a:solidFill>
                  <a:latin typeface="Arial"/>
                  <a:ea typeface="Arial"/>
                  <a:cs typeface="Arial"/>
                  <a:sym typeface="Arial"/>
                </a:endParaRPr>
              </a:p>
            </p:txBody>
          </p:sp>
        </p:grpSp>
        <p:grpSp>
          <p:nvGrpSpPr>
            <p:cNvPr id="2365" name="Google Shape;2365;p52"/>
            <p:cNvGrpSpPr/>
            <p:nvPr/>
          </p:nvGrpSpPr>
          <p:grpSpPr>
            <a:xfrm>
              <a:off x="1695644" y="6233360"/>
              <a:ext cx="1013472" cy="215403"/>
              <a:chOff x="638121" y="6233360"/>
              <a:chExt cx="1013472" cy="215403"/>
            </a:xfrm>
          </p:grpSpPr>
          <p:sp>
            <p:nvSpPr>
              <p:cNvPr id="2366" name="Google Shape;2366;p52"/>
              <p:cNvSpPr/>
              <p:nvPr/>
            </p:nvSpPr>
            <p:spPr>
              <a:xfrm>
                <a:off x="638121" y="6282529"/>
                <a:ext cx="135172" cy="13450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67" name="Google Shape;2367;p52"/>
              <p:cNvSpPr txBox="1"/>
              <p:nvPr/>
            </p:nvSpPr>
            <p:spPr>
              <a:xfrm>
                <a:off x="840560" y="6233360"/>
                <a:ext cx="811033" cy="2154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accent1"/>
                    </a:solidFill>
                    <a:latin typeface="Arial"/>
                    <a:ea typeface="Arial"/>
                    <a:cs typeface="Arial"/>
                    <a:sym typeface="Arial"/>
                  </a:rPr>
                  <a:t>Brand B</a:t>
                </a:r>
                <a:endParaRPr b="0" i="0" sz="800" u="none" cap="none" strike="noStrike">
                  <a:solidFill>
                    <a:srgbClr val="000000"/>
                  </a:solidFill>
                  <a:latin typeface="Arial"/>
                  <a:ea typeface="Arial"/>
                  <a:cs typeface="Arial"/>
                  <a:sym typeface="Arial"/>
                </a:endParaRPr>
              </a:p>
            </p:txBody>
          </p:sp>
        </p:grpSp>
        <p:grpSp>
          <p:nvGrpSpPr>
            <p:cNvPr id="2368" name="Google Shape;2368;p52"/>
            <p:cNvGrpSpPr/>
            <p:nvPr/>
          </p:nvGrpSpPr>
          <p:grpSpPr>
            <a:xfrm>
              <a:off x="2721305" y="6230125"/>
              <a:ext cx="1238595" cy="215403"/>
              <a:chOff x="415428" y="6226662"/>
              <a:chExt cx="1238595" cy="215403"/>
            </a:xfrm>
          </p:grpSpPr>
          <p:sp>
            <p:nvSpPr>
              <p:cNvPr id="2369" name="Google Shape;2369;p52"/>
              <p:cNvSpPr/>
              <p:nvPr/>
            </p:nvSpPr>
            <p:spPr>
              <a:xfrm>
                <a:off x="415428" y="6282258"/>
                <a:ext cx="135172" cy="1345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70" name="Google Shape;2370;p52"/>
              <p:cNvSpPr txBox="1"/>
              <p:nvPr/>
            </p:nvSpPr>
            <p:spPr>
              <a:xfrm>
                <a:off x="620352" y="6226662"/>
                <a:ext cx="1033671" cy="2154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accent2"/>
                    </a:solidFill>
                    <a:latin typeface="Arial"/>
                    <a:ea typeface="Arial"/>
                    <a:cs typeface="Arial"/>
                    <a:sym typeface="Arial"/>
                  </a:rPr>
                  <a:t>Brand C</a:t>
                </a:r>
                <a:endParaRPr b="0" i="0" sz="800" u="none" cap="none" strike="noStrike">
                  <a:solidFill>
                    <a:srgbClr val="000000"/>
                  </a:solidFill>
                  <a:latin typeface="Arial"/>
                  <a:ea typeface="Arial"/>
                  <a:cs typeface="Arial"/>
                  <a:sym typeface="Arial"/>
                </a:endParaRPr>
              </a:p>
            </p:txBody>
          </p:sp>
        </p:grpSp>
        <p:grpSp>
          <p:nvGrpSpPr>
            <p:cNvPr id="2371" name="Google Shape;2371;p52"/>
            <p:cNvGrpSpPr/>
            <p:nvPr/>
          </p:nvGrpSpPr>
          <p:grpSpPr>
            <a:xfrm>
              <a:off x="3719463" y="6230125"/>
              <a:ext cx="1256971" cy="215403"/>
              <a:chOff x="-81258" y="6240673"/>
              <a:chExt cx="1256971" cy="215403"/>
            </a:xfrm>
          </p:grpSpPr>
          <p:sp>
            <p:nvSpPr>
              <p:cNvPr id="2372" name="Google Shape;2372;p52"/>
              <p:cNvSpPr/>
              <p:nvPr/>
            </p:nvSpPr>
            <p:spPr>
              <a:xfrm>
                <a:off x="-81258" y="6298688"/>
                <a:ext cx="135172" cy="13450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73" name="Google Shape;2373;p52"/>
              <p:cNvSpPr txBox="1"/>
              <p:nvPr/>
            </p:nvSpPr>
            <p:spPr>
              <a:xfrm>
                <a:off x="142042" y="6240673"/>
                <a:ext cx="1033671" cy="2154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accent4"/>
                    </a:solidFill>
                    <a:latin typeface="Arial"/>
                    <a:ea typeface="Arial"/>
                    <a:cs typeface="Arial"/>
                    <a:sym typeface="Arial"/>
                  </a:rPr>
                  <a:t>Brand D</a:t>
                </a:r>
                <a:endParaRPr b="0" i="0" sz="800" u="none" cap="none" strike="noStrike">
                  <a:solidFill>
                    <a:srgbClr val="000000"/>
                  </a:solidFill>
                  <a:latin typeface="Arial"/>
                  <a:ea typeface="Arial"/>
                  <a:cs typeface="Arial"/>
                  <a:sym typeface="Arial"/>
                </a:endParaRPr>
              </a:p>
            </p:txBody>
          </p:sp>
        </p:grpSp>
      </p:grpSp>
      <p:sp>
        <p:nvSpPr>
          <p:cNvPr id="2374" name="Google Shape;2374;p52"/>
          <p:cNvSpPr txBox="1"/>
          <p:nvPr>
            <p:ph type="title"/>
          </p:nvPr>
        </p:nvSpPr>
        <p:spPr>
          <a:xfrm>
            <a:off x="457200" y="152401"/>
            <a:ext cx="10515600"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t>Line Graph | Spend Per Brand</a:t>
            </a:r>
            <a:endParaRPr>
              <a:latin typeface="Arial"/>
              <a:ea typeface="Arial"/>
              <a:cs typeface="Arial"/>
              <a:sym typeface="Arial"/>
            </a:endParaRPr>
          </a:p>
        </p:txBody>
      </p:sp>
      <p:sp>
        <p:nvSpPr>
          <p:cNvPr id="2375" name="Google Shape;2375;p52"/>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9" name="Shape 2379"/>
        <p:cNvGrpSpPr/>
        <p:nvPr/>
      </p:nvGrpSpPr>
      <p:grpSpPr>
        <a:xfrm>
          <a:off x="0" y="0"/>
          <a:ext cx="0" cy="0"/>
          <a:chOff x="0" y="0"/>
          <a:chExt cx="0" cy="0"/>
        </a:xfrm>
      </p:grpSpPr>
      <p:graphicFrame>
        <p:nvGraphicFramePr>
          <p:cNvPr id="2380" name="Google Shape;2380;p53"/>
          <p:cNvGraphicFramePr/>
          <p:nvPr/>
        </p:nvGraphicFramePr>
        <p:xfrm>
          <a:off x="218500" y="2009605"/>
          <a:ext cx="12023221" cy="4524186"/>
        </p:xfrm>
        <a:graphic>
          <a:graphicData uri="http://schemas.openxmlformats.org/drawingml/2006/chart">
            <c:chart r:id="rId3"/>
          </a:graphicData>
        </a:graphic>
      </p:graphicFrame>
      <p:sp>
        <p:nvSpPr>
          <p:cNvPr id="2381" name="Google Shape;2381;p53"/>
          <p:cNvSpPr txBox="1"/>
          <p:nvPr/>
        </p:nvSpPr>
        <p:spPr>
          <a:xfrm>
            <a:off x="11292658" y="2679141"/>
            <a:ext cx="486465"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52%</a:t>
            </a:r>
            <a:endParaRPr b="0" i="0" sz="1400" u="none" cap="none" strike="noStrike">
              <a:solidFill>
                <a:srgbClr val="000000"/>
              </a:solidFill>
              <a:latin typeface="Arial"/>
              <a:ea typeface="Arial"/>
              <a:cs typeface="Arial"/>
              <a:sym typeface="Arial"/>
            </a:endParaRPr>
          </a:p>
        </p:txBody>
      </p:sp>
      <p:cxnSp>
        <p:nvCxnSpPr>
          <p:cNvPr id="2382" name="Google Shape;2382;p53"/>
          <p:cNvCxnSpPr/>
          <p:nvPr/>
        </p:nvCxnSpPr>
        <p:spPr>
          <a:xfrm>
            <a:off x="1808973" y="6325393"/>
            <a:ext cx="305585" cy="0"/>
          </a:xfrm>
          <a:prstGeom prst="straightConnector1">
            <a:avLst/>
          </a:prstGeom>
          <a:noFill/>
          <a:ln cap="flat" cmpd="sng" w="15875">
            <a:solidFill>
              <a:schemeClr val="dk1">
                <a:alpha val="40000"/>
              </a:schemeClr>
            </a:solidFill>
            <a:prstDash val="dash"/>
            <a:miter lim="800000"/>
            <a:headEnd len="sm" w="sm" type="none"/>
            <a:tailEnd len="sm" w="sm" type="none"/>
          </a:ln>
        </p:spPr>
      </p:cxnSp>
      <p:sp>
        <p:nvSpPr>
          <p:cNvPr id="2383" name="Google Shape;2383;p53"/>
          <p:cNvSpPr txBox="1"/>
          <p:nvPr/>
        </p:nvSpPr>
        <p:spPr>
          <a:xfrm>
            <a:off x="2114558" y="6209977"/>
            <a:ext cx="1146527" cy="2154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Overall (average)</a:t>
            </a:r>
            <a:endParaRPr b="0" i="0" sz="1200" u="none" cap="none" strike="noStrike">
              <a:solidFill>
                <a:schemeClr val="dk1"/>
              </a:solidFill>
              <a:latin typeface="Arial"/>
              <a:ea typeface="Arial"/>
              <a:cs typeface="Arial"/>
              <a:sym typeface="Arial"/>
            </a:endParaRPr>
          </a:p>
        </p:txBody>
      </p:sp>
      <p:grpSp>
        <p:nvGrpSpPr>
          <p:cNvPr id="2384" name="Google Shape;2384;p53"/>
          <p:cNvGrpSpPr/>
          <p:nvPr/>
        </p:nvGrpSpPr>
        <p:grpSpPr>
          <a:xfrm>
            <a:off x="3519246" y="6219366"/>
            <a:ext cx="6130939" cy="222446"/>
            <a:chOff x="621642" y="6237559"/>
            <a:chExt cx="4354792" cy="222446"/>
          </a:xfrm>
        </p:grpSpPr>
        <p:grpSp>
          <p:nvGrpSpPr>
            <p:cNvPr id="2385" name="Google Shape;2385;p53"/>
            <p:cNvGrpSpPr/>
            <p:nvPr/>
          </p:nvGrpSpPr>
          <p:grpSpPr>
            <a:xfrm>
              <a:off x="621642" y="6244602"/>
              <a:ext cx="1381362" cy="215403"/>
              <a:chOff x="621642" y="6244602"/>
              <a:chExt cx="1381362" cy="215403"/>
            </a:xfrm>
          </p:grpSpPr>
          <p:sp>
            <p:nvSpPr>
              <p:cNvPr id="2386" name="Google Shape;2386;p53"/>
              <p:cNvSpPr/>
              <p:nvPr/>
            </p:nvSpPr>
            <p:spPr>
              <a:xfrm>
                <a:off x="621642" y="6280401"/>
                <a:ext cx="135172" cy="134508"/>
              </a:xfrm>
              <a:prstGeom prst="rect">
                <a:avLst/>
              </a:prstGeom>
              <a:solidFill>
                <a:srgbClr val="7FE0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87" name="Google Shape;2387;p53"/>
              <p:cNvSpPr txBox="1"/>
              <p:nvPr/>
            </p:nvSpPr>
            <p:spPr>
              <a:xfrm>
                <a:off x="834888" y="6244602"/>
                <a:ext cx="1168116" cy="2154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FE0E4"/>
                    </a:solidFill>
                    <a:latin typeface="Arial"/>
                    <a:ea typeface="Arial"/>
                    <a:cs typeface="Arial"/>
                    <a:sym typeface="Arial"/>
                  </a:rPr>
                  <a:t>Brand A</a:t>
                </a:r>
                <a:endParaRPr b="0" i="0" sz="1200" u="none" cap="none" strike="noStrike">
                  <a:solidFill>
                    <a:srgbClr val="000000"/>
                  </a:solidFill>
                  <a:latin typeface="Arial"/>
                  <a:ea typeface="Arial"/>
                  <a:cs typeface="Arial"/>
                  <a:sym typeface="Arial"/>
                </a:endParaRPr>
              </a:p>
            </p:txBody>
          </p:sp>
        </p:grpSp>
        <p:grpSp>
          <p:nvGrpSpPr>
            <p:cNvPr id="2388" name="Google Shape;2388;p53"/>
            <p:cNvGrpSpPr/>
            <p:nvPr/>
          </p:nvGrpSpPr>
          <p:grpSpPr>
            <a:xfrm>
              <a:off x="1695644" y="6240794"/>
              <a:ext cx="1013472" cy="215403"/>
              <a:chOff x="638121" y="6240794"/>
              <a:chExt cx="1013472" cy="215403"/>
            </a:xfrm>
          </p:grpSpPr>
          <p:sp>
            <p:nvSpPr>
              <p:cNvPr id="2389" name="Google Shape;2389;p53"/>
              <p:cNvSpPr/>
              <p:nvPr/>
            </p:nvSpPr>
            <p:spPr>
              <a:xfrm>
                <a:off x="638121" y="6282529"/>
                <a:ext cx="135172" cy="13450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90" name="Google Shape;2390;p53"/>
              <p:cNvSpPr txBox="1"/>
              <p:nvPr/>
            </p:nvSpPr>
            <p:spPr>
              <a:xfrm>
                <a:off x="840560" y="6240794"/>
                <a:ext cx="811033" cy="2154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accent1"/>
                    </a:solidFill>
                    <a:latin typeface="Arial"/>
                    <a:ea typeface="Arial"/>
                    <a:cs typeface="Arial"/>
                    <a:sym typeface="Arial"/>
                  </a:rPr>
                  <a:t>Brand B</a:t>
                </a:r>
                <a:endParaRPr b="0" i="0" sz="1200" u="none" cap="none" strike="noStrike">
                  <a:solidFill>
                    <a:srgbClr val="000000"/>
                  </a:solidFill>
                  <a:latin typeface="Arial"/>
                  <a:ea typeface="Arial"/>
                  <a:cs typeface="Arial"/>
                  <a:sym typeface="Arial"/>
                </a:endParaRPr>
              </a:p>
            </p:txBody>
          </p:sp>
        </p:grpSp>
        <p:grpSp>
          <p:nvGrpSpPr>
            <p:cNvPr id="2391" name="Google Shape;2391;p53"/>
            <p:cNvGrpSpPr/>
            <p:nvPr/>
          </p:nvGrpSpPr>
          <p:grpSpPr>
            <a:xfrm>
              <a:off x="2721305" y="6237559"/>
              <a:ext cx="1238595" cy="215403"/>
              <a:chOff x="415428" y="6234096"/>
              <a:chExt cx="1238595" cy="215403"/>
            </a:xfrm>
          </p:grpSpPr>
          <p:sp>
            <p:nvSpPr>
              <p:cNvPr id="2392" name="Google Shape;2392;p53"/>
              <p:cNvSpPr/>
              <p:nvPr/>
            </p:nvSpPr>
            <p:spPr>
              <a:xfrm>
                <a:off x="415428" y="6282258"/>
                <a:ext cx="135172" cy="1345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93" name="Google Shape;2393;p53"/>
              <p:cNvSpPr txBox="1"/>
              <p:nvPr/>
            </p:nvSpPr>
            <p:spPr>
              <a:xfrm>
                <a:off x="620352" y="6234096"/>
                <a:ext cx="1033671" cy="2154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accent2"/>
                    </a:solidFill>
                    <a:latin typeface="Arial"/>
                    <a:ea typeface="Arial"/>
                    <a:cs typeface="Arial"/>
                    <a:sym typeface="Arial"/>
                  </a:rPr>
                  <a:t>Brand C</a:t>
                </a:r>
                <a:endParaRPr b="0" i="0" sz="1200" u="none" cap="none" strike="noStrike">
                  <a:solidFill>
                    <a:srgbClr val="000000"/>
                  </a:solidFill>
                  <a:latin typeface="Arial"/>
                  <a:ea typeface="Arial"/>
                  <a:cs typeface="Arial"/>
                  <a:sym typeface="Arial"/>
                </a:endParaRPr>
              </a:p>
            </p:txBody>
          </p:sp>
        </p:grpSp>
        <p:grpSp>
          <p:nvGrpSpPr>
            <p:cNvPr id="2394" name="Google Shape;2394;p53"/>
            <p:cNvGrpSpPr/>
            <p:nvPr/>
          </p:nvGrpSpPr>
          <p:grpSpPr>
            <a:xfrm>
              <a:off x="3719463" y="6237559"/>
              <a:ext cx="1256971" cy="215403"/>
              <a:chOff x="-81258" y="6248107"/>
              <a:chExt cx="1256971" cy="215403"/>
            </a:xfrm>
          </p:grpSpPr>
          <p:sp>
            <p:nvSpPr>
              <p:cNvPr id="2395" name="Google Shape;2395;p53"/>
              <p:cNvSpPr/>
              <p:nvPr/>
            </p:nvSpPr>
            <p:spPr>
              <a:xfrm>
                <a:off x="-81258" y="6298688"/>
                <a:ext cx="135172" cy="13450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96" name="Google Shape;2396;p53"/>
              <p:cNvSpPr txBox="1"/>
              <p:nvPr/>
            </p:nvSpPr>
            <p:spPr>
              <a:xfrm>
                <a:off x="142042" y="6248107"/>
                <a:ext cx="1033671" cy="2154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accent4"/>
                    </a:solidFill>
                    <a:latin typeface="Arial"/>
                    <a:ea typeface="Arial"/>
                    <a:cs typeface="Arial"/>
                    <a:sym typeface="Arial"/>
                  </a:rPr>
                  <a:t>Brand D</a:t>
                </a:r>
                <a:endParaRPr b="0" i="0" sz="1200" u="none" cap="none" strike="noStrike">
                  <a:solidFill>
                    <a:srgbClr val="000000"/>
                  </a:solidFill>
                  <a:latin typeface="Arial"/>
                  <a:ea typeface="Arial"/>
                  <a:cs typeface="Arial"/>
                  <a:sym typeface="Arial"/>
                </a:endParaRPr>
              </a:p>
            </p:txBody>
          </p:sp>
        </p:grpSp>
      </p:grpSp>
      <p:sp>
        <p:nvSpPr>
          <p:cNvPr id="2397" name="Google Shape;2397;p53"/>
          <p:cNvSpPr txBox="1"/>
          <p:nvPr>
            <p:ph type="title"/>
          </p:nvPr>
        </p:nvSpPr>
        <p:spPr>
          <a:xfrm>
            <a:off x="457200" y="152401"/>
            <a:ext cx="10515600"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latin typeface="Arial"/>
                <a:ea typeface="Arial"/>
                <a:cs typeface="Arial"/>
                <a:sym typeface="Arial"/>
              </a:rPr>
              <a:t>Line Graph | Negative and Positive</a:t>
            </a:r>
            <a:endParaRPr>
              <a:latin typeface="Arial"/>
              <a:ea typeface="Arial"/>
              <a:cs typeface="Arial"/>
              <a:sym typeface="Arial"/>
            </a:endParaRPr>
          </a:p>
        </p:txBody>
      </p:sp>
      <p:sp>
        <p:nvSpPr>
          <p:cNvPr id="2398" name="Google Shape;2398;p53"/>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2" name="Shape 2402"/>
        <p:cNvGrpSpPr/>
        <p:nvPr/>
      </p:nvGrpSpPr>
      <p:grpSpPr>
        <a:xfrm>
          <a:off x="0" y="0"/>
          <a:ext cx="0" cy="0"/>
          <a:chOff x="0" y="0"/>
          <a:chExt cx="0" cy="0"/>
        </a:xfrm>
      </p:grpSpPr>
      <p:sp>
        <p:nvSpPr>
          <p:cNvPr id="2403" name="Google Shape;2403;p54"/>
          <p:cNvSpPr txBox="1"/>
          <p:nvPr/>
        </p:nvSpPr>
        <p:spPr>
          <a:xfrm>
            <a:off x="4561808" y="1907459"/>
            <a:ext cx="3082559"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Aided Awareness</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Note: Using historical screener criteria*</a:t>
            </a:r>
            <a:endParaRPr b="0" i="0" sz="1400" u="none" cap="none" strike="noStrike">
              <a:solidFill>
                <a:schemeClr val="dk1"/>
              </a:solidFill>
              <a:latin typeface="Arial"/>
              <a:ea typeface="Arial"/>
              <a:cs typeface="Arial"/>
              <a:sym typeface="Arial"/>
            </a:endParaRPr>
          </a:p>
        </p:txBody>
      </p:sp>
      <p:graphicFrame>
        <p:nvGraphicFramePr>
          <p:cNvPr id="2404" name="Google Shape;2404;p54"/>
          <p:cNvGraphicFramePr/>
          <p:nvPr/>
        </p:nvGraphicFramePr>
        <p:xfrm>
          <a:off x="1562984" y="2399902"/>
          <a:ext cx="9080205" cy="3898898"/>
        </p:xfrm>
        <a:graphic>
          <a:graphicData uri="http://schemas.openxmlformats.org/drawingml/2006/chart">
            <c:chart r:id="rId3"/>
          </a:graphicData>
        </a:graphic>
      </p:graphicFrame>
      <p:sp>
        <p:nvSpPr>
          <p:cNvPr id="2405" name="Google Shape;2405;p54"/>
          <p:cNvSpPr txBox="1"/>
          <p:nvPr>
            <p:ph type="title"/>
          </p:nvPr>
        </p:nvSpPr>
        <p:spPr>
          <a:xfrm>
            <a:off x="457200" y="152401"/>
            <a:ext cx="10515600"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t>Awareness </a:t>
            </a:r>
            <a:r>
              <a:rPr lang="en-US">
                <a:latin typeface="Arial"/>
                <a:ea typeface="Arial"/>
                <a:cs typeface="Arial"/>
                <a:sym typeface="Arial"/>
              </a:rPr>
              <a:t>| by Brand</a:t>
            </a:r>
            <a:endParaRPr>
              <a:latin typeface="Arial"/>
              <a:ea typeface="Arial"/>
              <a:cs typeface="Arial"/>
              <a:sym typeface="Arial"/>
            </a:endParaRPr>
          </a:p>
        </p:txBody>
      </p:sp>
      <p:sp>
        <p:nvSpPr>
          <p:cNvPr id="2406" name="Google Shape;2406;p54"/>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0" name="Shape 2410"/>
        <p:cNvGrpSpPr/>
        <p:nvPr/>
      </p:nvGrpSpPr>
      <p:grpSpPr>
        <a:xfrm>
          <a:off x="0" y="0"/>
          <a:ext cx="0" cy="0"/>
          <a:chOff x="0" y="0"/>
          <a:chExt cx="0" cy="0"/>
        </a:xfrm>
      </p:grpSpPr>
      <p:sp>
        <p:nvSpPr>
          <p:cNvPr id="2411" name="Google Shape;2411;p137"/>
          <p:cNvSpPr txBox="1"/>
          <p:nvPr>
            <p:ph type="title"/>
          </p:nvPr>
        </p:nvSpPr>
        <p:spPr>
          <a:xfrm>
            <a:off x="457200" y="152401"/>
            <a:ext cx="8385858" cy="99059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2E393F"/>
              </a:buClr>
              <a:buSzPts val="1800"/>
              <a:buFont typeface="Arial"/>
              <a:buNone/>
            </a:pPr>
            <a:r>
              <a:rPr lang="en-US"/>
              <a:t>Incremental reach / appeal</a:t>
            </a:r>
            <a:endParaRPr/>
          </a:p>
        </p:txBody>
      </p:sp>
      <p:graphicFrame>
        <p:nvGraphicFramePr>
          <p:cNvPr id="2412" name="Google Shape;2412;p137"/>
          <p:cNvGraphicFramePr/>
          <p:nvPr/>
        </p:nvGraphicFramePr>
        <p:xfrm>
          <a:off x="321624" y="1625600"/>
          <a:ext cx="10803576" cy="4597399"/>
        </p:xfrm>
        <a:graphic>
          <a:graphicData uri="http://schemas.openxmlformats.org/drawingml/2006/chart">
            <c:chart r:id="rId3"/>
          </a:graphicData>
        </a:graphic>
      </p:graphicFrame>
      <p:cxnSp>
        <p:nvCxnSpPr>
          <p:cNvPr id="2413" name="Google Shape;2413;p137"/>
          <p:cNvCxnSpPr/>
          <p:nvPr/>
        </p:nvCxnSpPr>
        <p:spPr>
          <a:xfrm>
            <a:off x="3178266" y="4159906"/>
            <a:ext cx="1249490" cy="1566"/>
          </a:xfrm>
          <a:prstGeom prst="straightConnector1">
            <a:avLst/>
          </a:prstGeom>
          <a:noFill/>
          <a:ln cap="flat" cmpd="sng" w="28575">
            <a:solidFill>
              <a:srgbClr val="7F7F7F"/>
            </a:solidFill>
            <a:prstDash val="solid"/>
            <a:miter lim="800000"/>
            <a:headEnd len="sm" w="sm" type="none"/>
            <a:tailEnd len="sm" w="sm" type="none"/>
          </a:ln>
        </p:spPr>
      </p:cxnSp>
      <p:cxnSp>
        <p:nvCxnSpPr>
          <p:cNvPr id="2414" name="Google Shape;2414;p137"/>
          <p:cNvCxnSpPr/>
          <p:nvPr/>
        </p:nvCxnSpPr>
        <p:spPr>
          <a:xfrm rot="10800000">
            <a:off x="4427756" y="3841286"/>
            <a:ext cx="0" cy="320186"/>
          </a:xfrm>
          <a:prstGeom prst="straightConnector1">
            <a:avLst/>
          </a:prstGeom>
          <a:noFill/>
          <a:ln cap="flat" cmpd="sng" w="28575">
            <a:solidFill>
              <a:srgbClr val="7F7F7F"/>
            </a:solidFill>
            <a:prstDash val="solid"/>
            <a:miter lim="800000"/>
            <a:headEnd len="sm" w="sm" type="none"/>
            <a:tailEnd len="med" w="med" type="stealth"/>
          </a:ln>
        </p:spPr>
      </p:cxnSp>
      <p:sp>
        <p:nvSpPr>
          <p:cNvPr id="2415" name="Google Shape;2415;p137"/>
          <p:cNvSpPr txBox="1"/>
          <p:nvPr/>
        </p:nvSpPr>
        <p:spPr>
          <a:xfrm>
            <a:off x="4589382" y="3936998"/>
            <a:ext cx="426293" cy="153888"/>
          </a:xfrm>
          <a:prstGeom prst="rect">
            <a:avLst/>
          </a:prstGeom>
          <a:noFill/>
          <a:ln cap="flat" cmpd="sng" w="9525">
            <a:solidFill>
              <a:schemeClr val="accent1"/>
            </a:solidFill>
            <a:prstDash val="solid"/>
            <a:round/>
            <a:headEnd len="sm" w="sm" type="none"/>
            <a:tailEnd len="sm" w="sm" type="none"/>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+8%</a:t>
            </a:r>
            <a:endParaRPr b="0" i="0" sz="1000" u="none" cap="none" strike="noStrike">
              <a:solidFill>
                <a:srgbClr val="000000"/>
              </a:solidFill>
              <a:latin typeface="Arial"/>
              <a:ea typeface="Arial"/>
              <a:cs typeface="Arial"/>
              <a:sym typeface="Arial"/>
            </a:endParaRPr>
          </a:p>
        </p:txBody>
      </p:sp>
      <p:cxnSp>
        <p:nvCxnSpPr>
          <p:cNvPr id="2416" name="Google Shape;2416;p137"/>
          <p:cNvCxnSpPr/>
          <p:nvPr/>
        </p:nvCxnSpPr>
        <p:spPr>
          <a:xfrm>
            <a:off x="4440488" y="3805395"/>
            <a:ext cx="1448399" cy="0"/>
          </a:xfrm>
          <a:prstGeom prst="straightConnector1">
            <a:avLst/>
          </a:prstGeom>
          <a:noFill/>
          <a:ln cap="flat" cmpd="sng" w="28575">
            <a:solidFill>
              <a:srgbClr val="7F7F7F"/>
            </a:solidFill>
            <a:prstDash val="solid"/>
            <a:miter lim="800000"/>
            <a:headEnd len="sm" w="sm" type="none"/>
            <a:tailEnd len="sm" w="sm" type="none"/>
          </a:ln>
        </p:spPr>
      </p:cxnSp>
      <p:cxnSp>
        <p:nvCxnSpPr>
          <p:cNvPr id="2417" name="Google Shape;2417;p137"/>
          <p:cNvCxnSpPr/>
          <p:nvPr/>
        </p:nvCxnSpPr>
        <p:spPr>
          <a:xfrm rot="10800000">
            <a:off x="5891155" y="3198345"/>
            <a:ext cx="0" cy="607206"/>
          </a:xfrm>
          <a:prstGeom prst="straightConnector1">
            <a:avLst/>
          </a:prstGeom>
          <a:noFill/>
          <a:ln cap="flat" cmpd="sng" w="28575">
            <a:solidFill>
              <a:srgbClr val="7F7F7F"/>
            </a:solidFill>
            <a:prstDash val="solid"/>
            <a:miter lim="800000"/>
            <a:headEnd len="sm" w="sm" type="none"/>
            <a:tailEnd len="med" w="med" type="stealth"/>
          </a:ln>
        </p:spPr>
      </p:cxnSp>
      <p:sp>
        <p:nvSpPr>
          <p:cNvPr id="2418" name="Google Shape;2418;p137"/>
          <p:cNvSpPr txBox="1"/>
          <p:nvPr/>
        </p:nvSpPr>
        <p:spPr>
          <a:xfrm>
            <a:off x="6035253" y="3332738"/>
            <a:ext cx="426293" cy="153888"/>
          </a:xfrm>
          <a:prstGeom prst="rect">
            <a:avLst/>
          </a:prstGeom>
          <a:noFill/>
          <a:ln cap="flat" cmpd="sng" w="9525">
            <a:solidFill>
              <a:schemeClr val="accent1"/>
            </a:solidFill>
            <a:prstDash val="solid"/>
            <a:round/>
            <a:headEnd len="sm" w="sm" type="none"/>
            <a:tailEnd len="sm" w="sm" type="none"/>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+21%</a:t>
            </a:r>
            <a:endParaRPr b="0" i="0" sz="1000" u="none" cap="none" strike="noStrike">
              <a:solidFill>
                <a:srgbClr val="000000"/>
              </a:solidFill>
              <a:latin typeface="Arial"/>
              <a:ea typeface="Arial"/>
              <a:cs typeface="Arial"/>
              <a:sym typeface="Arial"/>
            </a:endParaRPr>
          </a:p>
        </p:txBody>
      </p:sp>
      <p:cxnSp>
        <p:nvCxnSpPr>
          <p:cNvPr id="2419" name="Google Shape;2419;p137"/>
          <p:cNvCxnSpPr/>
          <p:nvPr/>
        </p:nvCxnSpPr>
        <p:spPr>
          <a:xfrm>
            <a:off x="2095500" y="4952386"/>
            <a:ext cx="1082766" cy="1"/>
          </a:xfrm>
          <a:prstGeom prst="straightConnector1">
            <a:avLst/>
          </a:prstGeom>
          <a:noFill/>
          <a:ln cap="flat" cmpd="sng" w="28575">
            <a:solidFill>
              <a:srgbClr val="7F7F7F"/>
            </a:solidFill>
            <a:prstDash val="solid"/>
            <a:miter lim="800000"/>
            <a:headEnd len="sm" w="sm" type="none"/>
            <a:tailEnd len="sm" w="sm" type="none"/>
          </a:ln>
        </p:spPr>
      </p:cxnSp>
      <p:cxnSp>
        <p:nvCxnSpPr>
          <p:cNvPr id="2420" name="Google Shape;2420;p137"/>
          <p:cNvCxnSpPr/>
          <p:nvPr/>
        </p:nvCxnSpPr>
        <p:spPr>
          <a:xfrm rot="10800000">
            <a:off x="3178266" y="4161472"/>
            <a:ext cx="0" cy="790408"/>
          </a:xfrm>
          <a:prstGeom prst="straightConnector1">
            <a:avLst/>
          </a:prstGeom>
          <a:noFill/>
          <a:ln cap="flat" cmpd="sng" w="28575">
            <a:solidFill>
              <a:srgbClr val="7F7F7F"/>
            </a:solidFill>
            <a:prstDash val="solid"/>
            <a:miter lim="800000"/>
            <a:headEnd len="sm" w="sm" type="none"/>
            <a:tailEnd len="med" w="med" type="stealth"/>
          </a:ln>
        </p:spPr>
      </p:cxnSp>
      <p:sp>
        <p:nvSpPr>
          <p:cNvPr id="2421" name="Google Shape;2421;p137"/>
          <p:cNvSpPr txBox="1"/>
          <p:nvPr/>
        </p:nvSpPr>
        <p:spPr>
          <a:xfrm>
            <a:off x="3376718" y="4492565"/>
            <a:ext cx="426293" cy="153888"/>
          </a:xfrm>
          <a:prstGeom prst="rect">
            <a:avLst/>
          </a:prstGeom>
          <a:noFill/>
          <a:ln cap="flat" cmpd="sng" w="9525">
            <a:solidFill>
              <a:schemeClr val="accent1"/>
            </a:solidFill>
            <a:prstDash val="solid"/>
            <a:round/>
            <a:headEnd len="sm" w="sm" type="none"/>
            <a:tailEnd len="sm" w="sm" type="none"/>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+28%</a:t>
            </a:r>
            <a:endParaRPr b="0" i="0" sz="1000" u="none" cap="none" strike="noStrike">
              <a:solidFill>
                <a:srgbClr val="000000"/>
              </a:solidFill>
              <a:latin typeface="Arial"/>
              <a:ea typeface="Arial"/>
              <a:cs typeface="Arial"/>
              <a:sym typeface="Arial"/>
            </a:endParaRPr>
          </a:p>
        </p:txBody>
      </p:sp>
      <p:cxnSp>
        <p:nvCxnSpPr>
          <p:cNvPr id="2422" name="Google Shape;2422;p137"/>
          <p:cNvCxnSpPr/>
          <p:nvPr/>
        </p:nvCxnSpPr>
        <p:spPr>
          <a:xfrm>
            <a:off x="5888887" y="3190317"/>
            <a:ext cx="2674225" cy="0"/>
          </a:xfrm>
          <a:prstGeom prst="straightConnector1">
            <a:avLst/>
          </a:prstGeom>
          <a:noFill/>
          <a:ln cap="flat" cmpd="sng" w="28575">
            <a:solidFill>
              <a:srgbClr val="7F7F7F"/>
            </a:solidFill>
            <a:prstDash val="solid"/>
            <a:miter lim="800000"/>
            <a:headEnd len="sm" w="sm" type="none"/>
            <a:tailEnd len="sm" w="sm" type="none"/>
          </a:ln>
        </p:spPr>
      </p:cxnSp>
      <p:cxnSp>
        <p:nvCxnSpPr>
          <p:cNvPr id="2423" name="Google Shape;2423;p137"/>
          <p:cNvCxnSpPr/>
          <p:nvPr/>
        </p:nvCxnSpPr>
        <p:spPr>
          <a:xfrm rot="10800000">
            <a:off x="8563112" y="2912426"/>
            <a:ext cx="0" cy="277891"/>
          </a:xfrm>
          <a:prstGeom prst="straightConnector1">
            <a:avLst/>
          </a:prstGeom>
          <a:noFill/>
          <a:ln cap="flat" cmpd="sng" w="28575">
            <a:solidFill>
              <a:srgbClr val="7F7F7F"/>
            </a:solidFill>
            <a:prstDash val="solid"/>
            <a:miter lim="800000"/>
            <a:headEnd len="sm" w="sm" type="none"/>
            <a:tailEnd len="med" w="med" type="stealth"/>
          </a:ln>
        </p:spPr>
      </p:cxnSp>
      <p:sp>
        <p:nvSpPr>
          <p:cNvPr id="2424" name="Google Shape;2424;p137"/>
          <p:cNvSpPr txBox="1"/>
          <p:nvPr/>
        </p:nvSpPr>
        <p:spPr>
          <a:xfrm>
            <a:off x="8782311" y="2970579"/>
            <a:ext cx="426293" cy="153888"/>
          </a:xfrm>
          <a:prstGeom prst="rect">
            <a:avLst/>
          </a:prstGeom>
          <a:noFill/>
          <a:ln cap="flat" cmpd="sng" w="9525">
            <a:solidFill>
              <a:schemeClr val="accent1"/>
            </a:solidFill>
            <a:prstDash val="solid"/>
            <a:round/>
            <a:headEnd len="sm" w="sm" type="none"/>
            <a:tailEnd len="sm" w="sm" type="none"/>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+9%</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8" name="Shape 2428"/>
        <p:cNvGrpSpPr/>
        <p:nvPr/>
      </p:nvGrpSpPr>
      <p:grpSpPr>
        <a:xfrm>
          <a:off x="0" y="0"/>
          <a:ext cx="0" cy="0"/>
          <a:chOff x="0" y="0"/>
          <a:chExt cx="0" cy="0"/>
        </a:xfrm>
      </p:grpSpPr>
      <p:sp>
        <p:nvSpPr>
          <p:cNvPr id="2429" name="Google Shape;2429;p138"/>
          <p:cNvSpPr txBox="1"/>
          <p:nvPr>
            <p:ph idx="1" type="body"/>
          </p:nvPr>
        </p:nvSpPr>
        <p:spPr>
          <a:xfrm>
            <a:off x="2482985" y="685554"/>
            <a:ext cx="8140770" cy="92333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6000"/>
              <a:buFont typeface="Arial"/>
              <a:buNone/>
            </a:pPr>
            <a:r>
              <a:rPr lang="en-US" sz="6000"/>
              <a:t>Max Diff</a:t>
            </a:r>
            <a:endParaRPr/>
          </a:p>
        </p:txBody>
      </p:sp>
      <p:sp>
        <p:nvSpPr>
          <p:cNvPr id="2430" name="Google Shape;2430;p138"/>
          <p:cNvSpPr txBox="1"/>
          <p:nvPr/>
        </p:nvSpPr>
        <p:spPr>
          <a:xfrm>
            <a:off x="-359227" y="685554"/>
            <a:ext cx="2482984" cy="189059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lt1"/>
              </a:buClr>
              <a:buSzPts val="13900"/>
              <a:buFont typeface="Arial"/>
              <a:buNone/>
            </a:pPr>
            <a:r>
              <a:rPr b="1" i="0" lang="en-US" sz="13900" u="none" cap="none" strike="noStrike">
                <a:solidFill>
                  <a:schemeClr val="lt1"/>
                </a:solidFill>
                <a:latin typeface="Arial"/>
                <a:ea typeface="Arial"/>
                <a:cs typeface="Arial"/>
                <a:sym typeface="Arial"/>
              </a:rPr>
              <a:t>12</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4" name="Shape 2434"/>
        <p:cNvGrpSpPr/>
        <p:nvPr/>
      </p:nvGrpSpPr>
      <p:grpSpPr>
        <a:xfrm>
          <a:off x="0" y="0"/>
          <a:ext cx="0" cy="0"/>
          <a:chOff x="0" y="0"/>
          <a:chExt cx="0" cy="0"/>
        </a:xfrm>
      </p:grpSpPr>
      <p:sp>
        <p:nvSpPr>
          <p:cNvPr id="2435" name="Google Shape;2435;p139"/>
          <p:cNvSpPr txBox="1"/>
          <p:nvPr>
            <p:ph type="title"/>
          </p:nvPr>
        </p:nvSpPr>
        <p:spPr>
          <a:xfrm>
            <a:off x="457200" y="152401"/>
            <a:ext cx="10515600"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t>MaxDiff Methodology</a:t>
            </a:r>
            <a:endParaRPr>
              <a:latin typeface="Arial"/>
              <a:ea typeface="Arial"/>
              <a:cs typeface="Arial"/>
              <a:sym typeface="Arial"/>
            </a:endParaRPr>
          </a:p>
        </p:txBody>
      </p:sp>
      <p:sp>
        <p:nvSpPr>
          <p:cNvPr id="2436" name="Google Shape;2436;p139"/>
          <p:cNvSpPr txBox="1"/>
          <p:nvPr/>
        </p:nvSpPr>
        <p:spPr>
          <a:xfrm>
            <a:off x="601369" y="1356422"/>
            <a:ext cx="5043433" cy="1137318"/>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1000"/>
              </a:spcBef>
              <a:spcAft>
                <a:spcPts val="0"/>
              </a:spcAft>
              <a:buClr>
                <a:schemeClr val="accent2"/>
              </a:buClr>
              <a:buSzPts val="1800"/>
              <a:buFont typeface="Arial"/>
              <a:buNone/>
            </a:pPr>
            <a:r>
              <a:rPr b="0" i="0" lang="en-US" sz="1600" u="none" cap="none" strike="noStrike">
                <a:solidFill>
                  <a:schemeClr val="accent2"/>
                </a:solidFill>
                <a:latin typeface="Arial"/>
                <a:ea typeface="Arial"/>
                <a:cs typeface="Arial"/>
                <a:sym typeface="Arial"/>
              </a:rPr>
              <a:t>MaxDiff presents respondents with samples of the full list of items you wish to assess, then has them mark the items they prefer the most and the items they prefer the least in each set.</a:t>
            </a:r>
            <a:endParaRPr/>
          </a:p>
        </p:txBody>
      </p:sp>
      <p:sp>
        <p:nvSpPr>
          <p:cNvPr id="2437" name="Google Shape;2437;p139"/>
          <p:cNvSpPr/>
          <p:nvPr/>
        </p:nvSpPr>
        <p:spPr>
          <a:xfrm>
            <a:off x="759678" y="3759522"/>
            <a:ext cx="4866153" cy="2262671"/>
          </a:xfrm>
          <a:prstGeom prst="rect">
            <a:avLst/>
          </a:prstGeom>
          <a:noFill/>
          <a:ln>
            <a:noFill/>
          </a:ln>
        </p:spPr>
        <p:txBody>
          <a:bodyPr anchorCtr="0" anchor="ctr"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chemeClr val="dk1"/>
                </a:solidFill>
                <a:latin typeface="Arial"/>
                <a:ea typeface="Arial"/>
                <a:cs typeface="Arial"/>
                <a:sym typeface="Arial"/>
              </a:rPr>
              <a:t>Relies on paired comparisons</a:t>
            </a:r>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chemeClr val="dk1"/>
                </a:solidFill>
                <a:latin typeface="Arial"/>
                <a:ea typeface="Arial"/>
                <a:cs typeface="Arial"/>
                <a:sym typeface="Arial"/>
              </a:rPr>
              <a:t>Seeks to find the maximum difference in preference </a:t>
            </a:r>
            <a:endParaRPr/>
          </a:p>
          <a:p>
            <a:pPr indent="-285750" lvl="0" marL="285750" marR="0" rtl="0" algn="l">
              <a:lnSpc>
                <a:spcPct val="150000"/>
              </a:lnSpc>
              <a:spcBef>
                <a:spcPts val="0"/>
              </a:spcBef>
              <a:spcAft>
                <a:spcPts val="0"/>
              </a:spcAft>
              <a:buClr>
                <a:srgbClr val="000000"/>
              </a:buClr>
              <a:buSzPts val="1600"/>
              <a:buFont typeface="Arial"/>
              <a:buChar char="•"/>
            </a:pPr>
            <a:r>
              <a:rPr b="0" i="0" lang="en-US" sz="1600" u="none" cap="none" strike="noStrike">
                <a:solidFill>
                  <a:schemeClr val="dk1"/>
                </a:solidFill>
                <a:latin typeface="Arial"/>
                <a:ea typeface="Arial"/>
                <a:cs typeface="Arial"/>
                <a:sym typeface="Arial"/>
              </a:rPr>
              <a:t>Identifies the features your program should be most focused on providing for customers, and which you can set aside.</a:t>
            </a:r>
            <a:endParaRPr/>
          </a:p>
        </p:txBody>
      </p:sp>
      <p:grpSp>
        <p:nvGrpSpPr>
          <p:cNvPr id="2438" name="Google Shape;2438;p139"/>
          <p:cNvGrpSpPr/>
          <p:nvPr/>
        </p:nvGrpSpPr>
        <p:grpSpPr>
          <a:xfrm>
            <a:off x="6676657" y="1563813"/>
            <a:ext cx="5076529" cy="3278668"/>
            <a:chOff x="6600825" y="1015579"/>
            <a:chExt cx="5076529" cy="3278668"/>
          </a:xfrm>
        </p:grpSpPr>
        <p:sp>
          <p:nvSpPr>
            <p:cNvPr id="2439" name="Google Shape;2439;p139"/>
            <p:cNvSpPr/>
            <p:nvPr/>
          </p:nvSpPr>
          <p:spPr>
            <a:xfrm>
              <a:off x="7892215" y="1723144"/>
              <a:ext cx="2468880" cy="4572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 Claim</a:t>
              </a:r>
              <a:endParaRPr/>
            </a:p>
          </p:txBody>
        </p:sp>
        <p:sp>
          <p:nvSpPr>
            <p:cNvPr id="2440" name="Google Shape;2440;p139"/>
            <p:cNvSpPr/>
            <p:nvPr/>
          </p:nvSpPr>
          <p:spPr>
            <a:xfrm>
              <a:off x="7917084" y="2336037"/>
              <a:ext cx="2468880" cy="457200"/>
            </a:xfrm>
            <a:prstGeom prst="roundRect">
              <a:avLst>
                <a:gd fmla="val 16667"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Claim</a:t>
              </a:r>
              <a:endParaRPr/>
            </a:p>
          </p:txBody>
        </p:sp>
        <p:sp>
          <p:nvSpPr>
            <p:cNvPr id="2441" name="Google Shape;2441;p139"/>
            <p:cNvSpPr/>
            <p:nvPr/>
          </p:nvSpPr>
          <p:spPr>
            <a:xfrm>
              <a:off x="7917084" y="2975799"/>
              <a:ext cx="2468880" cy="457200"/>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Claim</a:t>
              </a:r>
              <a:endParaRPr/>
            </a:p>
          </p:txBody>
        </p:sp>
        <p:sp>
          <p:nvSpPr>
            <p:cNvPr id="2442" name="Google Shape;2442;p139"/>
            <p:cNvSpPr/>
            <p:nvPr/>
          </p:nvSpPr>
          <p:spPr>
            <a:xfrm>
              <a:off x="7917084" y="3641725"/>
              <a:ext cx="2468880" cy="4572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Claim</a:t>
              </a:r>
              <a:endParaRPr/>
            </a:p>
          </p:txBody>
        </p:sp>
        <p:sp>
          <p:nvSpPr>
            <p:cNvPr id="2443" name="Google Shape;2443;p139"/>
            <p:cNvSpPr/>
            <p:nvPr/>
          </p:nvSpPr>
          <p:spPr>
            <a:xfrm>
              <a:off x="10872788" y="1814584"/>
              <a:ext cx="274320" cy="27432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44" name="Google Shape;2444;p139"/>
            <p:cNvSpPr/>
            <p:nvPr/>
          </p:nvSpPr>
          <p:spPr>
            <a:xfrm>
              <a:off x="7142544" y="1791655"/>
              <a:ext cx="274320" cy="27432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45" name="Google Shape;2445;p139"/>
            <p:cNvSpPr/>
            <p:nvPr/>
          </p:nvSpPr>
          <p:spPr>
            <a:xfrm>
              <a:off x="7142544" y="2446899"/>
              <a:ext cx="274320" cy="27432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46" name="Google Shape;2446;p139"/>
            <p:cNvSpPr/>
            <p:nvPr/>
          </p:nvSpPr>
          <p:spPr>
            <a:xfrm>
              <a:off x="10872788" y="2461710"/>
              <a:ext cx="274320" cy="27432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47" name="Google Shape;2447;p139"/>
            <p:cNvSpPr/>
            <p:nvPr/>
          </p:nvSpPr>
          <p:spPr>
            <a:xfrm>
              <a:off x="7130110" y="3102143"/>
              <a:ext cx="274320" cy="27432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48" name="Google Shape;2448;p139"/>
            <p:cNvSpPr/>
            <p:nvPr/>
          </p:nvSpPr>
          <p:spPr>
            <a:xfrm>
              <a:off x="10872788" y="3108836"/>
              <a:ext cx="274320" cy="27432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49" name="Google Shape;2449;p139"/>
            <p:cNvSpPr/>
            <p:nvPr/>
          </p:nvSpPr>
          <p:spPr>
            <a:xfrm>
              <a:off x="7142544" y="3757388"/>
              <a:ext cx="274320" cy="27432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50" name="Google Shape;2450;p139"/>
            <p:cNvSpPr/>
            <p:nvPr/>
          </p:nvSpPr>
          <p:spPr>
            <a:xfrm>
              <a:off x="10866700" y="3755963"/>
              <a:ext cx="274320" cy="27432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51" name="Google Shape;2451;p139"/>
            <p:cNvSpPr/>
            <p:nvPr/>
          </p:nvSpPr>
          <p:spPr>
            <a:xfrm>
              <a:off x="6600825" y="1172696"/>
              <a:ext cx="1291390" cy="31244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1400" u="none" cap="none" strike="noStrike">
                  <a:solidFill>
                    <a:srgbClr val="003863"/>
                  </a:solidFill>
                  <a:latin typeface="Arial"/>
                  <a:ea typeface="Arial"/>
                  <a:cs typeface="Arial"/>
                  <a:sym typeface="Arial"/>
                </a:rPr>
                <a:t>Most</a:t>
              </a:r>
              <a:endParaRPr/>
            </a:p>
          </p:txBody>
        </p:sp>
        <p:sp>
          <p:nvSpPr>
            <p:cNvPr id="2452" name="Google Shape;2452;p139"/>
            <p:cNvSpPr/>
            <p:nvPr/>
          </p:nvSpPr>
          <p:spPr>
            <a:xfrm>
              <a:off x="10385964" y="1172696"/>
              <a:ext cx="1291390" cy="31244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1400" u="none" cap="none" strike="noStrike">
                  <a:solidFill>
                    <a:srgbClr val="003863"/>
                  </a:solidFill>
                  <a:latin typeface="Arial"/>
                  <a:ea typeface="Arial"/>
                  <a:cs typeface="Arial"/>
                  <a:sym typeface="Arial"/>
                </a:rPr>
                <a:t>Least</a:t>
              </a:r>
              <a:endParaRPr/>
            </a:p>
          </p:txBody>
        </p:sp>
        <p:cxnSp>
          <p:nvCxnSpPr>
            <p:cNvPr id="2453" name="Google Shape;2453;p139"/>
            <p:cNvCxnSpPr/>
            <p:nvPr/>
          </p:nvCxnSpPr>
          <p:spPr>
            <a:xfrm>
              <a:off x="7658101" y="1041318"/>
              <a:ext cx="0" cy="3164232"/>
            </a:xfrm>
            <a:prstGeom prst="straightConnector1">
              <a:avLst/>
            </a:prstGeom>
            <a:noFill/>
            <a:ln cap="flat" cmpd="sng" w="9525">
              <a:solidFill>
                <a:schemeClr val="dk2"/>
              </a:solidFill>
              <a:prstDash val="dash"/>
              <a:miter lim="800000"/>
              <a:headEnd len="sm" w="sm" type="none"/>
              <a:tailEnd len="sm" w="sm" type="none"/>
            </a:ln>
          </p:spPr>
        </p:cxnSp>
        <p:cxnSp>
          <p:nvCxnSpPr>
            <p:cNvPr id="2454" name="Google Shape;2454;p139"/>
            <p:cNvCxnSpPr/>
            <p:nvPr/>
          </p:nvCxnSpPr>
          <p:spPr>
            <a:xfrm>
              <a:off x="10498255" y="1130015"/>
              <a:ext cx="0" cy="3164232"/>
            </a:xfrm>
            <a:prstGeom prst="straightConnector1">
              <a:avLst/>
            </a:prstGeom>
            <a:noFill/>
            <a:ln cap="flat" cmpd="sng" w="9525">
              <a:solidFill>
                <a:schemeClr val="dk2"/>
              </a:solidFill>
              <a:prstDash val="dash"/>
              <a:miter lim="800000"/>
              <a:headEnd len="sm" w="sm" type="none"/>
              <a:tailEnd len="sm" w="sm" type="none"/>
            </a:ln>
          </p:spPr>
        </p:cxnSp>
        <p:cxnSp>
          <p:nvCxnSpPr>
            <p:cNvPr id="2455" name="Google Shape;2455;p139"/>
            <p:cNvCxnSpPr/>
            <p:nvPr/>
          </p:nvCxnSpPr>
          <p:spPr>
            <a:xfrm>
              <a:off x="6865524" y="1580265"/>
              <a:ext cx="4572000" cy="0"/>
            </a:xfrm>
            <a:prstGeom prst="straightConnector1">
              <a:avLst/>
            </a:prstGeom>
            <a:noFill/>
            <a:ln cap="flat" cmpd="sng" w="9525">
              <a:solidFill>
                <a:schemeClr val="dk2"/>
              </a:solidFill>
              <a:prstDash val="dash"/>
              <a:miter lim="800000"/>
              <a:headEnd len="sm" w="sm" type="none"/>
              <a:tailEnd len="sm" w="sm" type="none"/>
            </a:ln>
          </p:spPr>
        </p:cxnSp>
        <p:sp>
          <p:nvSpPr>
            <p:cNvPr id="2456" name="Google Shape;2456;p139"/>
            <p:cNvSpPr/>
            <p:nvPr/>
          </p:nvSpPr>
          <p:spPr>
            <a:xfrm>
              <a:off x="8215195" y="1015579"/>
              <a:ext cx="1871663" cy="4699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600" u="none" cap="none" strike="noStrike">
                  <a:solidFill>
                    <a:srgbClr val="7F7F7F"/>
                  </a:solidFill>
                  <a:latin typeface="Arial"/>
                  <a:ea typeface="Arial"/>
                  <a:cs typeface="Arial"/>
                  <a:sym typeface="Arial"/>
                </a:rPr>
                <a:t>Example:</a:t>
              </a:r>
              <a:endParaRPr/>
            </a:p>
          </p:txBody>
        </p:sp>
      </p:grpSp>
      <p:grpSp>
        <p:nvGrpSpPr>
          <p:cNvPr id="2457" name="Google Shape;2457;p139"/>
          <p:cNvGrpSpPr/>
          <p:nvPr/>
        </p:nvGrpSpPr>
        <p:grpSpPr>
          <a:xfrm>
            <a:off x="755315" y="2735137"/>
            <a:ext cx="4572000" cy="1032782"/>
            <a:chOff x="710685" y="2817626"/>
            <a:chExt cx="4572000" cy="1032782"/>
          </a:xfrm>
        </p:grpSpPr>
        <p:cxnSp>
          <p:nvCxnSpPr>
            <p:cNvPr id="2458" name="Google Shape;2458;p139"/>
            <p:cNvCxnSpPr/>
            <p:nvPr/>
          </p:nvCxnSpPr>
          <p:spPr>
            <a:xfrm>
              <a:off x="710685" y="3222337"/>
              <a:ext cx="4572000" cy="44002"/>
            </a:xfrm>
            <a:prstGeom prst="straightConnector1">
              <a:avLst/>
            </a:prstGeom>
            <a:noFill/>
            <a:ln cap="flat" cmpd="sng" w="38100">
              <a:solidFill>
                <a:schemeClr val="accent1"/>
              </a:solidFill>
              <a:prstDash val="solid"/>
              <a:miter lim="800000"/>
              <a:headEnd len="sm" w="sm" type="none"/>
              <a:tailEnd len="sm" w="sm" type="none"/>
            </a:ln>
          </p:spPr>
        </p:cxnSp>
        <p:sp>
          <p:nvSpPr>
            <p:cNvPr id="2459" name="Google Shape;2459;p139"/>
            <p:cNvSpPr/>
            <p:nvPr/>
          </p:nvSpPr>
          <p:spPr>
            <a:xfrm>
              <a:off x="2781620" y="2900915"/>
              <a:ext cx="499462" cy="76921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460" name="Google Shape;2460;p139"/>
            <p:cNvPicPr preferRelativeResize="0"/>
            <p:nvPr/>
          </p:nvPicPr>
          <p:blipFill rotWithShape="1">
            <a:blip r:embed="rId3">
              <a:alphaModFix/>
            </a:blip>
            <a:srcRect b="0" l="0" r="0" t="0"/>
            <a:stretch/>
          </p:blipFill>
          <p:spPr>
            <a:xfrm>
              <a:off x="2719422" y="2817626"/>
              <a:ext cx="857404" cy="1032782"/>
            </a:xfrm>
            <a:prstGeom prst="rect">
              <a:avLst/>
            </a:prstGeom>
            <a:noFill/>
            <a:ln>
              <a:noFill/>
            </a:ln>
          </p:spPr>
        </p:pic>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4" name="Shape 2464"/>
        <p:cNvGrpSpPr/>
        <p:nvPr/>
      </p:nvGrpSpPr>
      <p:grpSpPr>
        <a:xfrm>
          <a:off x="0" y="0"/>
          <a:ext cx="0" cy="0"/>
          <a:chOff x="0" y="0"/>
          <a:chExt cx="0" cy="0"/>
        </a:xfrm>
      </p:grpSpPr>
      <p:sp>
        <p:nvSpPr>
          <p:cNvPr id="2465" name="Google Shape;2465;p140"/>
          <p:cNvSpPr txBox="1"/>
          <p:nvPr>
            <p:ph type="title"/>
          </p:nvPr>
        </p:nvSpPr>
        <p:spPr>
          <a:xfrm>
            <a:off x="457200" y="152401"/>
            <a:ext cx="10515600"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t>MaxDiff Methodology</a:t>
            </a:r>
            <a:endParaRPr>
              <a:latin typeface="Arial"/>
              <a:ea typeface="Arial"/>
              <a:cs typeface="Arial"/>
              <a:sym typeface="Arial"/>
            </a:endParaRPr>
          </a:p>
        </p:txBody>
      </p:sp>
      <p:sp>
        <p:nvSpPr>
          <p:cNvPr id="2466" name="Google Shape;2466;p140"/>
          <p:cNvSpPr txBox="1"/>
          <p:nvPr/>
        </p:nvSpPr>
        <p:spPr>
          <a:xfrm>
            <a:off x="5647764" y="981088"/>
            <a:ext cx="4324846" cy="365125"/>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Clr>
                <a:srgbClr val="2E393F"/>
              </a:buClr>
              <a:buSzPts val="1800"/>
              <a:buFont typeface="Arial"/>
              <a:buNone/>
            </a:pPr>
            <a:r>
              <a:rPr b="1" i="0" lang="en-US" sz="1950" u="none" cap="none" strike="noStrike">
                <a:solidFill>
                  <a:schemeClr val="dk1"/>
                </a:solidFill>
                <a:latin typeface="Arial"/>
                <a:ea typeface="Arial"/>
                <a:cs typeface="Arial"/>
                <a:sym typeface="Arial"/>
              </a:rPr>
              <a:t>Sample Question</a:t>
            </a:r>
            <a:endParaRPr/>
          </a:p>
        </p:txBody>
      </p:sp>
      <p:graphicFrame>
        <p:nvGraphicFramePr>
          <p:cNvPr id="2467" name="Google Shape;2467;p140"/>
          <p:cNvGraphicFramePr/>
          <p:nvPr/>
        </p:nvGraphicFramePr>
        <p:xfrm>
          <a:off x="454126" y="981088"/>
          <a:ext cx="3000000" cy="3000000"/>
        </p:xfrm>
        <a:graphic>
          <a:graphicData uri="http://schemas.openxmlformats.org/drawingml/2006/table">
            <a:tbl>
              <a:tblPr bandRow="1" firstRow="1">
                <a:noFill/>
                <a:tableStyleId>{083E1A4C-9EA8-4216-81A6-2806F8AA674E}</a:tableStyleId>
              </a:tblPr>
              <a:tblGrid>
                <a:gridCol w="5075025"/>
              </a:tblGrid>
              <a:tr h="403750">
                <a:tc>
                  <a:txBody>
                    <a:bodyPr/>
                    <a:lstStyle/>
                    <a:p>
                      <a:pPr indent="0" lvl="0" marL="0" marR="0" rtl="0" algn="ctr">
                        <a:spcBef>
                          <a:spcPts val="0"/>
                        </a:spcBef>
                        <a:spcAft>
                          <a:spcPts val="0"/>
                        </a:spcAft>
                        <a:buNone/>
                      </a:pPr>
                      <a:r>
                        <a:rPr lang="en-US" sz="1600">
                          <a:latin typeface="Arial"/>
                          <a:ea typeface="Arial"/>
                          <a:cs typeface="Arial"/>
                          <a:sym typeface="Arial"/>
                        </a:rPr>
                        <a:t>Statements Tested</a:t>
                      </a:r>
                      <a:endParaRPr/>
                    </a:p>
                  </a:txBody>
                  <a:tcPr marT="45725" marB="45725" marR="91450" marL="91450"/>
                </a:tc>
              </a:tr>
              <a:tr h="320050">
                <a:tc>
                  <a:txBody>
                    <a:bodyPr/>
                    <a:lstStyle/>
                    <a:p>
                      <a:pPr indent="0" lvl="0" marL="0" marR="0" rtl="0" algn="l">
                        <a:spcBef>
                          <a:spcPts val="0"/>
                        </a:spcBef>
                        <a:spcAft>
                          <a:spcPts val="0"/>
                        </a:spcAft>
                        <a:buNone/>
                      </a:pPr>
                      <a:r>
                        <a:rPr lang="en-US" sz="1100" u="none" strike="noStrike">
                          <a:latin typeface="Arial"/>
                          <a:ea typeface="Arial"/>
                          <a:cs typeface="Arial"/>
                          <a:sym typeface="Arial"/>
                        </a:rPr>
                        <a:t>1. XXX</a:t>
                      </a:r>
                      <a:endParaRPr b="0" i="0" sz="1100" u="none" strike="noStrike">
                        <a:solidFill>
                          <a:srgbClr val="000000"/>
                        </a:solidFill>
                        <a:latin typeface="Arial"/>
                        <a:ea typeface="Arial"/>
                        <a:cs typeface="Arial"/>
                        <a:sym typeface="Arial"/>
                      </a:endParaRPr>
                    </a:p>
                  </a:txBody>
                  <a:tcPr marT="9525" marB="0" marR="9525" marL="9525" anchor="ctr"/>
                </a:tc>
              </a:tr>
              <a:tr h="320050">
                <a:tc>
                  <a:txBody>
                    <a:bodyPr/>
                    <a:lstStyle/>
                    <a:p>
                      <a:pPr indent="0" lvl="0" marL="0" marR="0" rtl="0" algn="l">
                        <a:lnSpc>
                          <a:spcPct val="100000"/>
                        </a:lnSpc>
                        <a:spcBef>
                          <a:spcPts val="0"/>
                        </a:spcBef>
                        <a:spcAft>
                          <a:spcPts val="0"/>
                        </a:spcAft>
                        <a:buClr>
                          <a:schemeClr val="dk1"/>
                        </a:buClr>
                        <a:buSzPts val="1100"/>
                        <a:buFont typeface="Arial"/>
                        <a:buNone/>
                      </a:pPr>
                      <a:r>
                        <a:rPr lang="en-US" sz="1100" u="none" strike="noStrike">
                          <a:latin typeface="Arial"/>
                          <a:ea typeface="Arial"/>
                          <a:cs typeface="Arial"/>
                          <a:sym typeface="Arial"/>
                        </a:rPr>
                        <a:t>2. XXX</a:t>
                      </a:r>
                      <a:endParaRPr b="0" i="0" sz="1100" u="none" strike="noStrike">
                        <a:solidFill>
                          <a:srgbClr val="000000"/>
                        </a:solidFill>
                        <a:latin typeface="Arial"/>
                        <a:ea typeface="Arial"/>
                        <a:cs typeface="Arial"/>
                        <a:sym typeface="Arial"/>
                      </a:endParaRPr>
                    </a:p>
                  </a:txBody>
                  <a:tcPr marT="9525" marB="0" marR="9525" marL="9525" anchor="ctr"/>
                </a:tc>
              </a:tr>
              <a:tr h="320050">
                <a:tc>
                  <a:txBody>
                    <a:bodyPr/>
                    <a:lstStyle/>
                    <a:p>
                      <a:pPr indent="0" lvl="0" marL="0" marR="0" rtl="0" algn="l">
                        <a:lnSpc>
                          <a:spcPct val="100000"/>
                        </a:lnSpc>
                        <a:spcBef>
                          <a:spcPts val="0"/>
                        </a:spcBef>
                        <a:spcAft>
                          <a:spcPts val="0"/>
                        </a:spcAft>
                        <a:buClr>
                          <a:schemeClr val="dk1"/>
                        </a:buClr>
                        <a:buSzPts val="1100"/>
                        <a:buFont typeface="Arial"/>
                        <a:buNone/>
                      </a:pPr>
                      <a:r>
                        <a:rPr lang="en-US" sz="1100" u="none" strike="noStrike">
                          <a:latin typeface="Arial"/>
                          <a:ea typeface="Arial"/>
                          <a:cs typeface="Arial"/>
                          <a:sym typeface="Arial"/>
                        </a:rPr>
                        <a:t>3. XXX</a:t>
                      </a:r>
                      <a:endParaRPr b="0" i="0" sz="1100" u="none" strike="noStrike">
                        <a:solidFill>
                          <a:srgbClr val="000000"/>
                        </a:solidFill>
                        <a:latin typeface="Arial"/>
                        <a:ea typeface="Arial"/>
                        <a:cs typeface="Arial"/>
                        <a:sym typeface="Arial"/>
                      </a:endParaRPr>
                    </a:p>
                  </a:txBody>
                  <a:tcPr marT="9525" marB="0" marR="9525" marL="9525" anchor="ctr"/>
                </a:tc>
              </a:tr>
              <a:tr h="320050">
                <a:tc>
                  <a:txBody>
                    <a:bodyPr/>
                    <a:lstStyle/>
                    <a:p>
                      <a:pPr indent="0" lvl="0" marL="0" marR="0" rtl="0" algn="l">
                        <a:spcBef>
                          <a:spcPts val="0"/>
                        </a:spcBef>
                        <a:spcAft>
                          <a:spcPts val="0"/>
                        </a:spcAft>
                        <a:buNone/>
                      </a:pPr>
                      <a:r>
                        <a:rPr lang="en-US" sz="1100" u="none" strike="noStrike">
                          <a:latin typeface="Arial"/>
                          <a:ea typeface="Arial"/>
                          <a:cs typeface="Arial"/>
                          <a:sym typeface="Arial"/>
                        </a:rPr>
                        <a:t>4. XXX</a:t>
                      </a:r>
                      <a:endParaRPr b="0" i="0" sz="1100" u="none" strike="noStrike">
                        <a:solidFill>
                          <a:srgbClr val="000000"/>
                        </a:solidFill>
                        <a:latin typeface="Arial"/>
                        <a:ea typeface="Arial"/>
                        <a:cs typeface="Arial"/>
                        <a:sym typeface="Arial"/>
                      </a:endParaRPr>
                    </a:p>
                  </a:txBody>
                  <a:tcPr marT="9525" marB="0" marR="9525" marL="9525" anchor="ctr"/>
                </a:tc>
              </a:tr>
              <a:tr h="320050">
                <a:tc>
                  <a:txBody>
                    <a:bodyPr/>
                    <a:lstStyle/>
                    <a:p>
                      <a:pPr indent="0" lvl="0" marL="0" marR="0" rtl="0" algn="l">
                        <a:lnSpc>
                          <a:spcPct val="100000"/>
                        </a:lnSpc>
                        <a:spcBef>
                          <a:spcPts val="0"/>
                        </a:spcBef>
                        <a:spcAft>
                          <a:spcPts val="0"/>
                        </a:spcAft>
                        <a:buClr>
                          <a:schemeClr val="dk1"/>
                        </a:buClr>
                        <a:buSzPts val="1100"/>
                        <a:buFont typeface="Arial"/>
                        <a:buNone/>
                      </a:pPr>
                      <a:r>
                        <a:rPr lang="en-US" sz="1100" u="none" strike="noStrike">
                          <a:latin typeface="Arial"/>
                          <a:ea typeface="Arial"/>
                          <a:cs typeface="Arial"/>
                          <a:sym typeface="Arial"/>
                        </a:rPr>
                        <a:t>5. XXX</a:t>
                      </a:r>
                      <a:endParaRPr b="0" i="0" sz="1100" u="none" strike="noStrike">
                        <a:solidFill>
                          <a:srgbClr val="000000"/>
                        </a:solidFill>
                        <a:latin typeface="Arial"/>
                        <a:ea typeface="Arial"/>
                        <a:cs typeface="Arial"/>
                        <a:sym typeface="Arial"/>
                      </a:endParaRPr>
                    </a:p>
                  </a:txBody>
                  <a:tcPr marT="9525" marB="0" marR="9525" marL="9525" anchor="ctr"/>
                </a:tc>
              </a:tr>
              <a:tr h="320050">
                <a:tc>
                  <a:txBody>
                    <a:bodyPr/>
                    <a:lstStyle/>
                    <a:p>
                      <a:pPr indent="0" lvl="0" marL="0" marR="0" rtl="0" algn="l">
                        <a:lnSpc>
                          <a:spcPct val="100000"/>
                        </a:lnSpc>
                        <a:spcBef>
                          <a:spcPts val="0"/>
                        </a:spcBef>
                        <a:spcAft>
                          <a:spcPts val="0"/>
                        </a:spcAft>
                        <a:buClr>
                          <a:schemeClr val="dk1"/>
                        </a:buClr>
                        <a:buSzPts val="1100"/>
                        <a:buFont typeface="Arial"/>
                        <a:buNone/>
                      </a:pPr>
                      <a:r>
                        <a:rPr lang="en-US" sz="1100" u="none" strike="noStrike">
                          <a:latin typeface="Arial"/>
                          <a:ea typeface="Arial"/>
                          <a:cs typeface="Arial"/>
                          <a:sym typeface="Arial"/>
                        </a:rPr>
                        <a:t>6. XXX</a:t>
                      </a:r>
                      <a:endParaRPr b="0" i="0" sz="1100" u="none" strike="noStrike">
                        <a:solidFill>
                          <a:srgbClr val="000000"/>
                        </a:solidFill>
                        <a:latin typeface="Arial"/>
                        <a:ea typeface="Arial"/>
                        <a:cs typeface="Arial"/>
                        <a:sym typeface="Arial"/>
                      </a:endParaRPr>
                    </a:p>
                  </a:txBody>
                  <a:tcPr marT="9525" marB="0" marR="9525" marL="9525" anchor="ctr"/>
                </a:tc>
              </a:tr>
              <a:tr h="320050">
                <a:tc>
                  <a:txBody>
                    <a:bodyPr/>
                    <a:lstStyle/>
                    <a:p>
                      <a:pPr indent="0" lvl="0" marL="0" marR="0" rtl="0" algn="l">
                        <a:spcBef>
                          <a:spcPts val="0"/>
                        </a:spcBef>
                        <a:spcAft>
                          <a:spcPts val="0"/>
                        </a:spcAft>
                        <a:buNone/>
                      </a:pPr>
                      <a:r>
                        <a:rPr lang="en-US" sz="1100" u="none" strike="noStrike">
                          <a:latin typeface="Arial"/>
                          <a:ea typeface="Arial"/>
                          <a:cs typeface="Arial"/>
                          <a:sym typeface="Arial"/>
                        </a:rPr>
                        <a:t>7. XXX</a:t>
                      </a:r>
                      <a:endParaRPr b="0" i="0" sz="1100" u="none" strike="noStrike">
                        <a:solidFill>
                          <a:srgbClr val="000000"/>
                        </a:solidFill>
                        <a:latin typeface="Arial"/>
                        <a:ea typeface="Arial"/>
                        <a:cs typeface="Arial"/>
                        <a:sym typeface="Arial"/>
                      </a:endParaRPr>
                    </a:p>
                  </a:txBody>
                  <a:tcPr marT="9525" marB="0" marR="9525" marL="9525" anchor="ctr"/>
                </a:tc>
              </a:tr>
              <a:tr h="320050">
                <a:tc>
                  <a:txBody>
                    <a:bodyPr/>
                    <a:lstStyle/>
                    <a:p>
                      <a:pPr indent="0" lvl="0" marL="0" marR="0" rtl="0" algn="l">
                        <a:lnSpc>
                          <a:spcPct val="100000"/>
                        </a:lnSpc>
                        <a:spcBef>
                          <a:spcPts val="0"/>
                        </a:spcBef>
                        <a:spcAft>
                          <a:spcPts val="0"/>
                        </a:spcAft>
                        <a:buClr>
                          <a:schemeClr val="dk1"/>
                        </a:buClr>
                        <a:buSzPts val="1100"/>
                        <a:buFont typeface="Arial"/>
                        <a:buNone/>
                      </a:pPr>
                      <a:r>
                        <a:rPr lang="en-US" sz="1100" u="none" strike="noStrike">
                          <a:latin typeface="Arial"/>
                          <a:ea typeface="Arial"/>
                          <a:cs typeface="Arial"/>
                          <a:sym typeface="Arial"/>
                        </a:rPr>
                        <a:t>8. XXX</a:t>
                      </a:r>
                      <a:endParaRPr b="0" i="0" sz="1100" u="none" strike="noStrike">
                        <a:solidFill>
                          <a:srgbClr val="000000"/>
                        </a:solidFill>
                        <a:latin typeface="Arial"/>
                        <a:ea typeface="Arial"/>
                        <a:cs typeface="Arial"/>
                        <a:sym typeface="Arial"/>
                      </a:endParaRPr>
                    </a:p>
                  </a:txBody>
                  <a:tcPr marT="9525" marB="0" marR="9525" marL="9525" anchor="ctr"/>
                </a:tc>
              </a:tr>
              <a:tr h="320050">
                <a:tc>
                  <a:txBody>
                    <a:bodyPr/>
                    <a:lstStyle/>
                    <a:p>
                      <a:pPr indent="0" lvl="0" marL="0" marR="0" rtl="0" algn="l">
                        <a:lnSpc>
                          <a:spcPct val="100000"/>
                        </a:lnSpc>
                        <a:spcBef>
                          <a:spcPts val="0"/>
                        </a:spcBef>
                        <a:spcAft>
                          <a:spcPts val="0"/>
                        </a:spcAft>
                        <a:buClr>
                          <a:schemeClr val="dk1"/>
                        </a:buClr>
                        <a:buSzPts val="1100"/>
                        <a:buFont typeface="Arial"/>
                        <a:buNone/>
                      </a:pPr>
                      <a:r>
                        <a:rPr lang="en-US" sz="1100" u="none" strike="noStrike">
                          <a:latin typeface="Arial"/>
                          <a:ea typeface="Arial"/>
                          <a:cs typeface="Arial"/>
                          <a:sym typeface="Arial"/>
                        </a:rPr>
                        <a:t>9. XXX</a:t>
                      </a:r>
                      <a:endParaRPr b="0" i="0" sz="1100" u="none" strike="noStrike">
                        <a:solidFill>
                          <a:srgbClr val="000000"/>
                        </a:solidFill>
                        <a:latin typeface="Arial"/>
                        <a:ea typeface="Arial"/>
                        <a:cs typeface="Arial"/>
                        <a:sym typeface="Arial"/>
                      </a:endParaRPr>
                    </a:p>
                  </a:txBody>
                  <a:tcPr marT="9525" marB="0" marR="9525" marL="9525" anchor="ctr"/>
                </a:tc>
              </a:tr>
              <a:tr h="320050">
                <a:tc>
                  <a:txBody>
                    <a:bodyPr/>
                    <a:lstStyle/>
                    <a:p>
                      <a:pPr indent="0" lvl="0" marL="0" marR="0" rtl="0" algn="l">
                        <a:spcBef>
                          <a:spcPts val="0"/>
                        </a:spcBef>
                        <a:spcAft>
                          <a:spcPts val="0"/>
                        </a:spcAft>
                        <a:buNone/>
                      </a:pPr>
                      <a:r>
                        <a:rPr lang="en-US" sz="1100" u="none" strike="noStrike">
                          <a:latin typeface="Arial"/>
                          <a:ea typeface="Arial"/>
                          <a:cs typeface="Arial"/>
                          <a:sym typeface="Arial"/>
                        </a:rPr>
                        <a:t>10. XXX</a:t>
                      </a:r>
                      <a:endParaRPr b="0" i="0" sz="1100" u="none" strike="noStrike">
                        <a:solidFill>
                          <a:srgbClr val="000000"/>
                        </a:solidFill>
                        <a:latin typeface="Arial"/>
                        <a:ea typeface="Arial"/>
                        <a:cs typeface="Arial"/>
                        <a:sym typeface="Arial"/>
                      </a:endParaRPr>
                    </a:p>
                  </a:txBody>
                  <a:tcPr marT="9525" marB="0" marR="9525" marL="9525" anchor="ctr"/>
                </a:tc>
              </a:tr>
              <a:tr h="320050">
                <a:tc>
                  <a:txBody>
                    <a:bodyPr/>
                    <a:lstStyle/>
                    <a:p>
                      <a:pPr indent="0" lvl="0" marL="0" marR="0" rtl="0" algn="l">
                        <a:spcBef>
                          <a:spcPts val="0"/>
                        </a:spcBef>
                        <a:spcAft>
                          <a:spcPts val="0"/>
                        </a:spcAft>
                        <a:buNone/>
                      </a:pPr>
                      <a:r>
                        <a:rPr lang="en-US" sz="1100" u="none" strike="noStrike">
                          <a:latin typeface="Arial"/>
                          <a:ea typeface="Arial"/>
                          <a:cs typeface="Arial"/>
                          <a:sym typeface="Arial"/>
                        </a:rPr>
                        <a:t>11. XXX</a:t>
                      </a:r>
                      <a:endParaRPr/>
                    </a:p>
                  </a:txBody>
                  <a:tcPr marT="9525" marB="0" marR="9525" marL="9525" anchor="ctr"/>
                </a:tc>
              </a:tr>
              <a:tr h="320050">
                <a:tc>
                  <a:txBody>
                    <a:bodyPr/>
                    <a:lstStyle/>
                    <a:p>
                      <a:pPr indent="0" lvl="0" marL="0" marR="0" rtl="0" algn="l">
                        <a:lnSpc>
                          <a:spcPct val="100000"/>
                        </a:lnSpc>
                        <a:spcBef>
                          <a:spcPts val="0"/>
                        </a:spcBef>
                        <a:spcAft>
                          <a:spcPts val="0"/>
                        </a:spcAft>
                        <a:buClr>
                          <a:schemeClr val="dk1"/>
                        </a:buClr>
                        <a:buSzPts val="1100"/>
                        <a:buFont typeface="Arial"/>
                        <a:buNone/>
                      </a:pPr>
                      <a:r>
                        <a:rPr lang="en-US" sz="1100" u="none" strike="noStrike">
                          <a:latin typeface="Arial"/>
                          <a:ea typeface="Arial"/>
                          <a:cs typeface="Arial"/>
                          <a:sym typeface="Arial"/>
                        </a:rPr>
                        <a:t>12. XXX</a:t>
                      </a:r>
                      <a:endParaRPr b="0" i="0" sz="1100" u="none" strike="noStrike">
                        <a:solidFill>
                          <a:srgbClr val="000000"/>
                        </a:solidFill>
                        <a:latin typeface="Arial"/>
                        <a:ea typeface="Arial"/>
                        <a:cs typeface="Arial"/>
                        <a:sym typeface="Arial"/>
                      </a:endParaRPr>
                    </a:p>
                  </a:txBody>
                  <a:tcPr marT="9525" marB="0" marR="9525" marL="9525" anchor="ctr"/>
                </a:tc>
              </a:tr>
              <a:tr h="320050">
                <a:tc>
                  <a:txBody>
                    <a:bodyPr/>
                    <a:lstStyle/>
                    <a:p>
                      <a:pPr indent="0" lvl="0" marL="0" marR="0" rtl="0" algn="l">
                        <a:spcBef>
                          <a:spcPts val="0"/>
                        </a:spcBef>
                        <a:spcAft>
                          <a:spcPts val="0"/>
                        </a:spcAft>
                        <a:buNone/>
                      </a:pPr>
                      <a:r>
                        <a:rPr lang="en-US" sz="1100" u="none" strike="noStrike">
                          <a:latin typeface="Arial"/>
                          <a:ea typeface="Arial"/>
                          <a:cs typeface="Arial"/>
                          <a:sym typeface="Arial"/>
                        </a:rPr>
                        <a:t>13. XXX</a:t>
                      </a:r>
                      <a:endParaRPr b="0" i="0" sz="1100" u="none" strike="noStrike">
                        <a:solidFill>
                          <a:srgbClr val="000000"/>
                        </a:solidFill>
                        <a:latin typeface="Arial"/>
                        <a:ea typeface="Arial"/>
                        <a:cs typeface="Arial"/>
                        <a:sym typeface="Arial"/>
                      </a:endParaRPr>
                    </a:p>
                  </a:txBody>
                  <a:tcPr marT="9525" marB="0" marR="9525" marL="9525" anchor="ctr"/>
                </a:tc>
              </a:tr>
              <a:tr h="320050">
                <a:tc>
                  <a:txBody>
                    <a:bodyPr/>
                    <a:lstStyle/>
                    <a:p>
                      <a:pPr indent="0" lvl="0" marL="0" marR="0" rtl="0" algn="l">
                        <a:lnSpc>
                          <a:spcPct val="100000"/>
                        </a:lnSpc>
                        <a:spcBef>
                          <a:spcPts val="0"/>
                        </a:spcBef>
                        <a:spcAft>
                          <a:spcPts val="0"/>
                        </a:spcAft>
                        <a:buClr>
                          <a:schemeClr val="dk1"/>
                        </a:buClr>
                        <a:buSzPts val="1100"/>
                        <a:buFont typeface="Arial"/>
                        <a:buNone/>
                      </a:pPr>
                      <a:r>
                        <a:rPr lang="en-US" sz="1100" u="none" strike="noStrike">
                          <a:latin typeface="Arial"/>
                          <a:ea typeface="Arial"/>
                          <a:cs typeface="Arial"/>
                          <a:sym typeface="Arial"/>
                        </a:rPr>
                        <a:t>14. XXX</a:t>
                      </a:r>
                      <a:endParaRPr b="0" i="0" sz="1100" u="none" strike="noStrike">
                        <a:solidFill>
                          <a:srgbClr val="000000"/>
                        </a:solidFill>
                        <a:latin typeface="Arial"/>
                        <a:ea typeface="Arial"/>
                        <a:cs typeface="Arial"/>
                        <a:sym typeface="Arial"/>
                      </a:endParaRPr>
                    </a:p>
                  </a:txBody>
                  <a:tcPr marT="9525" marB="0" marR="9525" marL="9525" anchor="ctr"/>
                </a:tc>
              </a:tr>
              <a:tr h="320050">
                <a:tc>
                  <a:txBody>
                    <a:bodyPr/>
                    <a:lstStyle/>
                    <a:p>
                      <a:pPr indent="0" lvl="0" marL="0" marR="0" rtl="0" algn="l">
                        <a:lnSpc>
                          <a:spcPct val="100000"/>
                        </a:lnSpc>
                        <a:spcBef>
                          <a:spcPts val="0"/>
                        </a:spcBef>
                        <a:spcAft>
                          <a:spcPts val="0"/>
                        </a:spcAft>
                        <a:buClr>
                          <a:schemeClr val="dk1"/>
                        </a:buClr>
                        <a:buSzPts val="1100"/>
                        <a:buFont typeface="Arial"/>
                        <a:buNone/>
                      </a:pPr>
                      <a:r>
                        <a:rPr lang="en-US" sz="1100" u="none" strike="noStrike">
                          <a:latin typeface="Arial"/>
                          <a:ea typeface="Arial"/>
                          <a:cs typeface="Arial"/>
                          <a:sym typeface="Arial"/>
                        </a:rPr>
                        <a:t>15. XXX</a:t>
                      </a:r>
                      <a:endParaRPr b="0" i="0" sz="1100" u="none" strike="noStrike">
                        <a:solidFill>
                          <a:srgbClr val="000000"/>
                        </a:solidFill>
                        <a:latin typeface="Arial"/>
                        <a:ea typeface="Arial"/>
                        <a:cs typeface="Arial"/>
                        <a:sym typeface="Arial"/>
                      </a:endParaRPr>
                    </a:p>
                  </a:txBody>
                  <a:tcPr marT="9525" marB="0" marR="9525" marL="9525" anchor="ctr"/>
                </a:tc>
              </a:tr>
            </a:tbl>
          </a:graphicData>
        </a:graphic>
      </p:graphicFrame>
      <p:pic>
        <p:nvPicPr>
          <p:cNvPr id="2468" name="Google Shape;2468;p140"/>
          <p:cNvPicPr preferRelativeResize="0"/>
          <p:nvPr/>
        </p:nvPicPr>
        <p:blipFill rotWithShape="1">
          <a:blip r:embed="rId3">
            <a:alphaModFix/>
          </a:blip>
          <a:srcRect b="0" l="0" r="0" t="0"/>
          <a:stretch/>
        </p:blipFill>
        <p:spPr>
          <a:xfrm>
            <a:off x="5647764" y="1494432"/>
            <a:ext cx="5789183" cy="3538243"/>
          </a:xfrm>
          <a:prstGeom prst="rect">
            <a:avLst/>
          </a:prstGeom>
          <a:noFill/>
          <a:ln>
            <a:noFill/>
          </a:ln>
        </p:spPr>
      </p:pic>
      <p:sp>
        <p:nvSpPr>
          <p:cNvPr id="2469" name="Google Shape;2469;p140"/>
          <p:cNvSpPr txBox="1"/>
          <p:nvPr/>
        </p:nvSpPr>
        <p:spPr>
          <a:xfrm>
            <a:off x="5647764" y="5288616"/>
            <a:ext cx="5560582" cy="5232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Each respondent saw XXX iterations of this question. XXX total respondents.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4" name="Shape 2474"/>
        <p:cNvGrpSpPr/>
        <p:nvPr/>
      </p:nvGrpSpPr>
      <p:grpSpPr>
        <a:xfrm>
          <a:off x="0" y="0"/>
          <a:ext cx="0" cy="0"/>
          <a:chOff x="0" y="0"/>
          <a:chExt cx="0" cy="0"/>
        </a:xfrm>
      </p:grpSpPr>
      <p:sp>
        <p:nvSpPr>
          <p:cNvPr id="2475" name="Google Shape;2475;p56"/>
          <p:cNvSpPr/>
          <p:nvPr/>
        </p:nvSpPr>
        <p:spPr>
          <a:xfrm>
            <a:off x="876822" y="1805124"/>
            <a:ext cx="10108504" cy="59555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	Attribute #1 goes here</a:t>
            </a:r>
            <a:endParaRPr b="0" i="0" sz="1600" u="none" cap="none" strike="noStrike">
              <a:solidFill>
                <a:schemeClr val="lt1"/>
              </a:solidFill>
              <a:latin typeface="Arial"/>
              <a:ea typeface="Arial"/>
              <a:cs typeface="Arial"/>
              <a:sym typeface="Arial"/>
            </a:endParaRPr>
          </a:p>
        </p:txBody>
      </p:sp>
      <p:sp>
        <p:nvSpPr>
          <p:cNvPr id="2476" name="Google Shape;2476;p56"/>
          <p:cNvSpPr/>
          <p:nvPr/>
        </p:nvSpPr>
        <p:spPr>
          <a:xfrm>
            <a:off x="563671" y="1805125"/>
            <a:ext cx="638827" cy="60216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1</a:t>
            </a:r>
            <a:endParaRPr b="1" i="0" sz="1800" u="none" cap="none" strike="noStrike">
              <a:solidFill>
                <a:schemeClr val="lt1"/>
              </a:solidFill>
              <a:latin typeface="Arial"/>
              <a:ea typeface="Arial"/>
              <a:cs typeface="Arial"/>
              <a:sym typeface="Arial"/>
            </a:endParaRPr>
          </a:p>
        </p:txBody>
      </p:sp>
      <p:sp>
        <p:nvSpPr>
          <p:cNvPr id="2477" name="Google Shape;2477;p56"/>
          <p:cNvSpPr/>
          <p:nvPr/>
        </p:nvSpPr>
        <p:spPr>
          <a:xfrm>
            <a:off x="876822" y="2629707"/>
            <a:ext cx="10108504" cy="602166"/>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	Attribute #2 goes here</a:t>
            </a:r>
            <a:endParaRPr b="0" i="0" sz="1600" u="none" cap="none" strike="noStrike">
              <a:solidFill>
                <a:schemeClr val="lt1"/>
              </a:solidFill>
              <a:latin typeface="Arial"/>
              <a:ea typeface="Arial"/>
              <a:cs typeface="Arial"/>
              <a:sym typeface="Arial"/>
            </a:endParaRPr>
          </a:p>
        </p:txBody>
      </p:sp>
      <p:sp>
        <p:nvSpPr>
          <p:cNvPr id="2478" name="Google Shape;2478;p56"/>
          <p:cNvSpPr/>
          <p:nvPr/>
        </p:nvSpPr>
        <p:spPr>
          <a:xfrm>
            <a:off x="563671" y="2629708"/>
            <a:ext cx="638827" cy="60216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2</a:t>
            </a:r>
            <a:endParaRPr b="1" i="0" sz="1800" u="none" cap="none" strike="noStrike">
              <a:solidFill>
                <a:schemeClr val="lt1"/>
              </a:solidFill>
              <a:latin typeface="Arial"/>
              <a:ea typeface="Arial"/>
              <a:cs typeface="Arial"/>
              <a:sym typeface="Arial"/>
            </a:endParaRPr>
          </a:p>
        </p:txBody>
      </p:sp>
      <p:sp>
        <p:nvSpPr>
          <p:cNvPr id="2479" name="Google Shape;2479;p56"/>
          <p:cNvSpPr/>
          <p:nvPr/>
        </p:nvSpPr>
        <p:spPr>
          <a:xfrm>
            <a:off x="876822" y="3460897"/>
            <a:ext cx="10108504" cy="602166"/>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	Attribute #3 goes here</a:t>
            </a:r>
            <a:endParaRPr b="0" i="0" sz="1600" u="none" cap="none" strike="noStrike">
              <a:solidFill>
                <a:schemeClr val="lt1"/>
              </a:solidFill>
              <a:latin typeface="Arial"/>
              <a:ea typeface="Arial"/>
              <a:cs typeface="Arial"/>
              <a:sym typeface="Arial"/>
            </a:endParaRPr>
          </a:p>
        </p:txBody>
      </p:sp>
      <p:sp>
        <p:nvSpPr>
          <p:cNvPr id="2480" name="Google Shape;2480;p56"/>
          <p:cNvSpPr/>
          <p:nvPr/>
        </p:nvSpPr>
        <p:spPr>
          <a:xfrm>
            <a:off x="563671" y="3460898"/>
            <a:ext cx="638827" cy="60216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3</a:t>
            </a:r>
            <a:endParaRPr b="1" i="0" sz="1800" u="none" cap="none" strike="noStrike">
              <a:solidFill>
                <a:schemeClr val="lt1"/>
              </a:solidFill>
              <a:latin typeface="Arial"/>
              <a:ea typeface="Arial"/>
              <a:cs typeface="Arial"/>
              <a:sym typeface="Arial"/>
            </a:endParaRPr>
          </a:p>
        </p:txBody>
      </p:sp>
      <p:sp>
        <p:nvSpPr>
          <p:cNvPr id="2481" name="Google Shape;2481;p56"/>
          <p:cNvSpPr txBox="1"/>
          <p:nvPr>
            <p:ph type="title"/>
          </p:nvPr>
        </p:nvSpPr>
        <p:spPr>
          <a:xfrm>
            <a:off x="457200" y="152401"/>
            <a:ext cx="10515600"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t>List of Benefits | Rank Order of Importance</a:t>
            </a:r>
            <a:endParaRPr>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Google Shape;1006;p106"/>
          <p:cNvSpPr txBox="1"/>
          <p:nvPr>
            <p:ph type="title"/>
          </p:nvPr>
        </p:nvSpPr>
        <p:spPr>
          <a:xfrm>
            <a:off x="457200" y="152401"/>
            <a:ext cx="8385858"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1800"/>
              <a:buFont typeface="Arial"/>
              <a:buNone/>
            </a:pPr>
            <a:r>
              <a:rPr lang="en-US">
                <a:latin typeface="Arial"/>
                <a:ea typeface="Arial"/>
                <a:cs typeface="Arial"/>
                <a:sym typeface="Arial"/>
              </a:rPr>
              <a:t>Background &amp; Methodology</a:t>
            </a:r>
            <a:endParaRPr/>
          </a:p>
        </p:txBody>
      </p:sp>
      <p:sp>
        <p:nvSpPr>
          <p:cNvPr id="1007" name="Google Shape;1007;p106"/>
          <p:cNvSpPr/>
          <p:nvPr/>
        </p:nvSpPr>
        <p:spPr>
          <a:xfrm>
            <a:off x="4452774" y="1937855"/>
            <a:ext cx="713390" cy="713390"/>
          </a:xfrm>
          <a:prstGeom prst="ellipse">
            <a:avLst/>
          </a:prstGeom>
          <a:solidFill>
            <a:schemeClr val="accent2"/>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1008" name="Google Shape;1008;p106"/>
          <p:cNvSpPr/>
          <p:nvPr/>
        </p:nvSpPr>
        <p:spPr>
          <a:xfrm>
            <a:off x="5542096" y="1917401"/>
            <a:ext cx="2286000" cy="661784"/>
          </a:xfrm>
          <a:prstGeom prst="rect">
            <a:avLst/>
          </a:prstGeom>
          <a:noFill/>
          <a:ln>
            <a:noFill/>
          </a:ln>
        </p:spPr>
        <p:txBody>
          <a:bodyPr anchorCtr="0" anchor="ctr" bIns="45700" lIns="17125" spcFirstLastPara="1" rIns="17125" wrap="square" tIns="45700">
            <a:spAutoFit/>
          </a:bodyPr>
          <a:lstStyle/>
          <a:p>
            <a:pPr indent="0" lvl="0" marL="0" marR="0" rtl="0" algn="l">
              <a:lnSpc>
                <a:spcPct val="120000"/>
              </a:lnSpc>
              <a:spcBef>
                <a:spcPts val="0"/>
              </a:spcBef>
              <a:spcAft>
                <a:spcPts val="0"/>
              </a:spcAft>
              <a:buNone/>
            </a:pPr>
            <a:r>
              <a:rPr b="1" i="0" lang="en-US" sz="1600" u="none" cap="none" strike="noStrike">
                <a:solidFill>
                  <a:srgbClr val="151314"/>
                </a:solidFill>
                <a:latin typeface="Arial"/>
                <a:ea typeface="Arial"/>
                <a:cs typeface="Arial"/>
                <a:sym typeface="Arial"/>
              </a:rPr>
              <a:t>Key	 Measurements</a:t>
            </a:r>
            <a:endParaRPr b="1" i="0" sz="1600" u="none" cap="none" strike="noStrike">
              <a:solidFill>
                <a:srgbClr val="151314"/>
              </a:solidFill>
              <a:latin typeface="Arial"/>
              <a:ea typeface="Arial"/>
              <a:cs typeface="Arial"/>
              <a:sym typeface="Arial"/>
            </a:endParaRPr>
          </a:p>
        </p:txBody>
      </p:sp>
      <p:sp>
        <p:nvSpPr>
          <p:cNvPr id="1009" name="Google Shape;1009;p106"/>
          <p:cNvSpPr/>
          <p:nvPr/>
        </p:nvSpPr>
        <p:spPr>
          <a:xfrm>
            <a:off x="626742" y="1937855"/>
            <a:ext cx="713390" cy="713390"/>
          </a:xfrm>
          <a:prstGeom prst="ellipse">
            <a:avLst/>
          </a:prstGeom>
          <a:solidFill>
            <a:schemeClr val="accent2"/>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1010" name="Google Shape;1010;p106"/>
          <p:cNvSpPr/>
          <p:nvPr/>
        </p:nvSpPr>
        <p:spPr>
          <a:xfrm>
            <a:off x="1739738" y="1917401"/>
            <a:ext cx="1914782" cy="661784"/>
          </a:xfrm>
          <a:prstGeom prst="rect">
            <a:avLst/>
          </a:prstGeom>
          <a:noFill/>
          <a:ln>
            <a:noFill/>
          </a:ln>
        </p:spPr>
        <p:txBody>
          <a:bodyPr anchorCtr="0" anchor="ctr" bIns="45700" lIns="17125" spcFirstLastPara="1" rIns="17125" wrap="square" tIns="45700">
            <a:spAutoFit/>
          </a:bodyPr>
          <a:lstStyle/>
          <a:p>
            <a:pPr indent="0" lvl="0" marL="0" marR="0" rtl="0" algn="l">
              <a:lnSpc>
                <a:spcPct val="120000"/>
              </a:lnSpc>
              <a:spcBef>
                <a:spcPts val="0"/>
              </a:spcBef>
              <a:spcAft>
                <a:spcPts val="0"/>
              </a:spcAft>
              <a:buNone/>
            </a:pPr>
            <a:r>
              <a:rPr b="1" i="0" lang="en-US" sz="1600" u="none" cap="none" strike="noStrike">
                <a:solidFill>
                  <a:srgbClr val="151314"/>
                </a:solidFill>
                <a:latin typeface="Arial"/>
                <a:ea typeface="Arial"/>
                <a:cs typeface="Arial"/>
                <a:sym typeface="Arial"/>
              </a:rPr>
              <a:t>Respondent Qualifications</a:t>
            </a:r>
            <a:endParaRPr b="1" i="0" sz="1600" u="none" cap="none" strike="noStrike">
              <a:solidFill>
                <a:srgbClr val="151314"/>
              </a:solidFill>
              <a:latin typeface="Arial"/>
              <a:ea typeface="Arial"/>
              <a:cs typeface="Arial"/>
              <a:sym typeface="Arial"/>
            </a:endParaRPr>
          </a:p>
        </p:txBody>
      </p:sp>
      <p:sp>
        <p:nvSpPr>
          <p:cNvPr id="1011" name="Google Shape;1011;p106"/>
          <p:cNvSpPr/>
          <p:nvPr/>
        </p:nvSpPr>
        <p:spPr>
          <a:xfrm>
            <a:off x="1600587" y="2680887"/>
            <a:ext cx="2912607" cy="1848968"/>
          </a:xfrm>
          <a:prstGeom prst="rect">
            <a:avLst/>
          </a:prstGeom>
          <a:noFill/>
          <a:ln>
            <a:noFill/>
          </a:ln>
        </p:spPr>
        <p:txBody>
          <a:bodyPr anchorCtr="0" anchor="ctr" bIns="45700" lIns="17125" spcFirstLastPara="1" rIns="17125" wrap="square" tIns="45700">
            <a:spAutoFit/>
          </a:bodyPr>
          <a:lstStyle/>
          <a:p>
            <a:pPr indent="-171450" lvl="0" marL="171450" marR="0" rtl="0" algn="l">
              <a:lnSpc>
                <a:spcPct val="120000"/>
              </a:lnSpc>
              <a:spcBef>
                <a:spcPts val="0"/>
              </a:spcBef>
              <a:spcAft>
                <a:spcPts val="0"/>
              </a:spcAft>
              <a:buClr>
                <a:srgbClr val="000000"/>
              </a:buClr>
              <a:buSzPts val="1200"/>
              <a:buFont typeface="Arial"/>
              <a:buChar char="•"/>
            </a:pPr>
            <a:r>
              <a:rPr b="0" i="0" lang="en-US" sz="1200" u="none" cap="none" strike="noStrike">
                <a:solidFill>
                  <a:schemeClr val="dk1"/>
                </a:solidFill>
                <a:latin typeface="Arial"/>
                <a:ea typeface="Arial"/>
                <a:cs typeface="Arial"/>
                <a:sym typeface="Arial"/>
              </a:rPr>
              <a:t>Lorem ipsum dolor sit amet, consectetur adipiscing et. </a:t>
            </a:r>
            <a:endParaRPr/>
          </a:p>
          <a:p>
            <a:pPr indent="-171450" lvl="0" marL="171450" marR="0" rtl="0" algn="l">
              <a:lnSpc>
                <a:spcPct val="120000"/>
              </a:lnSpc>
              <a:spcBef>
                <a:spcPts val="0"/>
              </a:spcBef>
              <a:spcAft>
                <a:spcPts val="0"/>
              </a:spcAft>
              <a:buClr>
                <a:srgbClr val="000000"/>
              </a:buClr>
              <a:buSzPts val="1200"/>
              <a:buFont typeface="Arial"/>
              <a:buChar char="•"/>
            </a:pPr>
            <a:r>
              <a:rPr b="0" i="0" lang="en-US" sz="1200" u="none" cap="none" strike="noStrike">
                <a:solidFill>
                  <a:schemeClr val="dk1"/>
                </a:solidFill>
                <a:latin typeface="Arial"/>
                <a:ea typeface="Arial"/>
                <a:cs typeface="Arial"/>
                <a:sym typeface="Arial"/>
              </a:rPr>
              <a:t>Ut enim ad minim veniam, quis nostrud exercitation ullamco laboris nisi ut aliquip ex ea commodo consequat.</a:t>
            </a:r>
            <a:endParaRPr/>
          </a:p>
          <a:p>
            <a:pPr indent="-171450" lvl="0" marL="171450" marR="0" rtl="0" algn="l">
              <a:lnSpc>
                <a:spcPct val="120000"/>
              </a:lnSpc>
              <a:spcBef>
                <a:spcPts val="0"/>
              </a:spcBef>
              <a:spcAft>
                <a:spcPts val="0"/>
              </a:spcAft>
              <a:buClr>
                <a:srgbClr val="000000"/>
              </a:buClr>
              <a:buSzPts val="1200"/>
              <a:buFont typeface="Arial"/>
              <a:buChar char="•"/>
            </a:pPr>
            <a:r>
              <a:rPr b="0" i="0" lang="en-US" sz="1200" u="none" cap="none" strike="noStrike">
                <a:solidFill>
                  <a:schemeClr val="dk1"/>
                </a:solidFill>
                <a:latin typeface="Arial"/>
                <a:ea typeface="Arial"/>
                <a:cs typeface="Arial"/>
                <a:sym typeface="Arial"/>
              </a:rPr>
              <a:t> Duis aute irure dolor in reprehenderit in voluptate.</a:t>
            </a:r>
            <a:endParaRPr b="0" i="0" sz="1200" u="none" cap="none" strike="noStrike">
              <a:solidFill>
                <a:srgbClr val="595457"/>
              </a:solidFill>
              <a:latin typeface="Arial"/>
              <a:ea typeface="Arial"/>
              <a:cs typeface="Arial"/>
              <a:sym typeface="Arial"/>
            </a:endParaRPr>
          </a:p>
        </p:txBody>
      </p:sp>
      <p:pic>
        <p:nvPicPr>
          <p:cNvPr id="1012" name="Google Shape;1012;p106"/>
          <p:cNvPicPr preferRelativeResize="0"/>
          <p:nvPr/>
        </p:nvPicPr>
        <p:blipFill rotWithShape="1">
          <a:blip r:embed="rId3">
            <a:alphaModFix/>
          </a:blip>
          <a:srcRect b="0" l="0" r="0" t="0"/>
          <a:stretch/>
        </p:blipFill>
        <p:spPr>
          <a:xfrm>
            <a:off x="4563869" y="1992944"/>
            <a:ext cx="503067" cy="565951"/>
          </a:xfrm>
          <a:prstGeom prst="rect">
            <a:avLst/>
          </a:prstGeom>
          <a:noFill/>
          <a:ln>
            <a:noFill/>
          </a:ln>
        </p:spPr>
      </p:pic>
      <p:pic>
        <p:nvPicPr>
          <p:cNvPr id="1013" name="Google Shape;1013;p106"/>
          <p:cNvPicPr preferRelativeResize="0"/>
          <p:nvPr/>
        </p:nvPicPr>
        <p:blipFill rotWithShape="1">
          <a:blip r:embed="rId4">
            <a:alphaModFix/>
          </a:blip>
          <a:srcRect b="0" l="0" r="0" t="0"/>
          <a:stretch/>
        </p:blipFill>
        <p:spPr>
          <a:xfrm>
            <a:off x="738572" y="1992944"/>
            <a:ext cx="509337" cy="573004"/>
          </a:xfrm>
          <a:prstGeom prst="rect">
            <a:avLst/>
          </a:prstGeom>
          <a:noFill/>
          <a:ln>
            <a:noFill/>
          </a:ln>
        </p:spPr>
      </p:pic>
      <p:sp>
        <p:nvSpPr>
          <p:cNvPr id="1014" name="Google Shape;1014;p106"/>
          <p:cNvSpPr txBox="1"/>
          <p:nvPr/>
        </p:nvSpPr>
        <p:spPr>
          <a:xfrm>
            <a:off x="457200" y="1015688"/>
            <a:ext cx="10716499" cy="58473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Duis aute irure dolor in reprehenderit in voluptate velit esse cillum dolore eu fugiat nulla pariatur. Excepteur sint occaecat cupidatat non proident, sunt in culpa qui official dolor. </a:t>
            </a:r>
            <a:endParaRPr b="0" i="0" sz="1600" u="none" cap="none" strike="noStrike">
              <a:solidFill>
                <a:schemeClr val="dk1"/>
              </a:solidFill>
              <a:latin typeface="Arial"/>
              <a:ea typeface="Arial"/>
              <a:cs typeface="Arial"/>
              <a:sym typeface="Arial"/>
            </a:endParaRPr>
          </a:p>
        </p:txBody>
      </p:sp>
      <p:sp>
        <p:nvSpPr>
          <p:cNvPr id="1015" name="Google Shape;1015;p106"/>
          <p:cNvSpPr/>
          <p:nvPr/>
        </p:nvSpPr>
        <p:spPr>
          <a:xfrm>
            <a:off x="7987754" y="1937855"/>
            <a:ext cx="743032" cy="743032"/>
          </a:xfrm>
          <a:prstGeom prst="ellipse">
            <a:avLst/>
          </a:prstGeom>
          <a:solidFill>
            <a:schemeClr val="accent2"/>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1016" name="Google Shape;1016;p106"/>
          <p:cNvSpPr/>
          <p:nvPr/>
        </p:nvSpPr>
        <p:spPr>
          <a:xfrm>
            <a:off x="9100750" y="1917401"/>
            <a:ext cx="2494305" cy="366319"/>
          </a:xfrm>
          <a:prstGeom prst="rect">
            <a:avLst/>
          </a:prstGeom>
          <a:noFill/>
          <a:ln>
            <a:noFill/>
          </a:ln>
        </p:spPr>
        <p:txBody>
          <a:bodyPr anchorCtr="0" anchor="ctr" bIns="45700" lIns="17125" spcFirstLastPara="1" rIns="17125" wrap="square" tIns="45700">
            <a:spAutoFit/>
          </a:bodyPr>
          <a:lstStyle/>
          <a:p>
            <a:pPr indent="0" lvl="0" marL="0" marR="0" rtl="0" algn="l">
              <a:lnSpc>
                <a:spcPct val="120000"/>
              </a:lnSpc>
              <a:spcBef>
                <a:spcPts val="0"/>
              </a:spcBef>
              <a:spcAft>
                <a:spcPts val="0"/>
              </a:spcAft>
              <a:buNone/>
            </a:pPr>
            <a:r>
              <a:rPr b="1" i="0" lang="en-US" sz="1600" u="none" cap="none" strike="noStrike">
                <a:solidFill>
                  <a:schemeClr val="dk1"/>
                </a:solidFill>
                <a:latin typeface="Arial"/>
                <a:ea typeface="Arial"/>
                <a:cs typeface="Arial"/>
                <a:sym typeface="Arial"/>
              </a:rPr>
              <a:t>Quotas</a:t>
            </a:r>
            <a:endParaRPr b="1" i="0" sz="1600" u="none" cap="none" strike="noStrike">
              <a:solidFill>
                <a:schemeClr val="dk1"/>
              </a:solidFill>
              <a:latin typeface="Arial"/>
              <a:ea typeface="Arial"/>
              <a:cs typeface="Arial"/>
              <a:sym typeface="Arial"/>
            </a:endParaRPr>
          </a:p>
        </p:txBody>
      </p:sp>
      <p:pic>
        <p:nvPicPr>
          <p:cNvPr id="1017" name="Google Shape;1017;p106"/>
          <p:cNvPicPr preferRelativeResize="0"/>
          <p:nvPr/>
        </p:nvPicPr>
        <p:blipFill rotWithShape="1">
          <a:blip r:embed="rId5">
            <a:alphaModFix/>
          </a:blip>
          <a:srcRect b="0" l="0" r="0" t="0"/>
          <a:stretch/>
        </p:blipFill>
        <p:spPr>
          <a:xfrm>
            <a:off x="8111770" y="2024474"/>
            <a:ext cx="474279" cy="533564"/>
          </a:xfrm>
          <a:prstGeom prst="rect">
            <a:avLst/>
          </a:prstGeom>
          <a:noFill/>
          <a:ln>
            <a:noFill/>
          </a:ln>
        </p:spPr>
      </p:pic>
      <p:graphicFrame>
        <p:nvGraphicFramePr>
          <p:cNvPr id="1018" name="Google Shape;1018;p106"/>
          <p:cNvGraphicFramePr/>
          <p:nvPr/>
        </p:nvGraphicFramePr>
        <p:xfrm>
          <a:off x="9100749" y="2584870"/>
          <a:ext cx="3000000" cy="3000000"/>
        </p:xfrm>
        <a:graphic>
          <a:graphicData uri="http://schemas.openxmlformats.org/drawingml/2006/table">
            <a:tbl>
              <a:tblPr bandRow="1" firstRow="1">
                <a:noFill/>
                <a:tableStyleId>{8640B9EF-ED09-4FDB-8CEF-09614FBA6B0C}</a:tableStyleId>
              </a:tblPr>
              <a:tblGrid>
                <a:gridCol w="1371600"/>
                <a:gridCol w="1371600"/>
              </a:tblGrid>
              <a:tr h="195000">
                <a:tc>
                  <a:txBody>
                    <a:bodyPr/>
                    <a:lstStyle/>
                    <a:p>
                      <a:pPr indent="0" lvl="0" marL="0" marR="0" rtl="0" algn="l">
                        <a:spcBef>
                          <a:spcPts val="0"/>
                        </a:spcBef>
                        <a:spcAft>
                          <a:spcPts val="0"/>
                        </a:spcAft>
                        <a:buNone/>
                      </a:pPr>
                      <a:r>
                        <a:rPr b="0" lang="en-US" sz="1200" u="none" cap="none" strike="noStrike"/>
                        <a:t>Gender </a:t>
                      </a:r>
                      <a:endParaRPr b="0" sz="12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200"/>
                        <a:t>Males – 50%</a:t>
                      </a:r>
                      <a:endParaRPr b="0" sz="12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5000">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lang="en-US" sz="1200"/>
                        <a:t>Females – 50%</a:t>
                      </a:r>
                      <a:endParaRPr b="0" sz="12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2"/>
                      </a:solidFill>
                      <a:prstDash val="solid"/>
                      <a:round/>
                      <a:headEnd len="sm" w="sm" type="none"/>
                      <a:tailEnd len="sm" w="sm" type="none"/>
                    </a:lnB>
                  </a:tcPr>
                </a:tc>
              </a:tr>
              <a:tr h="195000">
                <a:tc>
                  <a:txBody>
                    <a:bodyPr/>
                    <a:lstStyle/>
                    <a:p>
                      <a:pPr indent="0" lvl="0" marL="0" marR="0" rtl="0" algn="l">
                        <a:spcBef>
                          <a:spcPts val="0"/>
                        </a:spcBef>
                        <a:spcAft>
                          <a:spcPts val="0"/>
                        </a:spcAft>
                        <a:buNone/>
                      </a:pPr>
                      <a:r>
                        <a:rPr b="0" lang="en-US" sz="1200"/>
                        <a:t>Age</a:t>
                      </a:r>
                      <a:endParaRPr b="0" sz="12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200"/>
                        <a:t>18-34- 50%</a:t>
                      </a:r>
                      <a:endParaRPr b="0" sz="12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5000">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lang="en-US" sz="1200"/>
                        <a:t>35-54 – 50%</a:t>
                      </a:r>
                      <a:endParaRPr b="0" sz="12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2"/>
                      </a:solidFill>
                      <a:prstDash val="solid"/>
                      <a:round/>
                      <a:headEnd len="sm" w="sm" type="none"/>
                      <a:tailEnd len="sm" w="sm" type="none"/>
                    </a:lnB>
                  </a:tcPr>
                </a:tc>
              </a:tr>
              <a:tr h="195000">
                <a:tc>
                  <a:txBody>
                    <a:bodyPr/>
                    <a:lstStyle/>
                    <a:p>
                      <a:pPr indent="0" lvl="0" marL="0" marR="0" rtl="0" algn="l">
                        <a:spcBef>
                          <a:spcPts val="0"/>
                        </a:spcBef>
                        <a:spcAft>
                          <a:spcPts val="0"/>
                        </a:spcAft>
                        <a:buNone/>
                      </a:pPr>
                      <a:r>
                        <a:rPr b="0" lang="en-US" sz="1200"/>
                        <a:t>Market</a:t>
                      </a:r>
                      <a:endParaRPr b="0" sz="12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200"/>
                        <a:t>Midwest – 10%</a:t>
                      </a:r>
                      <a:endParaRPr b="0" sz="12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5000">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200"/>
                        <a:t>Northeast – 20%</a:t>
                      </a:r>
                      <a:endParaRPr b="0" sz="12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5000">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200"/>
                        <a:t>South – 30%</a:t>
                      </a:r>
                      <a:endParaRPr b="0" sz="12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5000">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lang="en-US" sz="1200"/>
                        <a:t>West – 40%</a:t>
                      </a:r>
                      <a:endParaRPr b="0" sz="12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2"/>
                      </a:solidFill>
                      <a:prstDash val="solid"/>
                      <a:round/>
                      <a:headEnd len="sm" w="sm" type="none"/>
                      <a:tailEnd len="sm" w="sm" type="none"/>
                    </a:lnB>
                  </a:tcPr>
                </a:tc>
              </a:tr>
              <a:tr h="195000">
                <a:tc>
                  <a:txBody>
                    <a:bodyPr/>
                    <a:lstStyle/>
                    <a:p>
                      <a:pPr indent="0" lvl="0" marL="0" marR="0" rtl="0" algn="l">
                        <a:spcBef>
                          <a:spcPts val="0"/>
                        </a:spcBef>
                        <a:spcAft>
                          <a:spcPts val="0"/>
                        </a:spcAft>
                        <a:buNone/>
                      </a:pPr>
                      <a:r>
                        <a:rPr b="0" lang="en-US" sz="1200"/>
                        <a:t>US Born vs Non </a:t>
                      </a:r>
                      <a:endParaRPr b="0" sz="12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200"/>
                        <a:t>US Born – 50%</a:t>
                      </a:r>
                      <a:endParaRPr b="0" sz="12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5000">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0" lang="en-US" sz="1200"/>
                        <a:t>Non – 50%</a:t>
                      </a:r>
                      <a:endParaRPr b="0" sz="12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2"/>
                      </a:solidFill>
                      <a:prstDash val="solid"/>
                      <a:round/>
                      <a:headEnd len="sm" w="sm" type="none"/>
                      <a:tailEnd len="sm" w="sm" type="none"/>
                    </a:lnB>
                  </a:tcPr>
                </a:tc>
              </a:tr>
              <a:tr h="195000">
                <a:tc>
                  <a:txBody>
                    <a:bodyPr/>
                    <a:lstStyle/>
                    <a:p>
                      <a:pPr indent="0" lvl="0" marL="0" marR="0" rtl="0" algn="l">
                        <a:spcBef>
                          <a:spcPts val="0"/>
                        </a:spcBef>
                        <a:spcAft>
                          <a:spcPts val="0"/>
                        </a:spcAft>
                        <a:buNone/>
                      </a:pPr>
                      <a:r>
                        <a:rPr b="0" lang="en-US" sz="1200"/>
                        <a:t>Mexican vs Non</a:t>
                      </a:r>
                      <a:endParaRPr b="0" sz="12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200"/>
                        <a:t>Mexican – 50%</a:t>
                      </a:r>
                      <a:endParaRPr b="0" sz="12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63850">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200"/>
                        <a:t>Non – 50%</a:t>
                      </a:r>
                      <a:endParaRPr b="0" sz="12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019" name="Google Shape;1019;p106"/>
          <p:cNvSpPr/>
          <p:nvPr/>
        </p:nvSpPr>
        <p:spPr>
          <a:xfrm>
            <a:off x="5436302" y="2680887"/>
            <a:ext cx="2912607" cy="962571"/>
          </a:xfrm>
          <a:prstGeom prst="rect">
            <a:avLst/>
          </a:prstGeom>
          <a:noFill/>
          <a:ln>
            <a:noFill/>
          </a:ln>
        </p:spPr>
        <p:txBody>
          <a:bodyPr anchorCtr="0" anchor="ctr" bIns="45700" lIns="17125" spcFirstLastPara="1" rIns="17125" wrap="square" tIns="45700">
            <a:spAutoFit/>
          </a:bodyPr>
          <a:lstStyle/>
          <a:p>
            <a:pPr indent="-171450" lvl="0" marL="171450" marR="0" rtl="0" algn="l">
              <a:lnSpc>
                <a:spcPct val="120000"/>
              </a:lnSpc>
              <a:spcBef>
                <a:spcPts val="0"/>
              </a:spcBef>
              <a:spcAft>
                <a:spcPts val="0"/>
              </a:spcAft>
              <a:buClr>
                <a:srgbClr val="000000"/>
              </a:buClr>
              <a:buSzPts val="1200"/>
              <a:buFont typeface="Arial"/>
              <a:buChar char="•"/>
            </a:pPr>
            <a:r>
              <a:rPr b="0" i="0" lang="en-US" sz="1200" u="none" cap="none" strike="noStrike">
                <a:solidFill>
                  <a:schemeClr val="dk1"/>
                </a:solidFill>
                <a:latin typeface="Arial"/>
                <a:ea typeface="Arial"/>
                <a:cs typeface="Arial"/>
                <a:sym typeface="Arial"/>
              </a:rPr>
              <a:t>METRIC #1</a:t>
            </a:r>
            <a:endParaRPr/>
          </a:p>
          <a:p>
            <a:pPr indent="-171450" lvl="0" marL="171450" marR="0" rtl="0" algn="l">
              <a:lnSpc>
                <a:spcPct val="120000"/>
              </a:lnSpc>
              <a:spcBef>
                <a:spcPts val="0"/>
              </a:spcBef>
              <a:spcAft>
                <a:spcPts val="0"/>
              </a:spcAft>
              <a:buClr>
                <a:srgbClr val="000000"/>
              </a:buClr>
              <a:buSzPts val="1200"/>
              <a:buFont typeface="Arial"/>
              <a:buChar char="•"/>
            </a:pPr>
            <a:r>
              <a:rPr b="0" i="0" lang="en-US" sz="1200" u="none" cap="none" strike="noStrike">
                <a:solidFill>
                  <a:schemeClr val="dk1"/>
                </a:solidFill>
                <a:latin typeface="Arial"/>
                <a:ea typeface="Arial"/>
                <a:cs typeface="Arial"/>
                <a:sym typeface="Arial"/>
              </a:rPr>
              <a:t>METRIC #2</a:t>
            </a:r>
            <a:endParaRPr/>
          </a:p>
          <a:p>
            <a:pPr indent="-171450" lvl="0" marL="171450" marR="0" rtl="0" algn="l">
              <a:lnSpc>
                <a:spcPct val="120000"/>
              </a:lnSpc>
              <a:spcBef>
                <a:spcPts val="0"/>
              </a:spcBef>
              <a:spcAft>
                <a:spcPts val="0"/>
              </a:spcAft>
              <a:buClr>
                <a:srgbClr val="000000"/>
              </a:buClr>
              <a:buSzPts val="1200"/>
              <a:buFont typeface="Arial"/>
              <a:buChar char="•"/>
            </a:pPr>
            <a:r>
              <a:rPr b="0" i="0" lang="en-US" sz="1200" u="none" cap="none" strike="noStrike">
                <a:solidFill>
                  <a:schemeClr val="dk1"/>
                </a:solidFill>
                <a:latin typeface="Arial"/>
                <a:ea typeface="Arial"/>
                <a:cs typeface="Arial"/>
                <a:sym typeface="Arial"/>
              </a:rPr>
              <a:t>METRIC #3 </a:t>
            </a:r>
            <a:endParaRPr/>
          </a:p>
          <a:p>
            <a:pPr indent="-171450" lvl="0" marL="171450" marR="0" rtl="0" algn="l">
              <a:lnSpc>
                <a:spcPct val="120000"/>
              </a:lnSpc>
              <a:spcBef>
                <a:spcPts val="0"/>
              </a:spcBef>
              <a:spcAft>
                <a:spcPts val="0"/>
              </a:spcAft>
              <a:buClr>
                <a:srgbClr val="000000"/>
              </a:buClr>
              <a:buSzPts val="1200"/>
              <a:buFont typeface="Arial"/>
              <a:buChar char="•"/>
            </a:pPr>
            <a:r>
              <a:rPr b="0" i="0" lang="en-US" sz="1200" u="none" cap="none" strike="noStrike">
                <a:solidFill>
                  <a:schemeClr val="dk1"/>
                </a:solidFill>
                <a:latin typeface="Arial"/>
                <a:ea typeface="Arial"/>
                <a:cs typeface="Arial"/>
                <a:sym typeface="Arial"/>
              </a:rPr>
              <a:t>Etc.</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5" name="Shape 2485"/>
        <p:cNvGrpSpPr/>
        <p:nvPr/>
      </p:nvGrpSpPr>
      <p:grpSpPr>
        <a:xfrm>
          <a:off x="0" y="0"/>
          <a:ext cx="0" cy="0"/>
          <a:chOff x="0" y="0"/>
          <a:chExt cx="0" cy="0"/>
        </a:xfrm>
      </p:grpSpPr>
      <p:graphicFrame>
        <p:nvGraphicFramePr>
          <p:cNvPr id="2486" name="Google Shape;2486;p57"/>
          <p:cNvGraphicFramePr/>
          <p:nvPr/>
        </p:nvGraphicFramePr>
        <p:xfrm>
          <a:off x="627085" y="2418934"/>
          <a:ext cx="6086866" cy="4040359"/>
        </p:xfrm>
        <a:graphic>
          <a:graphicData uri="http://schemas.openxmlformats.org/drawingml/2006/chart">
            <c:chart r:id="rId3"/>
          </a:graphicData>
        </a:graphic>
      </p:graphicFrame>
      <p:sp>
        <p:nvSpPr>
          <p:cNvPr id="2487" name="Google Shape;2487;p57"/>
          <p:cNvSpPr/>
          <p:nvPr/>
        </p:nvSpPr>
        <p:spPr>
          <a:xfrm>
            <a:off x="2055133" y="2013444"/>
            <a:ext cx="2837227" cy="340053"/>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Preference Share (total sample)</a:t>
            </a:r>
            <a:endParaRPr b="0" i="0" sz="1400" u="none" cap="none" strike="noStrike">
              <a:solidFill>
                <a:schemeClr val="dk1"/>
              </a:solidFill>
              <a:latin typeface="Arial"/>
              <a:ea typeface="Arial"/>
              <a:cs typeface="Arial"/>
              <a:sym typeface="Arial"/>
            </a:endParaRPr>
          </a:p>
        </p:txBody>
      </p:sp>
      <p:graphicFrame>
        <p:nvGraphicFramePr>
          <p:cNvPr id="2488" name="Google Shape;2488;p57"/>
          <p:cNvGraphicFramePr/>
          <p:nvPr/>
        </p:nvGraphicFramePr>
        <p:xfrm>
          <a:off x="5479820" y="2332442"/>
          <a:ext cx="2129424" cy="4394262"/>
        </p:xfrm>
        <a:graphic>
          <a:graphicData uri="http://schemas.openxmlformats.org/drawingml/2006/chart">
            <c:chart r:id="rId4"/>
          </a:graphicData>
        </a:graphic>
      </p:graphicFrame>
      <p:graphicFrame>
        <p:nvGraphicFramePr>
          <p:cNvPr id="2489" name="Google Shape;2489;p57"/>
          <p:cNvGraphicFramePr/>
          <p:nvPr/>
        </p:nvGraphicFramePr>
        <p:xfrm>
          <a:off x="7920303" y="2332441"/>
          <a:ext cx="3643535" cy="4389033"/>
        </p:xfrm>
        <a:graphic>
          <a:graphicData uri="http://schemas.openxmlformats.org/drawingml/2006/chart">
            <c:chart r:id="rId5"/>
          </a:graphicData>
        </a:graphic>
      </p:graphicFrame>
      <p:sp>
        <p:nvSpPr>
          <p:cNvPr id="2490" name="Google Shape;2490;p57"/>
          <p:cNvSpPr/>
          <p:nvPr/>
        </p:nvSpPr>
        <p:spPr>
          <a:xfrm>
            <a:off x="6130738" y="2013444"/>
            <a:ext cx="1588317"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Group #1 Gap</a:t>
            </a:r>
            <a:endParaRPr b="0" i="0" sz="1400" u="none" cap="none" strike="noStrike">
              <a:solidFill>
                <a:schemeClr val="dk1"/>
              </a:solidFill>
              <a:latin typeface="Arial"/>
              <a:ea typeface="Arial"/>
              <a:cs typeface="Arial"/>
              <a:sym typeface="Arial"/>
            </a:endParaRPr>
          </a:p>
        </p:txBody>
      </p:sp>
      <p:sp>
        <p:nvSpPr>
          <p:cNvPr id="2491" name="Google Shape;2491;p57"/>
          <p:cNvSpPr/>
          <p:nvPr/>
        </p:nvSpPr>
        <p:spPr>
          <a:xfrm>
            <a:off x="8947711" y="2013444"/>
            <a:ext cx="1588316"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Group #2 Gap</a:t>
            </a:r>
            <a:endParaRPr b="0" i="0" sz="1400" u="none" cap="none" strike="noStrike">
              <a:solidFill>
                <a:schemeClr val="dk1"/>
              </a:solidFill>
              <a:latin typeface="Arial"/>
              <a:ea typeface="Arial"/>
              <a:cs typeface="Arial"/>
              <a:sym typeface="Arial"/>
            </a:endParaRPr>
          </a:p>
        </p:txBody>
      </p:sp>
      <p:sp>
        <p:nvSpPr>
          <p:cNvPr id="2492" name="Google Shape;2492;p57"/>
          <p:cNvSpPr txBox="1"/>
          <p:nvPr>
            <p:ph type="title"/>
          </p:nvPr>
        </p:nvSpPr>
        <p:spPr>
          <a:xfrm>
            <a:off x="457200" y="152401"/>
            <a:ext cx="10515600"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t>MaxDiff </a:t>
            </a:r>
            <a:endParaRPr>
              <a:latin typeface="Arial"/>
              <a:ea typeface="Arial"/>
              <a:cs typeface="Arial"/>
              <a:sym typeface="Arial"/>
            </a:endParaRPr>
          </a:p>
        </p:txBody>
      </p:sp>
      <p:sp>
        <p:nvSpPr>
          <p:cNvPr id="2493" name="Google Shape;2493;p57"/>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8" name="Shape 2498"/>
        <p:cNvGrpSpPr/>
        <p:nvPr/>
      </p:nvGrpSpPr>
      <p:grpSpPr>
        <a:xfrm>
          <a:off x="0" y="0"/>
          <a:ext cx="0" cy="0"/>
          <a:chOff x="0" y="0"/>
          <a:chExt cx="0" cy="0"/>
        </a:xfrm>
      </p:grpSpPr>
      <p:cxnSp>
        <p:nvCxnSpPr>
          <p:cNvPr id="2499" name="Google Shape;2499;p58"/>
          <p:cNvCxnSpPr>
            <a:endCxn id="2500" idx="2"/>
          </p:cNvCxnSpPr>
          <p:nvPr/>
        </p:nvCxnSpPr>
        <p:spPr>
          <a:xfrm>
            <a:off x="3044489" y="3075121"/>
            <a:ext cx="0" cy="3394500"/>
          </a:xfrm>
          <a:prstGeom prst="straightConnector1">
            <a:avLst/>
          </a:prstGeom>
          <a:noFill/>
          <a:ln cap="flat" cmpd="sng" w="9525">
            <a:solidFill>
              <a:schemeClr val="dk2"/>
            </a:solidFill>
            <a:prstDash val="solid"/>
            <a:miter lim="800000"/>
            <a:headEnd len="sm" w="sm" type="none"/>
            <a:tailEnd len="sm" w="sm" type="none"/>
          </a:ln>
        </p:spPr>
      </p:cxnSp>
      <p:grpSp>
        <p:nvGrpSpPr>
          <p:cNvPr id="2501" name="Google Shape;2501;p58"/>
          <p:cNvGrpSpPr/>
          <p:nvPr/>
        </p:nvGrpSpPr>
        <p:grpSpPr>
          <a:xfrm>
            <a:off x="457199" y="2427729"/>
            <a:ext cx="5174579" cy="4041892"/>
            <a:chOff x="457199" y="2427729"/>
            <a:chExt cx="5174579" cy="4041892"/>
          </a:xfrm>
        </p:grpSpPr>
        <p:sp>
          <p:nvSpPr>
            <p:cNvPr id="2502" name="Google Shape;2502;p58"/>
            <p:cNvSpPr txBox="1"/>
            <p:nvPr/>
          </p:nvSpPr>
          <p:spPr>
            <a:xfrm>
              <a:off x="3044488" y="4553726"/>
              <a:ext cx="1020701" cy="246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AA1FA"/>
                  </a:solidFill>
                  <a:latin typeface="Arial"/>
                  <a:ea typeface="Arial"/>
                  <a:cs typeface="Arial"/>
                  <a:sym typeface="Arial"/>
                </a:rPr>
                <a:t>Easy to Use</a:t>
              </a:r>
              <a:endParaRPr b="0" i="0" sz="1100" u="none" cap="none" strike="noStrike">
                <a:solidFill>
                  <a:srgbClr val="5AA1FA"/>
                </a:solidFill>
                <a:latin typeface="Arial"/>
                <a:ea typeface="Arial"/>
                <a:cs typeface="Arial"/>
                <a:sym typeface="Arial"/>
              </a:endParaRPr>
            </a:p>
          </p:txBody>
        </p:sp>
        <p:sp>
          <p:nvSpPr>
            <p:cNvPr id="2503" name="Google Shape;2503;p58"/>
            <p:cNvSpPr txBox="1"/>
            <p:nvPr/>
          </p:nvSpPr>
          <p:spPr>
            <a:xfrm>
              <a:off x="1039628" y="2427729"/>
              <a:ext cx="4134951"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2"/>
                  </a:solidFill>
                  <a:latin typeface="Arial"/>
                  <a:ea typeface="Arial"/>
                  <a:cs typeface="Arial"/>
                  <a:sym typeface="Arial"/>
                </a:rPr>
                <a:t>Type A</a:t>
              </a:r>
              <a:endParaRPr b="0" i="0" sz="1400" u="none" cap="none" strike="noStrike">
                <a:solidFill>
                  <a:srgbClr val="000000"/>
                </a:solidFill>
                <a:latin typeface="Arial"/>
                <a:ea typeface="Arial"/>
                <a:cs typeface="Arial"/>
                <a:sym typeface="Arial"/>
              </a:endParaRPr>
            </a:p>
          </p:txBody>
        </p:sp>
        <p:graphicFrame>
          <p:nvGraphicFramePr>
            <p:cNvPr id="2500" name="Google Shape;2500;p58"/>
            <p:cNvGraphicFramePr/>
            <p:nvPr/>
          </p:nvGraphicFramePr>
          <p:xfrm>
            <a:off x="457199" y="2872469"/>
            <a:ext cx="5174579" cy="3597152"/>
          </p:xfrm>
          <a:graphic>
            <a:graphicData uri="http://schemas.openxmlformats.org/drawingml/2006/chart">
              <c:chart r:id="rId3"/>
            </a:graphicData>
          </a:graphic>
        </p:graphicFrame>
        <p:sp>
          <p:nvSpPr>
            <p:cNvPr id="2504" name="Google Shape;2504;p58"/>
            <p:cNvSpPr txBox="1"/>
            <p:nvPr/>
          </p:nvSpPr>
          <p:spPr>
            <a:xfrm>
              <a:off x="3487479" y="3197468"/>
              <a:ext cx="1275906" cy="246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Trustworthy</a:t>
              </a:r>
              <a:endParaRPr b="0" i="0" sz="1100" u="none" cap="none" strike="noStrike">
                <a:solidFill>
                  <a:srgbClr val="000000"/>
                </a:solidFill>
                <a:latin typeface="Arial"/>
                <a:ea typeface="Arial"/>
                <a:cs typeface="Arial"/>
                <a:sym typeface="Arial"/>
              </a:endParaRPr>
            </a:p>
          </p:txBody>
        </p:sp>
        <p:sp>
          <p:nvSpPr>
            <p:cNvPr id="2505" name="Google Shape;2505;p58"/>
            <p:cNvSpPr txBox="1"/>
            <p:nvPr/>
          </p:nvSpPr>
          <p:spPr>
            <a:xfrm>
              <a:off x="3487479" y="3875597"/>
              <a:ext cx="1275906" cy="246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Reliable</a:t>
              </a:r>
              <a:endParaRPr b="0" i="0" sz="1100" u="none" cap="none" strike="noStrike">
                <a:solidFill>
                  <a:srgbClr val="000000"/>
                </a:solidFill>
                <a:latin typeface="Arial"/>
                <a:ea typeface="Arial"/>
                <a:cs typeface="Arial"/>
                <a:sym typeface="Arial"/>
              </a:endParaRPr>
            </a:p>
          </p:txBody>
        </p:sp>
        <p:sp>
          <p:nvSpPr>
            <p:cNvPr id="2506" name="Google Shape;2506;p58"/>
            <p:cNvSpPr txBox="1"/>
            <p:nvPr/>
          </p:nvSpPr>
          <p:spPr>
            <a:xfrm>
              <a:off x="1300346" y="5204308"/>
              <a:ext cx="1275906" cy="246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Innovative</a:t>
              </a:r>
              <a:endParaRPr b="0" i="0" sz="1100" u="none" cap="none" strike="noStrike">
                <a:solidFill>
                  <a:srgbClr val="000000"/>
                </a:solidFill>
                <a:latin typeface="Arial"/>
                <a:ea typeface="Arial"/>
                <a:cs typeface="Arial"/>
                <a:sym typeface="Arial"/>
              </a:endParaRPr>
            </a:p>
          </p:txBody>
        </p:sp>
        <p:sp>
          <p:nvSpPr>
            <p:cNvPr id="2507" name="Google Shape;2507;p58"/>
            <p:cNvSpPr txBox="1"/>
            <p:nvPr/>
          </p:nvSpPr>
          <p:spPr>
            <a:xfrm>
              <a:off x="1300346" y="5851284"/>
              <a:ext cx="1275906" cy="246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Empowering</a:t>
              </a:r>
              <a:endParaRPr b="0" i="0" sz="1100" u="none" cap="none" strike="noStrike">
                <a:solidFill>
                  <a:srgbClr val="000000"/>
                </a:solidFill>
                <a:latin typeface="Arial"/>
                <a:ea typeface="Arial"/>
                <a:cs typeface="Arial"/>
                <a:sym typeface="Arial"/>
              </a:endParaRPr>
            </a:p>
          </p:txBody>
        </p:sp>
        <p:sp>
          <p:nvSpPr>
            <p:cNvPr id="2508" name="Google Shape;2508;p58"/>
            <p:cNvSpPr txBox="1"/>
            <p:nvPr/>
          </p:nvSpPr>
          <p:spPr>
            <a:xfrm>
              <a:off x="1039627" y="2727852"/>
              <a:ext cx="4134951"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dk2"/>
                  </a:solidFill>
                  <a:latin typeface="Arial"/>
                  <a:ea typeface="Arial"/>
                  <a:cs typeface="Arial"/>
                  <a:sym typeface="Arial"/>
                </a:rPr>
                <a:t>% Most important - % Least important</a:t>
              </a:r>
              <a:endParaRPr b="0" i="0" sz="1400" u="none" cap="none" strike="noStrike">
                <a:solidFill>
                  <a:srgbClr val="000000"/>
                </a:solidFill>
                <a:latin typeface="Arial"/>
                <a:ea typeface="Arial"/>
                <a:cs typeface="Arial"/>
                <a:sym typeface="Arial"/>
              </a:endParaRPr>
            </a:p>
          </p:txBody>
        </p:sp>
      </p:grpSp>
      <p:grpSp>
        <p:nvGrpSpPr>
          <p:cNvPr id="2509" name="Google Shape;2509;p58"/>
          <p:cNvGrpSpPr/>
          <p:nvPr/>
        </p:nvGrpSpPr>
        <p:grpSpPr>
          <a:xfrm>
            <a:off x="6567493" y="2427729"/>
            <a:ext cx="5174579" cy="4041892"/>
            <a:chOff x="457199" y="2427729"/>
            <a:chExt cx="5174579" cy="4041892"/>
          </a:xfrm>
        </p:grpSpPr>
        <p:sp>
          <p:nvSpPr>
            <p:cNvPr id="2510" name="Google Shape;2510;p58"/>
            <p:cNvSpPr txBox="1"/>
            <p:nvPr/>
          </p:nvSpPr>
          <p:spPr>
            <a:xfrm>
              <a:off x="1039628" y="2427729"/>
              <a:ext cx="4134951"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2"/>
                  </a:solidFill>
                  <a:latin typeface="Arial"/>
                  <a:ea typeface="Arial"/>
                  <a:cs typeface="Arial"/>
                  <a:sym typeface="Arial"/>
                </a:rPr>
                <a:t>Type B</a:t>
              </a:r>
              <a:endParaRPr b="0" i="0" sz="1400" u="none" cap="none" strike="noStrike">
                <a:solidFill>
                  <a:srgbClr val="000000"/>
                </a:solidFill>
                <a:latin typeface="Arial"/>
                <a:ea typeface="Arial"/>
                <a:cs typeface="Arial"/>
                <a:sym typeface="Arial"/>
              </a:endParaRPr>
            </a:p>
          </p:txBody>
        </p:sp>
        <p:graphicFrame>
          <p:nvGraphicFramePr>
            <p:cNvPr id="2511" name="Google Shape;2511;p58"/>
            <p:cNvGraphicFramePr/>
            <p:nvPr/>
          </p:nvGraphicFramePr>
          <p:xfrm>
            <a:off x="457199" y="2872469"/>
            <a:ext cx="5174579" cy="3597152"/>
          </p:xfrm>
          <a:graphic>
            <a:graphicData uri="http://schemas.openxmlformats.org/drawingml/2006/chart">
              <c:chart r:id="rId4"/>
            </a:graphicData>
          </a:graphic>
        </p:graphicFrame>
        <p:sp>
          <p:nvSpPr>
            <p:cNvPr id="2512" name="Google Shape;2512;p58"/>
            <p:cNvSpPr txBox="1"/>
            <p:nvPr/>
          </p:nvSpPr>
          <p:spPr>
            <a:xfrm>
              <a:off x="3487479" y="3197468"/>
              <a:ext cx="1275906" cy="246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Trustworthy</a:t>
              </a:r>
              <a:endParaRPr b="0" i="0" sz="1100" u="none" cap="none" strike="noStrike">
                <a:solidFill>
                  <a:srgbClr val="000000"/>
                </a:solidFill>
                <a:latin typeface="Arial"/>
                <a:ea typeface="Arial"/>
                <a:cs typeface="Arial"/>
                <a:sym typeface="Arial"/>
              </a:endParaRPr>
            </a:p>
          </p:txBody>
        </p:sp>
        <p:sp>
          <p:nvSpPr>
            <p:cNvPr id="2513" name="Google Shape;2513;p58"/>
            <p:cNvSpPr txBox="1"/>
            <p:nvPr/>
          </p:nvSpPr>
          <p:spPr>
            <a:xfrm>
              <a:off x="3331417" y="3875597"/>
              <a:ext cx="1275906" cy="246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Reliable</a:t>
              </a:r>
              <a:endParaRPr b="0" i="0" sz="1100" u="none" cap="none" strike="noStrike">
                <a:solidFill>
                  <a:srgbClr val="000000"/>
                </a:solidFill>
                <a:latin typeface="Arial"/>
                <a:ea typeface="Arial"/>
                <a:cs typeface="Arial"/>
                <a:sym typeface="Arial"/>
              </a:endParaRPr>
            </a:p>
          </p:txBody>
        </p:sp>
        <p:sp>
          <p:nvSpPr>
            <p:cNvPr id="2514" name="Google Shape;2514;p58"/>
            <p:cNvSpPr txBox="1"/>
            <p:nvPr/>
          </p:nvSpPr>
          <p:spPr>
            <a:xfrm>
              <a:off x="3044488" y="4553726"/>
              <a:ext cx="1020701" cy="246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AA1FA"/>
                  </a:solidFill>
                  <a:latin typeface="Arial"/>
                  <a:ea typeface="Arial"/>
                  <a:cs typeface="Arial"/>
                  <a:sym typeface="Arial"/>
                </a:rPr>
                <a:t>Easy to Use</a:t>
              </a:r>
              <a:endParaRPr b="0" i="0" sz="1100" u="none" cap="none" strike="noStrike">
                <a:solidFill>
                  <a:srgbClr val="5AA1FA"/>
                </a:solidFill>
                <a:latin typeface="Arial"/>
                <a:ea typeface="Arial"/>
                <a:cs typeface="Arial"/>
                <a:sym typeface="Arial"/>
              </a:endParaRPr>
            </a:p>
          </p:txBody>
        </p:sp>
        <p:sp>
          <p:nvSpPr>
            <p:cNvPr id="2515" name="Google Shape;2515;p58"/>
            <p:cNvSpPr txBox="1"/>
            <p:nvPr/>
          </p:nvSpPr>
          <p:spPr>
            <a:xfrm>
              <a:off x="1546153" y="5204308"/>
              <a:ext cx="1275906" cy="246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Innovative</a:t>
              </a:r>
              <a:endParaRPr b="0" i="0" sz="1100" u="none" cap="none" strike="noStrike">
                <a:solidFill>
                  <a:srgbClr val="000000"/>
                </a:solidFill>
                <a:latin typeface="Arial"/>
                <a:ea typeface="Arial"/>
                <a:cs typeface="Arial"/>
                <a:sym typeface="Arial"/>
              </a:endParaRPr>
            </a:p>
          </p:txBody>
        </p:sp>
        <p:sp>
          <p:nvSpPr>
            <p:cNvPr id="2516" name="Google Shape;2516;p58"/>
            <p:cNvSpPr txBox="1"/>
            <p:nvPr/>
          </p:nvSpPr>
          <p:spPr>
            <a:xfrm>
              <a:off x="1418333" y="5851284"/>
              <a:ext cx="1275906" cy="2461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Empowering</a:t>
              </a:r>
              <a:endParaRPr b="0" i="0" sz="1100" u="none" cap="none" strike="noStrike">
                <a:solidFill>
                  <a:srgbClr val="000000"/>
                </a:solidFill>
                <a:latin typeface="Arial"/>
                <a:ea typeface="Arial"/>
                <a:cs typeface="Arial"/>
                <a:sym typeface="Arial"/>
              </a:endParaRPr>
            </a:p>
          </p:txBody>
        </p:sp>
        <p:sp>
          <p:nvSpPr>
            <p:cNvPr id="2517" name="Google Shape;2517;p58"/>
            <p:cNvSpPr txBox="1"/>
            <p:nvPr/>
          </p:nvSpPr>
          <p:spPr>
            <a:xfrm>
              <a:off x="1039627" y="2727852"/>
              <a:ext cx="4134951"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dk2"/>
                  </a:solidFill>
                  <a:latin typeface="Arial"/>
                  <a:ea typeface="Arial"/>
                  <a:cs typeface="Arial"/>
                  <a:sym typeface="Arial"/>
                </a:rPr>
                <a:t>% Most important - % Least important</a:t>
              </a:r>
              <a:endParaRPr b="0" i="0" sz="1400" u="none" cap="none" strike="noStrike">
                <a:solidFill>
                  <a:srgbClr val="000000"/>
                </a:solidFill>
                <a:latin typeface="Arial"/>
                <a:ea typeface="Arial"/>
                <a:cs typeface="Arial"/>
                <a:sym typeface="Arial"/>
              </a:endParaRPr>
            </a:p>
          </p:txBody>
        </p:sp>
      </p:grpSp>
      <p:cxnSp>
        <p:nvCxnSpPr>
          <p:cNvPr id="2518" name="Google Shape;2518;p58"/>
          <p:cNvCxnSpPr/>
          <p:nvPr/>
        </p:nvCxnSpPr>
        <p:spPr>
          <a:xfrm>
            <a:off x="9154782" y="3074973"/>
            <a:ext cx="0" cy="3394648"/>
          </a:xfrm>
          <a:prstGeom prst="straightConnector1">
            <a:avLst/>
          </a:prstGeom>
          <a:noFill/>
          <a:ln cap="flat" cmpd="sng" w="9525">
            <a:solidFill>
              <a:schemeClr val="dk2"/>
            </a:solidFill>
            <a:prstDash val="solid"/>
            <a:miter lim="800000"/>
            <a:headEnd len="sm" w="sm" type="none"/>
            <a:tailEnd len="sm" w="sm" type="none"/>
          </a:ln>
        </p:spPr>
      </p:cxnSp>
      <p:sp>
        <p:nvSpPr>
          <p:cNvPr id="2519" name="Google Shape;2519;p58"/>
          <p:cNvSpPr txBox="1"/>
          <p:nvPr>
            <p:ph type="title"/>
          </p:nvPr>
        </p:nvSpPr>
        <p:spPr>
          <a:xfrm>
            <a:off x="457200" y="152401"/>
            <a:ext cx="10515600"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t>MaxDiff | Top 2 Attribute Comparison </a:t>
            </a:r>
            <a:endParaRPr>
              <a:latin typeface="Arial"/>
              <a:ea typeface="Arial"/>
              <a:cs typeface="Arial"/>
              <a:sym typeface="Arial"/>
            </a:endParaRPr>
          </a:p>
        </p:txBody>
      </p:sp>
      <p:sp>
        <p:nvSpPr>
          <p:cNvPr id="2520" name="Google Shape;2520;p58"/>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4" name="Shape 2524"/>
        <p:cNvGrpSpPr/>
        <p:nvPr/>
      </p:nvGrpSpPr>
      <p:grpSpPr>
        <a:xfrm>
          <a:off x="0" y="0"/>
          <a:ext cx="0" cy="0"/>
          <a:chOff x="0" y="0"/>
          <a:chExt cx="0" cy="0"/>
        </a:xfrm>
      </p:grpSpPr>
      <p:sp>
        <p:nvSpPr>
          <p:cNvPr id="2525" name="Google Shape;2525;p59"/>
          <p:cNvSpPr/>
          <p:nvPr/>
        </p:nvSpPr>
        <p:spPr>
          <a:xfrm>
            <a:off x="390940" y="4419923"/>
            <a:ext cx="4510726" cy="1466659"/>
          </a:xfrm>
          <a:prstGeom prst="rect">
            <a:avLst/>
          </a:prstGeom>
          <a:solidFill>
            <a:srgbClr val="CFDC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26" name="Google Shape;2526;p59"/>
          <p:cNvSpPr/>
          <p:nvPr/>
        </p:nvSpPr>
        <p:spPr>
          <a:xfrm>
            <a:off x="390940" y="3710786"/>
            <a:ext cx="4510726" cy="748094"/>
          </a:xfrm>
          <a:prstGeom prst="rect">
            <a:avLst/>
          </a:prstGeom>
          <a:solidFill>
            <a:srgbClr val="DECEF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27" name="Google Shape;2527;p59"/>
          <p:cNvSpPr/>
          <p:nvPr/>
        </p:nvSpPr>
        <p:spPr>
          <a:xfrm>
            <a:off x="390940" y="1907001"/>
            <a:ext cx="4510726" cy="1809737"/>
          </a:xfrm>
          <a:prstGeom prst="rect">
            <a:avLst/>
          </a:prstGeom>
          <a:solidFill>
            <a:srgbClr val="C7DFFD">
              <a:alpha val="3176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28" name="Google Shape;2528;p59"/>
          <p:cNvSpPr/>
          <p:nvPr/>
        </p:nvSpPr>
        <p:spPr>
          <a:xfrm>
            <a:off x="390940" y="1546895"/>
            <a:ext cx="4510726" cy="360106"/>
          </a:xfrm>
          <a:prstGeom prst="rect">
            <a:avLst/>
          </a:prstGeom>
          <a:solidFill>
            <a:srgbClr val="A2F2DD">
              <a:alpha val="4352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2529" name="Google Shape;2529;p59"/>
          <p:cNvGraphicFramePr/>
          <p:nvPr/>
        </p:nvGraphicFramePr>
        <p:xfrm>
          <a:off x="-582072" y="1546894"/>
          <a:ext cx="6086866" cy="4339689"/>
        </p:xfrm>
        <a:graphic>
          <a:graphicData uri="http://schemas.openxmlformats.org/drawingml/2006/chart">
            <c:chart r:id="rId3"/>
          </a:graphicData>
        </a:graphic>
      </p:graphicFrame>
      <p:sp>
        <p:nvSpPr>
          <p:cNvPr id="2530" name="Google Shape;2530;p59"/>
          <p:cNvSpPr/>
          <p:nvPr/>
        </p:nvSpPr>
        <p:spPr>
          <a:xfrm>
            <a:off x="600581" y="1048701"/>
            <a:ext cx="5495013" cy="410841"/>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Average Utility Score | Total</a:t>
            </a:r>
            <a:endParaRPr b="0" i="0" sz="1400" u="none" cap="none" strike="noStrike">
              <a:solidFill>
                <a:schemeClr val="dk1"/>
              </a:solidFill>
              <a:latin typeface="Arial"/>
              <a:ea typeface="Arial"/>
              <a:cs typeface="Arial"/>
              <a:sym typeface="Arial"/>
            </a:endParaRPr>
          </a:p>
        </p:txBody>
      </p:sp>
      <p:sp>
        <p:nvSpPr>
          <p:cNvPr id="2531" name="Google Shape;2531;p59"/>
          <p:cNvSpPr/>
          <p:nvPr/>
        </p:nvSpPr>
        <p:spPr>
          <a:xfrm>
            <a:off x="5424734" y="1472752"/>
            <a:ext cx="6317323" cy="246217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Utility scores give us an indication of relative importance to users. Higher utility scores indicate greater appeal and lower scores indicate that the statement is less appealing. Comparing a score like .48 to .35 is indicative of a relative difference that would suggest that subscription referrals is more appealing than betting on the stream.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The short interpretation is that “Attribute A” is the #1 most appealing feature and “Attribute W” is the least appealing feature.</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The feature highlighted in green would be the one we should focus on, since users indicated that this would be the #1 most appealing to them.</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Utilities are interval data, not ratio data, hence you can’t say that a score of 0.70 is twice as appealing as a score of 0.35.</a:t>
            </a:r>
            <a:endParaRPr b="0" i="0" sz="1200" u="none" cap="none" strike="noStrike">
              <a:solidFill>
                <a:schemeClr val="dk1"/>
              </a:solidFill>
              <a:latin typeface="Arial"/>
              <a:ea typeface="Arial"/>
              <a:cs typeface="Arial"/>
              <a:sym typeface="Arial"/>
            </a:endParaRPr>
          </a:p>
        </p:txBody>
      </p:sp>
      <p:sp>
        <p:nvSpPr>
          <p:cNvPr id="2532" name="Google Shape;2532;p59"/>
          <p:cNvSpPr txBox="1"/>
          <p:nvPr>
            <p:ph type="title"/>
          </p:nvPr>
        </p:nvSpPr>
        <p:spPr>
          <a:xfrm>
            <a:off x="457200" y="152401"/>
            <a:ext cx="10515600"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t>MaxDiff | Error Bars</a:t>
            </a:r>
            <a:endParaRPr>
              <a:latin typeface="Arial"/>
              <a:ea typeface="Arial"/>
              <a:cs typeface="Arial"/>
              <a:sym typeface="Arial"/>
            </a:endParaRPr>
          </a:p>
        </p:txBody>
      </p:sp>
      <p:pic>
        <p:nvPicPr>
          <p:cNvPr id="2533" name="Google Shape;2533;p59"/>
          <p:cNvPicPr preferRelativeResize="0"/>
          <p:nvPr/>
        </p:nvPicPr>
        <p:blipFill rotWithShape="1">
          <a:blip r:embed="rId4">
            <a:alphaModFix/>
          </a:blip>
          <a:srcRect b="0" l="0" r="0" t="0"/>
          <a:stretch/>
        </p:blipFill>
        <p:spPr>
          <a:xfrm>
            <a:off x="5504794" y="3934381"/>
            <a:ext cx="5016500" cy="24130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7" name="Shape 2537"/>
        <p:cNvGrpSpPr/>
        <p:nvPr/>
      </p:nvGrpSpPr>
      <p:grpSpPr>
        <a:xfrm>
          <a:off x="0" y="0"/>
          <a:ext cx="0" cy="0"/>
          <a:chOff x="0" y="0"/>
          <a:chExt cx="0" cy="0"/>
        </a:xfrm>
      </p:grpSpPr>
      <p:sp>
        <p:nvSpPr>
          <p:cNvPr id="2538" name="Google Shape;2538;p141"/>
          <p:cNvSpPr txBox="1"/>
          <p:nvPr>
            <p:ph idx="1" type="body"/>
          </p:nvPr>
        </p:nvSpPr>
        <p:spPr>
          <a:xfrm>
            <a:off x="2482985" y="685554"/>
            <a:ext cx="8140770" cy="92333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6000"/>
              <a:buFont typeface="Arial"/>
              <a:buNone/>
            </a:pPr>
            <a:r>
              <a:rPr lang="en-US" sz="6000"/>
              <a:t>Concept Testing</a:t>
            </a:r>
            <a:endParaRPr/>
          </a:p>
        </p:txBody>
      </p:sp>
      <p:sp>
        <p:nvSpPr>
          <p:cNvPr id="2539" name="Google Shape;2539;p141"/>
          <p:cNvSpPr txBox="1"/>
          <p:nvPr/>
        </p:nvSpPr>
        <p:spPr>
          <a:xfrm>
            <a:off x="-359227" y="685554"/>
            <a:ext cx="2482984" cy="189059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lt1"/>
              </a:buClr>
              <a:buSzPts val="13900"/>
              <a:buFont typeface="Arial"/>
              <a:buNone/>
            </a:pPr>
            <a:r>
              <a:rPr b="1" i="0" lang="en-US" sz="13900" u="none" cap="none" strike="noStrike">
                <a:solidFill>
                  <a:schemeClr val="lt1"/>
                </a:solidFill>
                <a:latin typeface="Arial"/>
                <a:ea typeface="Arial"/>
                <a:cs typeface="Arial"/>
                <a:sym typeface="Arial"/>
              </a:rPr>
              <a:t>13</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4" name="Shape 2544"/>
        <p:cNvGrpSpPr/>
        <p:nvPr/>
      </p:nvGrpSpPr>
      <p:grpSpPr>
        <a:xfrm>
          <a:off x="0" y="0"/>
          <a:ext cx="0" cy="0"/>
          <a:chOff x="0" y="0"/>
          <a:chExt cx="0" cy="0"/>
        </a:xfrm>
      </p:grpSpPr>
      <p:graphicFrame>
        <p:nvGraphicFramePr>
          <p:cNvPr id="2545" name="Google Shape;2545;p61"/>
          <p:cNvGraphicFramePr/>
          <p:nvPr/>
        </p:nvGraphicFramePr>
        <p:xfrm>
          <a:off x="14545" y="4537274"/>
          <a:ext cx="3000000" cy="3000000"/>
        </p:xfrm>
        <a:graphic>
          <a:graphicData uri="http://schemas.openxmlformats.org/drawingml/2006/table">
            <a:tbl>
              <a:tblPr bandRow="1" firstRow="1">
                <a:noFill/>
                <a:tableStyleId>{8640B9EF-ED09-4FDB-8CEF-09614FBA6B0C}</a:tableStyleId>
              </a:tblPr>
              <a:tblGrid>
                <a:gridCol w="733225"/>
                <a:gridCol w="954150"/>
                <a:gridCol w="1188725"/>
                <a:gridCol w="1188725"/>
                <a:gridCol w="1113175"/>
                <a:gridCol w="1222525"/>
                <a:gridCol w="1097275"/>
                <a:gridCol w="1182750"/>
                <a:gridCol w="1097275"/>
                <a:gridCol w="1202625"/>
                <a:gridCol w="1063475"/>
              </a:tblGrid>
              <a:tr h="401650">
                <a:tc>
                  <a:txBody>
                    <a:bodyPr/>
                    <a:lstStyle/>
                    <a:p>
                      <a:pPr indent="0" lvl="0" marL="0" marR="0" rtl="0" algn="ctr">
                        <a:spcBef>
                          <a:spcPts val="0"/>
                        </a:spcBef>
                        <a:spcAft>
                          <a:spcPts val="0"/>
                        </a:spcAft>
                        <a:buClr>
                          <a:schemeClr val="dk1"/>
                        </a:buClr>
                        <a:buSzPts val="700"/>
                        <a:buFont typeface="Calibri"/>
                        <a:buNone/>
                      </a:pPr>
                      <a:r>
                        <a:t/>
                      </a:r>
                      <a:endParaRPr b="0" sz="7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700"/>
                        <a:buFont typeface="Arial"/>
                        <a:buNone/>
                      </a:pPr>
                      <a:r>
                        <a:rPr b="0" lang="en-US" sz="700">
                          <a:latin typeface="Arial"/>
                          <a:ea typeface="Arial"/>
                          <a:cs typeface="Arial"/>
                          <a:sym typeface="Arial"/>
                        </a:rPr>
                        <a:t>Concept 1</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a:latin typeface="Arial"/>
                          <a:ea typeface="Arial"/>
                          <a:cs typeface="Arial"/>
                          <a:sym typeface="Arial"/>
                        </a:rPr>
                        <a:t>Concept 2</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a:latin typeface="Arial"/>
                          <a:ea typeface="Arial"/>
                          <a:cs typeface="Arial"/>
                          <a:sym typeface="Arial"/>
                        </a:rPr>
                        <a:t>Concept 3</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a:latin typeface="Arial"/>
                          <a:ea typeface="Arial"/>
                          <a:cs typeface="Arial"/>
                          <a:sym typeface="Arial"/>
                        </a:rPr>
                        <a:t>Concept 4</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a:latin typeface="Arial"/>
                          <a:ea typeface="Arial"/>
                          <a:cs typeface="Arial"/>
                          <a:sym typeface="Arial"/>
                        </a:rPr>
                        <a:t>Concept 5</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a:latin typeface="Arial"/>
                          <a:ea typeface="Arial"/>
                          <a:cs typeface="Arial"/>
                          <a:sym typeface="Arial"/>
                        </a:rPr>
                        <a:t>Concept 6</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a:latin typeface="Arial"/>
                          <a:ea typeface="Arial"/>
                          <a:cs typeface="Arial"/>
                          <a:sym typeface="Arial"/>
                        </a:rPr>
                        <a:t>Concept 7</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a:latin typeface="Arial"/>
                          <a:ea typeface="Arial"/>
                          <a:cs typeface="Arial"/>
                          <a:sym typeface="Arial"/>
                        </a:rPr>
                        <a:t>Concept 8</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a:latin typeface="Arial"/>
                          <a:ea typeface="Arial"/>
                          <a:cs typeface="Arial"/>
                          <a:sym typeface="Arial"/>
                        </a:rPr>
                        <a:t>Concept 9</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a:latin typeface="Arial"/>
                          <a:ea typeface="Arial"/>
                          <a:cs typeface="Arial"/>
                          <a:sym typeface="Arial"/>
                        </a:rPr>
                        <a:t>Control Concept</a:t>
                      </a:r>
                      <a:endParaRPr b="0" sz="700">
                        <a:latin typeface="Arial"/>
                        <a:ea typeface="Arial"/>
                        <a:cs typeface="Arial"/>
                        <a:sym typeface="Arial"/>
                      </a:endParaRPr>
                    </a:p>
                  </a:txBody>
                  <a:tcPr marT="9525" marB="0" marR="9525" marL="9525" anchor="ctr"/>
                </a:tc>
              </a:tr>
              <a:tr h="401650">
                <a:tc>
                  <a:txBody>
                    <a:bodyPr/>
                    <a:lstStyle/>
                    <a:p>
                      <a:pPr indent="0" lvl="0" marL="0" marR="0" rtl="0" algn="ctr">
                        <a:spcBef>
                          <a:spcPts val="0"/>
                        </a:spcBef>
                        <a:spcAft>
                          <a:spcPts val="0"/>
                        </a:spcAft>
                        <a:buClr>
                          <a:schemeClr val="dk1"/>
                        </a:buClr>
                        <a:buSzPts val="700"/>
                        <a:buFont typeface="Arial"/>
                        <a:buNone/>
                      </a:pPr>
                      <a:r>
                        <a:rPr b="0" lang="en-US" sz="700">
                          <a:latin typeface="Arial"/>
                          <a:ea typeface="Arial"/>
                          <a:cs typeface="Arial"/>
                          <a:sym typeface="Arial"/>
                        </a:rPr>
                        <a:t>Appealing</a:t>
                      </a:r>
                      <a:endParaRPr b="0" sz="700">
                        <a:latin typeface="Arial"/>
                        <a:ea typeface="Arial"/>
                        <a:cs typeface="Arial"/>
                        <a:sym typeface="Arial"/>
                      </a:endParaRPr>
                    </a:p>
                    <a:p>
                      <a:pPr indent="0" lvl="0" marL="0" marR="0" rtl="0" algn="ctr">
                        <a:spcBef>
                          <a:spcPts val="0"/>
                        </a:spcBef>
                        <a:spcAft>
                          <a:spcPts val="0"/>
                        </a:spcAft>
                        <a:buClr>
                          <a:schemeClr val="dk1"/>
                        </a:buClr>
                        <a:buSzPts val="700"/>
                        <a:buFont typeface="Arial"/>
                        <a:buNone/>
                      </a:pPr>
                      <a:r>
                        <a:rPr b="0" lang="en-US" sz="700">
                          <a:latin typeface="Arial"/>
                          <a:ea typeface="Arial"/>
                          <a:cs typeface="Arial"/>
                          <a:sym typeface="Arial"/>
                        </a:rPr>
                        <a:t>(Top 2 Box)</a:t>
                      </a:r>
                      <a:endParaRPr b="0" sz="7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78%</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73%</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58%</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69%</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74%</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70%</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71%</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66%</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62%</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88%</a:t>
                      </a:r>
                      <a:endParaRPr b="0" sz="700">
                        <a:latin typeface="Arial"/>
                        <a:ea typeface="Arial"/>
                        <a:cs typeface="Arial"/>
                        <a:sym typeface="Arial"/>
                      </a:endParaRPr>
                    </a:p>
                  </a:txBody>
                  <a:tcPr marT="9525" marB="0" marR="9525" marL="9525" anchor="ctr"/>
                </a:tc>
              </a:tr>
              <a:tr h="401650">
                <a:tc>
                  <a:txBody>
                    <a:bodyPr/>
                    <a:lstStyle/>
                    <a:p>
                      <a:pPr indent="0" lvl="0" marL="0" marR="0" rtl="0" algn="ctr">
                        <a:spcBef>
                          <a:spcPts val="0"/>
                        </a:spcBef>
                        <a:spcAft>
                          <a:spcPts val="0"/>
                        </a:spcAft>
                        <a:buClr>
                          <a:schemeClr val="dk1"/>
                        </a:buClr>
                        <a:buSzPts val="700"/>
                        <a:buFont typeface="Arial"/>
                        <a:buNone/>
                      </a:pPr>
                      <a:r>
                        <a:rPr b="0" lang="en-US" sz="700">
                          <a:latin typeface="Arial"/>
                          <a:ea typeface="Arial"/>
                          <a:cs typeface="Arial"/>
                          <a:sym typeface="Arial"/>
                        </a:rPr>
                        <a:t>Unique</a:t>
                      </a:r>
                      <a:endParaRPr b="0" sz="700">
                        <a:latin typeface="Arial"/>
                        <a:ea typeface="Arial"/>
                        <a:cs typeface="Arial"/>
                        <a:sym typeface="Arial"/>
                      </a:endParaRPr>
                    </a:p>
                    <a:p>
                      <a:pPr indent="0" lvl="0" marL="0" marR="0" rtl="0" algn="ctr">
                        <a:spcBef>
                          <a:spcPts val="0"/>
                        </a:spcBef>
                        <a:spcAft>
                          <a:spcPts val="0"/>
                        </a:spcAft>
                        <a:buClr>
                          <a:schemeClr val="dk1"/>
                        </a:buClr>
                        <a:buSzPts val="700"/>
                        <a:buFont typeface="Arial"/>
                        <a:buNone/>
                      </a:pPr>
                      <a:r>
                        <a:rPr b="0" lang="en-US" sz="700">
                          <a:latin typeface="Arial"/>
                          <a:ea typeface="Arial"/>
                          <a:cs typeface="Arial"/>
                          <a:sym typeface="Arial"/>
                        </a:rPr>
                        <a:t>(Top 2 Box)</a:t>
                      </a:r>
                      <a:endParaRPr b="0" sz="7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73%</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76%</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53%</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60%</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66%</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56%</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75%</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63%</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40%</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42%</a:t>
                      </a:r>
                      <a:endParaRPr b="0" sz="700">
                        <a:latin typeface="Arial"/>
                        <a:ea typeface="Arial"/>
                        <a:cs typeface="Arial"/>
                        <a:sym typeface="Arial"/>
                      </a:endParaRPr>
                    </a:p>
                  </a:txBody>
                  <a:tcPr marT="9525" marB="0" marR="9525" marL="9525" anchor="ctr"/>
                </a:tc>
              </a:tr>
              <a:tr h="401650">
                <a:tc>
                  <a:txBody>
                    <a:bodyPr/>
                    <a:lstStyle/>
                    <a:p>
                      <a:pPr indent="0" lvl="0" marL="0" marR="0" rtl="0" algn="ctr">
                        <a:spcBef>
                          <a:spcPts val="0"/>
                        </a:spcBef>
                        <a:spcAft>
                          <a:spcPts val="0"/>
                        </a:spcAft>
                        <a:buClr>
                          <a:schemeClr val="dk1"/>
                        </a:buClr>
                        <a:buSzPts val="700"/>
                        <a:buFont typeface="Arial"/>
                        <a:buNone/>
                      </a:pPr>
                      <a:r>
                        <a:rPr b="0" lang="en-US" sz="700">
                          <a:latin typeface="Arial"/>
                          <a:ea typeface="Arial"/>
                          <a:cs typeface="Arial"/>
                          <a:sym typeface="Arial"/>
                        </a:rPr>
                        <a:t>Relevant</a:t>
                      </a:r>
                      <a:endParaRPr b="0" sz="700">
                        <a:latin typeface="Arial"/>
                        <a:ea typeface="Arial"/>
                        <a:cs typeface="Arial"/>
                        <a:sym typeface="Arial"/>
                      </a:endParaRPr>
                    </a:p>
                    <a:p>
                      <a:pPr indent="0" lvl="0" marL="0" marR="0" rtl="0" algn="ctr">
                        <a:spcBef>
                          <a:spcPts val="0"/>
                        </a:spcBef>
                        <a:spcAft>
                          <a:spcPts val="0"/>
                        </a:spcAft>
                        <a:buClr>
                          <a:schemeClr val="dk1"/>
                        </a:buClr>
                        <a:buSzPts val="700"/>
                        <a:buFont typeface="Arial"/>
                        <a:buNone/>
                      </a:pPr>
                      <a:r>
                        <a:rPr b="0" lang="en-US" sz="700">
                          <a:latin typeface="Arial"/>
                          <a:ea typeface="Arial"/>
                          <a:cs typeface="Arial"/>
                          <a:sym typeface="Arial"/>
                        </a:rPr>
                        <a:t>(Top 2 Box)</a:t>
                      </a:r>
                      <a:endParaRPr b="0" sz="7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76%</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68%</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56%</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68%</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67%</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63%</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68%</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62%</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53%</a:t>
                      </a:r>
                      <a:endParaRPr b="0" sz="700">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Clr>
                          <a:schemeClr val="dk1"/>
                        </a:buClr>
                        <a:buSzPts val="700"/>
                        <a:buFont typeface="Arial"/>
                        <a:buNone/>
                      </a:pPr>
                      <a:r>
                        <a:rPr b="0" lang="en-US" sz="700" u="none" strike="noStrike">
                          <a:latin typeface="Arial"/>
                          <a:ea typeface="Arial"/>
                          <a:cs typeface="Arial"/>
                          <a:sym typeface="Arial"/>
                        </a:rPr>
                        <a:t>78%</a:t>
                      </a:r>
                      <a:endParaRPr b="0" sz="700">
                        <a:latin typeface="Arial"/>
                        <a:ea typeface="Arial"/>
                        <a:cs typeface="Arial"/>
                        <a:sym typeface="Arial"/>
                      </a:endParaRPr>
                    </a:p>
                  </a:txBody>
                  <a:tcPr marT="9525" marB="0" marR="9525" marL="9525" anchor="ctr"/>
                </a:tc>
              </a:tr>
            </a:tbl>
          </a:graphicData>
        </a:graphic>
      </p:graphicFrame>
      <p:grpSp>
        <p:nvGrpSpPr>
          <p:cNvPr id="2546" name="Google Shape;2546;p61"/>
          <p:cNvGrpSpPr/>
          <p:nvPr/>
        </p:nvGrpSpPr>
        <p:grpSpPr>
          <a:xfrm>
            <a:off x="0" y="2061324"/>
            <a:ext cx="12263861" cy="2494726"/>
            <a:chOff x="5336" y="2034097"/>
            <a:chExt cx="12263861" cy="2494726"/>
          </a:xfrm>
        </p:grpSpPr>
        <p:graphicFrame>
          <p:nvGraphicFramePr>
            <p:cNvPr id="2547" name="Google Shape;2547;p61"/>
            <p:cNvGraphicFramePr/>
            <p:nvPr/>
          </p:nvGraphicFramePr>
          <p:xfrm>
            <a:off x="509810" y="2137668"/>
            <a:ext cx="11759387" cy="2391155"/>
          </p:xfrm>
          <a:graphic>
            <a:graphicData uri="http://schemas.openxmlformats.org/drawingml/2006/chart">
              <c:chart r:id="rId3"/>
            </a:graphicData>
          </a:graphic>
        </p:graphicFrame>
        <p:grpSp>
          <p:nvGrpSpPr>
            <p:cNvPr id="2548" name="Google Shape;2548;p61"/>
            <p:cNvGrpSpPr/>
            <p:nvPr/>
          </p:nvGrpSpPr>
          <p:grpSpPr>
            <a:xfrm>
              <a:off x="5336" y="2034097"/>
              <a:ext cx="11803969" cy="2440080"/>
              <a:chOff x="-131279" y="2001267"/>
              <a:chExt cx="11803969" cy="2440080"/>
            </a:xfrm>
          </p:grpSpPr>
          <p:grpSp>
            <p:nvGrpSpPr>
              <p:cNvPr id="2549" name="Google Shape;2549;p61"/>
              <p:cNvGrpSpPr/>
              <p:nvPr/>
            </p:nvGrpSpPr>
            <p:grpSpPr>
              <a:xfrm>
                <a:off x="816291" y="2004508"/>
                <a:ext cx="10856399" cy="230792"/>
                <a:chOff x="715643" y="1991681"/>
                <a:chExt cx="10856399" cy="230792"/>
              </a:xfrm>
            </p:grpSpPr>
            <p:sp>
              <p:nvSpPr>
                <p:cNvPr id="2550" name="Google Shape;2550;p61"/>
                <p:cNvSpPr txBox="1"/>
                <p:nvPr/>
              </p:nvSpPr>
              <p:spPr>
                <a:xfrm>
                  <a:off x="715643" y="1991681"/>
                  <a:ext cx="489228"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Arial"/>
                      <a:ea typeface="Arial"/>
                      <a:cs typeface="Arial"/>
                      <a:sym typeface="Arial"/>
                    </a:rPr>
                    <a:t>76%</a:t>
                  </a:r>
                  <a:endParaRPr b="0" i="0" sz="1200" u="none" cap="none" strike="noStrike">
                    <a:solidFill>
                      <a:schemeClr val="dk1"/>
                    </a:solidFill>
                    <a:latin typeface="Arial"/>
                    <a:ea typeface="Arial"/>
                    <a:cs typeface="Arial"/>
                    <a:sym typeface="Arial"/>
                  </a:endParaRPr>
                </a:p>
              </p:txBody>
            </p:sp>
            <p:sp>
              <p:nvSpPr>
                <p:cNvPr id="2551" name="Google Shape;2551;p61"/>
                <p:cNvSpPr txBox="1"/>
                <p:nvPr/>
              </p:nvSpPr>
              <p:spPr>
                <a:xfrm>
                  <a:off x="1899929" y="1991681"/>
                  <a:ext cx="489228"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Arial"/>
                      <a:ea typeface="Arial"/>
                      <a:cs typeface="Arial"/>
                      <a:sym typeface="Arial"/>
                    </a:rPr>
                    <a:t>68%</a:t>
                  </a:r>
                  <a:endParaRPr b="0" i="0" sz="1200" u="none" cap="none" strike="noStrike">
                    <a:solidFill>
                      <a:schemeClr val="dk1"/>
                    </a:solidFill>
                    <a:latin typeface="Arial"/>
                    <a:ea typeface="Arial"/>
                    <a:cs typeface="Arial"/>
                    <a:sym typeface="Arial"/>
                  </a:endParaRPr>
                </a:p>
              </p:txBody>
            </p:sp>
            <p:sp>
              <p:nvSpPr>
                <p:cNvPr id="2552" name="Google Shape;2552;p61"/>
                <p:cNvSpPr txBox="1"/>
                <p:nvPr/>
              </p:nvSpPr>
              <p:spPr>
                <a:xfrm>
                  <a:off x="3036450" y="1991681"/>
                  <a:ext cx="489228"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Arial"/>
                      <a:ea typeface="Arial"/>
                      <a:cs typeface="Arial"/>
                      <a:sym typeface="Arial"/>
                    </a:rPr>
                    <a:t>53%</a:t>
                  </a:r>
                  <a:endParaRPr b="0" i="0" sz="1200" u="none" cap="none" strike="noStrike">
                    <a:solidFill>
                      <a:schemeClr val="dk1"/>
                    </a:solidFill>
                    <a:latin typeface="Arial"/>
                    <a:ea typeface="Arial"/>
                    <a:cs typeface="Arial"/>
                    <a:sym typeface="Arial"/>
                  </a:endParaRPr>
                </a:p>
              </p:txBody>
            </p:sp>
            <p:sp>
              <p:nvSpPr>
                <p:cNvPr id="2553" name="Google Shape;2553;p61"/>
                <p:cNvSpPr txBox="1"/>
                <p:nvPr/>
              </p:nvSpPr>
              <p:spPr>
                <a:xfrm>
                  <a:off x="4183443" y="1991681"/>
                  <a:ext cx="489228"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Arial"/>
                      <a:ea typeface="Arial"/>
                      <a:cs typeface="Arial"/>
                      <a:sym typeface="Arial"/>
                    </a:rPr>
                    <a:t>64%</a:t>
                  </a:r>
                  <a:endParaRPr b="0" i="0" sz="1200" u="none" cap="none" strike="noStrike">
                    <a:solidFill>
                      <a:schemeClr val="dk1"/>
                    </a:solidFill>
                    <a:latin typeface="Arial"/>
                    <a:ea typeface="Arial"/>
                    <a:cs typeface="Arial"/>
                    <a:sym typeface="Arial"/>
                  </a:endParaRPr>
                </a:p>
              </p:txBody>
            </p:sp>
            <p:sp>
              <p:nvSpPr>
                <p:cNvPr id="2554" name="Google Shape;2554;p61"/>
                <p:cNvSpPr txBox="1"/>
                <p:nvPr/>
              </p:nvSpPr>
              <p:spPr>
                <a:xfrm>
                  <a:off x="5326382" y="1991681"/>
                  <a:ext cx="489228"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Arial"/>
                      <a:ea typeface="Arial"/>
                      <a:cs typeface="Arial"/>
                      <a:sym typeface="Arial"/>
                    </a:rPr>
                    <a:t>73%</a:t>
                  </a:r>
                  <a:endParaRPr b="0" i="0" sz="1200" u="none" cap="none" strike="noStrike">
                    <a:solidFill>
                      <a:schemeClr val="dk1"/>
                    </a:solidFill>
                    <a:latin typeface="Arial"/>
                    <a:ea typeface="Arial"/>
                    <a:cs typeface="Arial"/>
                    <a:sym typeface="Arial"/>
                  </a:endParaRPr>
                </a:p>
              </p:txBody>
            </p:sp>
            <p:sp>
              <p:nvSpPr>
                <p:cNvPr id="2555" name="Google Shape;2555;p61"/>
                <p:cNvSpPr txBox="1"/>
                <p:nvPr/>
              </p:nvSpPr>
              <p:spPr>
                <a:xfrm>
                  <a:off x="6461433" y="1991681"/>
                  <a:ext cx="489228"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Arial"/>
                      <a:ea typeface="Arial"/>
                      <a:cs typeface="Arial"/>
                      <a:sym typeface="Arial"/>
                    </a:rPr>
                    <a:t>69%</a:t>
                  </a:r>
                  <a:endParaRPr b="0" i="0" sz="1200" u="none" cap="none" strike="noStrike">
                    <a:solidFill>
                      <a:schemeClr val="dk1"/>
                    </a:solidFill>
                    <a:latin typeface="Arial"/>
                    <a:ea typeface="Arial"/>
                    <a:cs typeface="Arial"/>
                    <a:sym typeface="Arial"/>
                  </a:endParaRPr>
                </a:p>
              </p:txBody>
            </p:sp>
            <p:sp>
              <p:nvSpPr>
                <p:cNvPr id="2556" name="Google Shape;2556;p61"/>
                <p:cNvSpPr txBox="1"/>
                <p:nvPr/>
              </p:nvSpPr>
              <p:spPr>
                <a:xfrm>
                  <a:off x="7632718" y="1991681"/>
                  <a:ext cx="489228"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Arial"/>
                      <a:ea typeface="Arial"/>
                      <a:cs typeface="Arial"/>
                      <a:sym typeface="Arial"/>
                    </a:rPr>
                    <a:t>67%</a:t>
                  </a:r>
                  <a:endParaRPr b="0" i="0" sz="1200" u="none" cap="none" strike="noStrike">
                    <a:solidFill>
                      <a:schemeClr val="dk1"/>
                    </a:solidFill>
                    <a:latin typeface="Arial"/>
                    <a:ea typeface="Arial"/>
                    <a:cs typeface="Arial"/>
                    <a:sym typeface="Arial"/>
                  </a:endParaRPr>
                </a:p>
              </p:txBody>
            </p:sp>
            <p:sp>
              <p:nvSpPr>
                <p:cNvPr id="2557" name="Google Shape;2557;p61"/>
                <p:cNvSpPr txBox="1"/>
                <p:nvPr/>
              </p:nvSpPr>
              <p:spPr>
                <a:xfrm>
                  <a:off x="8739423" y="1991681"/>
                  <a:ext cx="489228"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Arial"/>
                      <a:ea typeface="Arial"/>
                      <a:cs typeface="Arial"/>
                      <a:sym typeface="Arial"/>
                    </a:rPr>
                    <a:t>64%</a:t>
                  </a:r>
                  <a:endParaRPr b="0" i="0" sz="1200" u="none" cap="none" strike="noStrike">
                    <a:solidFill>
                      <a:schemeClr val="dk1"/>
                    </a:solidFill>
                    <a:latin typeface="Arial"/>
                    <a:ea typeface="Arial"/>
                    <a:cs typeface="Arial"/>
                    <a:sym typeface="Arial"/>
                  </a:endParaRPr>
                </a:p>
              </p:txBody>
            </p:sp>
            <p:sp>
              <p:nvSpPr>
                <p:cNvPr id="2558" name="Google Shape;2558;p61"/>
                <p:cNvSpPr txBox="1"/>
                <p:nvPr/>
              </p:nvSpPr>
              <p:spPr>
                <a:xfrm>
                  <a:off x="9937121" y="1991681"/>
                  <a:ext cx="489228"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Arial"/>
                      <a:ea typeface="Arial"/>
                      <a:cs typeface="Arial"/>
                      <a:sym typeface="Arial"/>
                    </a:rPr>
                    <a:t>59%</a:t>
                  </a:r>
                  <a:endParaRPr b="0" i="0" sz="1200" u="none" cap="none" strike="noStrike">
                    <a:solidFill>
                      <a:schemeClr val="dk1"/>
                    </a:solidFill>
                    <a:latin typeface="Arial"/>
                    <a:ea typeface="Arial"/>
                    <a:cs typeface="Arial"/>
                    <a:sym typeface="Arial"/>
                  </a:endParaRPr>
                </a:p>
              </p:txBody>
            </p:sp>
            <p:sp>
              <p:nvSpPr>
                <p:cNvPr id="2559" name="Google Shape;2559;p61"/>
                <p:cNvSpPr txBox="1"/>
                <p:nvPr/>
              </p:nvSpPr>
              <p:spPr>
                <a:xfrm>
                  <a:off x="11082814" y="1991681"/>
                  <a:ext cx="489228"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Arial"/>
                      <a:ea typeface="Arial"/>
                      <a:cs typeface="Arial"/>
                      <a:sym typeface="Arial"/>
                    </a:rPr>
                    <a:t>86%</a:t>
                  </a:r>
                  <a:endParaRPr b="0" i="0" sz="1200" u="none" cap="none" strike="noStrike">
                    <a:solidFill>
                      <a:schemeClr val="dk1"/>
                    </a:solidFill>
                    <a:latin typeface="Arial"/>
                    <a:ea typeface="Arial"/>
                    <a:cs typeface="Arial"/>
                    <a:sym typeface="Arial"/>
                  </a:endParaRPr>
                </a:p>
              </p:txBody>
            </p:sp>
          </p:grpSp>
          <p:grpSp>
            <p:nvGrpSpPr>
              <p:cNvPr id="2560" name="Google Shape;2560;p61"/>
              <p:cNvGrpSpPr/>
              <p:nvPr/>
            </p:nvGrpSpPr>
            <p:grpSpPr>
              <a:xfrm>
                <a:off x="-131279" y="2001267"/>
                <a:ext cx="894945" cy="2440080"/>
                <a:chOff x="-10935" y="2019279"/>
                <a:chExt cx="894945" cy="2440080"/>
              </a:xfrm>
            </p:grpSpPr>
            <p:sp>
              <p:nvSpPr>
                <p:cNvPr id="2561" name="Google Shape;2561;p61"/>
                <p:cNvSpPr txBox="1"/>
                <p:nvPr/>
              </p:nvSpPr>
              <p:spPr>
                <a:xfrm>
                  <a:off x="46819" y="2693136"/>
                  <a:ext cx="837191" cy="20001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700"/>
                    <a:buFont typeface="Arial"/>
                    <a:buNone/>
                  </a:pPr>
                  <a:r>
                    <a:rPr b="0" i="0" lang="en-US" sz="700" u="none" cap="none" strike="noStrike">
                      <a:solidFill>
                        <a:srgbClr val="026B90"/>
                      </a:solidFill>
                      <a:latin typeface="Arial"/>
                      <a:ea typeface="Arial"/>
                      <a:cs typeface="Arial"/>
                      <a:sym typeface="Arial"/>
                    </a:rPr>
                    <a:t>Extremely likely</a:t>
                  </a:r>
                  <a:endParaRPr b="0" i="0" sz="1200" u="none" cap="none" strike="noStrike">
                    <a:solidFill>
                      <a:srgbClr val="026B90"/>
                    </a:solidFill>
                    <a:latin typeface="Arial"/>
                    <a:ea typeface="Arial"/>
                    <a:cs typeface="Arial"/>
                    <a:sym typeface="Arial"/>
                  </a:endParaRPr>
                </a:p>
              </p:txBody>
            </p:sp>
            <p:sp>
              <p:nvSpPr>
                <p:cNvPr id="2562" name="Google Shape;2562;p61"/>
                <p:cNvSpPr txBox="1"/>
                <p:nvPr/>
              </p:nvSpPr>
              <p:spPr>
                <a:xfrm>
                  <a:off x="178332" y="2019279"/>
                  <a:ext cx="705678" cy="21544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Top 2 Box</a:t>
                  </a:r>
                  <a:endParaRPr b="0" i="0" sz="1400" u="none" cap="none" strike="noStrike">
                    <a:solidFill>
                      <a:schemeClr val="dk1"/>
                    </a:solidFill>
                    <a:latin typeface="Arial"/>
                    <a:ea typeface="Arial"/>
                    <a:cs typeface="Arial"/>
                    <a:sym typeface="Arial"/>
                  </a:endParaRPr>
                </a:p>
              </p:txBody>
            </p:sp>
            <p:sp>
              <p:nvSpPr>
                <p:cNvPr id="2563" name="Google Shape;2563;p61"/>
                <p:cNvSpPr txBox="1"/>
                <p:nvPr/>
              </p:nvSpPr>
              <p:spPr>
                <a:xfrm>
                  <a:off x="178332" y="3483473"/>
                  <a:ext cx="705678" cy="20001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700"/>
                    <a:buFont typeface="Arial"/>
                    <a:buNone/>
                  </a:pPr>
                  <a:r>
                    <a:rPr b="0" i="0" lang="en-US" sz="700" u="none" cap="none" strike="noStrike">
                      <a:solidFill>
                        <a:srgbClr val="043E84"/>
                      </a:solidFill>
                      <a:latin typeface="Arial"/>
                      <a:ea typeface="Arial"/>
                      <a:cs typeface="Arial"/>
                      <a:sym typeface="Arial"/>
                    </a:rPr>
                    <a:t>Very likely</a:t>
                  </a:r>
                  <a:endParaRPr b="0" i="0" sz="1200" u="none" cap="none" strike="noStrike">
                    <a:solidFill>
                      <a:srgbClr val="043E84"/>
                    </a:solidFill>
                    <a:latin typeface="Arial"/>
                    <a:ea typeface="Arial"/>
                    <a:cs typeface="Arial"/>
                    <a:sym typeface="Arial"/>
                  </a:endParaRPr>
                </a:p>
              </p:txBody>
            </p:sp>
            <p:sp>
              <p:nvSpPr>
                <p:cNvPr id="2564" name="Google Shape;2564;p61"/>
                <p:cNvSpPr txBox="1"/>
                <p:nvPr/>
              </p:nvSpPr>
              <p:spPr>
                <a:xfrm>
                  <a:off x="-10935" y="3931564"/>
                  <a:ext cx="894945" cy="20001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700"/>
                    <a:buFont typeface="Arial"/>
                    <a:buNone/>
                  </a:pPr>
                  <a:r>
                    <a:rPr b="0" i="0" lang="en-US" sz="700" u="none" cap="none" strike="noStrike">
                      <a:solidFill>
                        <a:schemeClr val="accent6"/>
                      </a:solidFill>
                      <a:latin typeface="Arial"/>
                      <a:ea typeface="Arial"/>
                      <a:cs typeface="Arial"/>
                      <a:sym typeface="Arial"/>
                    </a:rPr>
                    <a:t>Somewhat likely</a:t>
                  </a:r>
                  <a:endParaRPr b="0" i="0" sz="1200" u="none" cap="none" strike="noStrike">
                    <a:solidFill>
                      <a:schemeClr val="accent6"/>
                    </a:solidFill>
                    <a:latin typeface="Arial"/>
                    <a:ea typeface="Arial"/>
                    <a:cs typeface="Arial"/>
                    <a:sym typeface="Arial"/>
                  </a:endParaRPr>
                </a:p>
              </p:txBody>
            </p:sp>
            <p:sp>
              <p:nvSpPr>
                <p:cNvPr id="2565" name="Google Shape;2565;p61"/>
                <p:cNvSpPr txBox="1"/>
                <p:nvPr/>
              </p:nvSpPr>
              <p:spPr>
                <a:xfrm>
                  <a:off x="92215" y="4167448"/>
                  <a:ext cx="791795" cy="20001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700"/>
                    <a:buFont typeface="Arial"/>
                    <a:buNone/>
                  </a:pPr>
                  <a:r>
                    <a:rPr b="0" i="0" lang="en-US" sz="700" u="none" cap="none" strike="noStrike">
                      <a:solidFill>
                        <a:schemeClr val="accent4"/>
                      </a:solidFill>
                      <a:latin typeface="Arial"/>
                      <a:ea typeface="Arial"/>
                      <a:cs typeface="Arial"/>
                      <a:sym typeface="Arial"/>
                    </a:rPr>
                    <a:t>Not very likely</a:t>
                  </a:r>
                  <a:endParaRPr b="0" i="0" sz="1200" u="none" cap="none" strike="noStrike">
                    <a:solidFill>
                      <a:schemeClr val="accent4"/>
                    </a:solidFill>
                    <a:latin typeface="Arial"/>
                    <a:ea typeface="Arial"/>
                    <a:cs typeface="Arial"/>
                    <a:sym typeface="Arial"/>
                  </a:endParaRPr>
                </a:p>
              </p:txBody>
            </p:sp>
            <p:sp>
              <p:nvSpPr>
                <p:cNvPr id="2566" name="Google Shape;2566;p61"/>
                <p:cNvSpPr txBox="1"/>
                <p:nvPr/>
              </p:nvSpPr>
              <p:spPr>
                <a:xfrm>
                  <a:off x="46819" y="4259345"/>
                  <a:ext cx="837191" cy="20001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700"/>
                    <a:buFont typeface="Arial"/>
                    <a:buNone/>
                  </a:pPr>
                  <a:r>
                    <a:rPr b="0" i="0" lang="en-US" sz="700" u="none" cap="none" strike="noStrike">
                      <a:solidFill>
                        <a:schemeClr val="accent2"/>
                      </a:solidFill>
                      <a:latin typeface="Arial"/>
                      <a:ea typeface="Arial"/>
                      <a:cs typeface="Arial"/>
                      <a:sym typeface="Arial"/>
                    </a:rPr>
                    <a:t>Not at all likely</a:t>
                  </a:r>
                  <a:endParaRPr b="0" i="0" sz="1200" u="none" cap="none" strike="noStrike">
                    <a:solidFill>
                      <a:schemeClr val="accent2"/>
                    </a:solidFill>
                    <a:latin typeface="Arial"/>
                    <a:ea typeface="Arial"/>
                    <a:cs typeface="Arial"/>
                    <a:sym typeface="Arial"/>
                  </a:endParaRPr>
                </a:p>
              </p:txBody>
            </p:sp>
          </p:grpSp>
        </p:grpSp>
      </p:grpSp>
      <p:sp>
        <p:nvSpPr>
          <p:cNvPr id="2567" name="Google Shape;2567;p61"/>
          <p:cNvSpPr txBox="1"/>
          <p:nvPr>
            <p:ph type="title"/>
          </p:nvPr>
        </p:nvSpPr>
        <p:spPr>
          <a:xfrm>
            <a:off x="457200" y="152401"/>
            <a:ext cx="10515600"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latin typeface="Arial"/>
                <a:ea typeface="Arial"/>
                <a:cs typeface="Arial"/>
                <a:sym typeface="Arial"/>
              </a:rPr>
              <a:t>Concept Results |</a:t>
            </a:r>
            <a:r>
              <a:rPr lang="en-US"/>
              <a:t> Overall</a:t>
            </a:r>
            <a:endParaRPr>
              <a:latin typeface="Arial"/>
              <a:ea typeface="Arial"/>
              <a:cs typeface="Arial"/>
              <a:sym typeface="Arial"/>
            </a:endParaRPr>
          </a:p>
        </p:txBody>
      </p:sp>
      <p:sp>
        <p:nvSpPr>
          <p:cNvPr id="2568" name="Google Shape;2568;p61"/>
          <p:cNvSpPr txBox="1"/>
          <p:nvPr/>
        </p:nvSpPr>
        <p:spPr>
          <a:xfrm>
            <a:off x="457200" y="914048"/>
            <a:ext cx="116499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Lorem ipsum dolor sit amet, consectetur adipiscing et. Ut enim ad minim veniam, quis nostrud exercitation ullamco laboris nisi ut aliquip ex ea commodo consequat. Duis aute irure dolor in reprehenderit in voluptate.</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2" name="Shape 2572"/>
        <p:cNvGrpSpPr/>
        <p:nvPr/>
      </p:nvGrpSpPr>
      <p:grpSpPr>
        <a:xfrm>
          <a:off x="0" y="0"/>
          <a:ext cx="0" cy="0"/>
          <a:chOff x="0" y="0"/>
          <a:chExt cx="0" cy="0"/>
        </a:xfrm>
      </p:grpSpPr>
      <p:pic>
        <p:nvPicPr>
          <p:cNvPr id="2573" name="Google Shape;2573;p62"/>
          <p:cNvPicPr preferRelativeResize="0"/>
          <p:nvPr/>
        </p:nvPicPr>
        <p:blipFill rotWithShape="1">
          <a:blip r:embed="rId3">
            <a:alphaModFix/>
          </a:blip>
          <a:srcRect b="6471" l="0" r="0" t="3074"/>
          <a:stretch/>
        </p:blipFill>
        <p:spPr>
          <a:xfrm>
            <a:off x="742017" y="1200917"/>
            <a:ext cx="4099867" cy="5297157"/>
          </a:xfrm>
          <a:prstGeom prst="rect">
            <a:avLst/>
          </a:prstGeom>
          <a:noFill/>
          <a:ln>
            <a:noFill/>
          </a:ln>
        </p:spPr>
      </p:pic>
      <p:sp>
        <p:nvSpPr>
          <p:cNvPr id="2574" name="Google Shape;2574;p62"/>
          <p:cNvSpPr/>
          <p:nvPr/>
        </p:nvSpPr>
        <p:spPr>
          <a:xfrm>
            <a:off x="4678766" y="1200810"/>
            <a:ext cx="1172423" cy="496408"/>
          </a:xfrm>
          <a:prstGeom prst="wedgeRoundRectCallout">
            <a:avLst>
              <a:gd fmla="val 30453" name="adj1"/>
              <a:gd fmla="val 74539" name="adj2"/>
              <a:gd fmla="val 16667" name="adj3"/>
            </a:avLst>
          </a:prstGeom>
          <a:solidFill>
            <a:srgbClr val="00B050">
              <a:alpha val="72156"/>
            </a:srgbClr>
          </a:solidFill>
          <a:ln>
            <a:noFill/>
          </a:ln>
          <a:effectLst>
            <a:outerShdw blurRad="50800" rotWithShape="0" algn="tl" dir="2700000" dist="3810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 liked</a:t>
            </a:r>
            <a:endParaRPr b="0" i="0" sz="1000" u="none" cap="none" strike="noStrike">
              <a:solidFill>
                <a:srgbClr val="000000"/>
              </a:solidFill>
              <a:latin typeface="Arial"/>
              <a:ea typeface="Arial"/>
              <a:cs typeface="Arial"/>
              <a:sym typeface="Arial"/>
            </a:endParaRPr>
          </a:p>
        </p:txBody>
      </p:sp>
      <p:sp>
        <p:nvSpPr>
          <p:cNvPr id="2575" name="Google Shape;2575;p62"/>
          <p:cNvSpPr/>
          <p:nvPr/>
        </p:nvSpPr>
        <p:spPr>
          <a:xfrm>
            <a:off x="4678766" y="1915861"/>
            <a:ext cx="1195842" cy="496408"/>
          </a:xfrm>
          <a:prstGeom prst="wedgeRoundRectCallout">
            <a:avLst>
              <a:gd fmla="val 30453" name="adj1"/>
              <a:gd fmla="val 74539" name="adj2"/>
              <a:gd fmla="val 16667" name="adj3"/>
            </a:avLst>
          </a:prstGeom>
          <a:solidFill>
            <a:srgbClr val="FF0000">
              <a:alpha val="72941"/>
            </a:srgbClr>
          </a:solidFill>
          <a:ln>
            <a:noFill/>
          </a:ln>
          <a:effectLst>
            <a:outerShdw blurRad="50800" rotWithShape="0" algn="tl" dir="2700000" dist="3810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 disliked</a:t>
            </a:r>
            <a:endParaRPr b="0" i="0" sz="1000" u="none" cap="none" strike="noStrike">
              <a:solidFill>
                <a:srgbClr val="000000"/>
              </a:solidFill>
              <a:latin typeface="Arial"/>
              <a:ea typeface="Arial"/>
              <a:cs typeface="Arial"/>
              <a:sym typeface="Arial"/>
            </a:endParaRPr>
          </a:p>
        </p:txBody>
      </p:sp>
      <p:sp>
        <p:nvSpPr>
          <p:cNvPr id="2576" name="Google Shape;2576;p62"/>
          <p:cNvSpPr/>
          <p:nvPr/>
        </p:nvSpPr>
        <p:spPr>
          <a:xfrm>
            <a:off x="3425221" y="1894259"/>
            <a:ext cx="647610" cy="331193"/>
          </a:xfrm>
          <a:prstGeom prst="wedgeRoundRectCallout">
            <a:avLst>
              <a:gd fmla="val -46209" name="adj1"/>
              <a:gd fmla="val 83777" name="adj2"/>
              <a:gd fmla="val 16667" name="adj3"/>
            </a:avLst>
          </a:prstGeom>
          <a:solidFill>
            <a:srgbClr val="00B050">
              <a:alpha val="72156"/>
            </a:srgbClr>
          </a:solidFill>
          <a:ln>
            <a:noFill/>
          </a:ln>
          <a:effectLst>
            <a:outerShdw blurRad="50800" rotWithShape="0" algn="tl" dir="2700000" dist="3810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31%</a:t>
            </a:r>
            <a:endParaRPr b="0" i="0" sz="1000" u="none" cap="none" strike="noStrike">
              <a:solidFill>
                <a:srgbClr val="000000"/>
              </a:solidFill>
              <a:latin typeface="Arial"/>
              <a:ea typeface="Arial"/>
              <a:cs typeface="Arial"/>
              <a:sym typeface="Arial"/>
            </a:endParaRPr>
          </a:p>
        </p:txBody>
      </p:sp>
      <p:sp>
        <p:nvSpPr>
          <p:cNvPr id="2577" name="Google Shape;2577;p62"/>
          <p:cNvSpPr/>
          <p:nvPr/>
        </p:nvSpPr>
        <p:spPr>
          <a:xfrm>
            <a:off x="1807711" y="1251945"/>
            <a:ext cx="581588" cy="445273"/>
          </a:xfrm>
          <a:prstGeom prst="wedgeRoundRectCallout">
            <a:avLst>
              <a:gd fmla="val 60727" name="adj1"/>
              <a:gd fmla="val 70559" name="adj2"/>
              <a:gd fmla="val 16667" name="adj3"/>
            </a:avLst>
          </a:prstGeom>
          <a:solidFill>
            <a:srgbClr val="00B050">
              <a:alpha val="72156"/>
            </a:srgbClr>
          </a:solidFill>
          <a:ln>
            <a:noFill/>
          </a:ln>
          <a:effectLst>
            <a:outerShdw blurRad="50800" rotWithShape="0" algn="tl" dir="2700000" dist="3810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23%</a:t>
            </a:r>
            <a:endParaRPr b="0" i="0" sz="1000" u="none" cap="none" strike="noStrike">
              <a:solidFill>
                <a:srgbClr val="000000"/>
              </a:solidFill>
              <a:latin typeface="Arial"/>
              <a:ea typeface="Arial"/>
              <a:cs typeface="Arial"/>
              <a:sym typeface="Arial"/>
            </a:endParaRPr>
          </a:p>
        </p:txBody>
      </p:sp>
      <p:sp>
        <p:nvSpPr>
          <p:cNvPr id="2578" name="Google Shape;2578;p62"/>
          <p:cNvSpPr/>
          <p:nvPr/>
        </p:nvSpPr>
        <p:spPr>
          <a:xfrm>
            <a:off x="1872924" y="1812748"/>
            <a:ext cx="451162" cy="297169"/>
          </a:xfrm>
          <a:prstGeom prst="wedgeRoundRectCallout">
            <a:avLst>
              <a:gd fmla="val 74590" name="adj1"/>
              <a:gd fmla="val -38176" name="adj2"/>
              <a:gd fmla="val 16667" name="adj3"/>
            </a:avLst>
          </a:prstGeom>
          <a:solidFill>
            <a:srgbClr val="FF0000">
              <a:alpha val="72941"/>
            </a:srgbClr>
          </a:solidFill>
          <a:ln>
            <a:noFill/>
          </a:ln>
          <a:effectLst>
            <a:outerShdw blurRad="50800" rotWithShape="0" algn="tl" dir="2700000" dist="3810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4%</a:t>
            </a:r>
            <a:endParaRPr b="0" i="0" sz="1000" u="none" cap="none" strike="noStrike">
              <a:solidFill>
                <a:srgbClr val="000000"/>
              </a:solidFill>
              <a:latin typeface="Arial"/>
              <a:ea typeface="Arial"/>
              <a:cs typeface="Arial"/>
              <a:sym typeface="Arial"/>
            </a:endParaRPr>
          </a:p>
        </p:txBody>
      </p:sp>
      <p:sp>
        <p:nvSpPr>
          <p:cNvPr id="2579" name="Google Shape;2579;p62"/>
          <p:cNvSpPr/>
          <p:nvPr/>
        </p:nvSpPr>
        <p:spPr>
          <a:xfrm>
            <a:off x="3657049" y="2359461"/>
            <a:ext cx="472500" cy="234580"/>
          </a:xfrm>
          <a:prstGeom prst="wedgeRoundRectCallout">
            <a:avLst>
              <a:gd fmla="val -78968" name="adj1"/>
              <a:gd fmla="val 38953" name="adj2"/>
              <a:gd fmla="val 16667" name="adj3"/>
            </a:avLst>
          </a:prstGeom>
          <a:solidFill>
            <a:srgbClr val="FF0000">
              <a:alpha val="72941"/>
            </a:srgbClr>
          </a:solidFill>
          <a:ln>
            <a:noFill/>
          </a:ln>
          <a:effectLst>
            <a:outerShdw blurRad="50800" rotWithShape="0" algn="tl" dir="2700000" dist="3810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2%</a:t>
            </a:r>
            <a:endParaRPr b="0" i="0" sz="1000" u="none" cap="none" strike="noStrike">
              <a:solidFill>
                <a:srgbClr val="000000"/>
              </a:solidFill>
              <a:latin typeface="Arial"/>
              <a:ea typeface="Arial"/>
              <a:cs typeface="Arial"/>
              <a:sym typeface="Arial"/>
            </a:endParaRPr>
          </a:p>
        </p:txBody>
      </p:sp>
      <p:sp>
        <p:nvSpPr>
          <p:cNvPr id="2580" name="Google Shape;2580;p62"/>
          <p:cNvSpPr/>
          <p:nvPr/>
        </p:nvSpPr>
        <p:spPr>
          <a:xfrm>
            <a:off x="742017" y="2594041"/>
            <a:ext cx="581588" cy="445273"/>
          </a:xfrm>
          <a:prstGeom prst="wedgeRoundRectCallout">
            <a:avLst>
              <a:gd fmla="val 60727" name="adj1"/>
              <a:gd fmla="val 70559" name="adj2"/>
              <a:gd fmla="val 16667" name="adj3"/>
            </a:avLst>
          </a:prstGeom>
          <a:solidFill>
            <a:srgbClr val="00B050">
              <a:alpha val="72156"/>
            </a:srgbClr>
          </a:solidFill>
          <a:ln>
            <a:noFill/>
          </a:ln>
          <a:effectLst>
            <a:outerShdw blurRad="50800" rotWithShape="0" algn="tl" dir="2700000" dist="3810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22%</a:t>
            </a:r>
            <a:endParaRPr b="0" i="0" sz="1000" u="none" cap="none" strike="noStrike">
              <a:solidFill>
                <a:srgbClr val="000000"/>
              </a:solidFill>
              <a:latin typeface="Arial"/>
              <a:ea typeface="Arial"/>
              <a:cs typeface="Arial"/>
              <a:sym typeface="Arial"/>
            </a:endParaRPr>
          </a:p>
        </p:txBody>
      </p:sp>
      <p:sp>
        <p:nvSpPr>
          <p:cNvPr id="2581" name="Google Shape;2581;p62"/>
          <p:cNvSpPr/>
          <p:nvPr/>
        </p:nvSpPr>
        <p:spPr>
          <a:xfrm>
            <a:off x="742017" y="3154844"/>
            <a:ext cx="516375" cy="297169"/>
          </a:xfrm>
          <a:prstGeom prst="wedgeRoundRectCallout">
            <a:avLst>
              <a:gd fmla="val 74590" name="adj1"/>
              <a:gd fmla="val -38176" name="adj2"/>
              <a:gd fmla="val 16667" name="adj3"/>
            </a:avLst>
          </a:prstGeom>
          <a:solidFill>
            <a:srgbClr val="FF0000">
              <a:alpha val="72941"/>
            </a:srgbClr>
          </a:solidFill>
          <a:ln>
            <a:noFill/>
          </a:ln>
          <a:effectLst>
            <a:outerShdw blurRad="50800" rotWithShape="0" algn="tl" dir="2700000" dist="3810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14%</a:t>
            </a:r>
            <a:endParaRPr b="0" i="0" sz="1000" u="none" cap="none" strike="noStrike">
              <a:solidFill>
                <a:srgbClr val="000000"/>
              </a:solidFill>
              <a:latin typeface="Arial"/>
              <a:ea typeface="Arial"/>
              <a:cs typeface="Arial"/>
              <a:sym typeface="Arial"/>
            </a:endParaRPr>
          </a:p>
        </p:txBody>
      </p:sp>
      <p:sp>
        <p:nvSpPr>
          <p:cNvPr id="2582" name="Google Shape;2582;p62"/>
          <p:cNvSpPr/>
          <p:nvPr/>
        </p:nvSpPr>
        <p:spPr>
          <a:xfrm>
            <a:off x="3990575" y="2972235"/>
            <a:ext cx="647610" cy="331193"/>
          </a:xfrm>
          <a:prstGeom prst="wedgeRoundRectCallout">
            <a:avLst>
              <a:gd fmla="val -46209" name="adj1"/>
              <a:gd fmla="val 83777" name="adj2"/>
              <a:gd fmla="val 16667" name="adj3"/>
            </a:avLst>
          </a:prstGeom>
          <a:solidFill>
            <a:srgbClr val="00B050">
              <a:alpha val="72156"/>
            </a:srgbClr>
          </a:solidFill>
          <a:ln>
            <a:noFill/>
          </a:ln>
          <a:effectLst>
            <a:outerShdw blurRad="50800" rotWithShape="0" algn="tl" dir="2700000" dist="3810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37%</a:t>
            </a:r>
            <a:endParaRPr b="0" i="0" sz="1000" u="none" cap="none" strike="noStrike">
              <a:solidFill>
                <a:srgbClr val="000000"/>
              </a:solidFill>
              <a:latin typeface="Arial"/>
              <a:ea typeface="Arial"/>
              <a:cs typeface="Arial"/>
              <a:sym typeface="Arial"/>
            </a:endParaRPr>
          </a:p>
        </p:txBody>
      </p:sp>
      <p:sp>
        <p:nvSpPr>
          <p:cNvPr id="2583" name="Google Shape;2583;p62"/>
          <p:cNvSpPr/>
          <p:nvPr/>
        </p:nvSpPr>
        <p:spPr>
          <a:xfrm>
            <a:off x="4162391" y="3454580"/>
            <a:ext cx="516375" cy="297169"/>
          </a:xfrm>
          <a:prstGeom prst="wedgeRoundRectCallout">
            <a:avLst>
              <a:gd fmla="val -73929" name="adj1"/>
              <a:gd fmla="val -31559" name="adj2"/>
              <a:gd fmla="val 16667" name="adj3"/>
            </a:avLst>
          </a:prstGeom>
          <a:solidFill>
            <a:srgbClr val="FF0000">
              <a:alpha val="72941"/>
            </a:srgbClr>
          </a:solidFill>
          <a:ln>
            <a:noFill/>
          </a:ln>
          <a:effectLst>
            <a:outerShdw blurRad="50800" rotWithShape="0" algn="tl" dir="2700000" dist="3810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24%</a:t>
            </a:r>
            <a:endParaRPr b="0" i="0" sz="1000" u="none" cap="none" strike="noStrike">
              <a:solidFill>
                <a:srgbClr val="000000"/>
              </a:solidFill>
              <a:latin typeface="Arial"/>
              <a:ea typeface="Arial"/>
              <a:cs typeface="Arial"/>
              <a:sym typeface="Arial"/>
            </a:endParaRPr>
          </a:p>
        </p:txBody>
      </p:sp>
      <p:sp>
        <p:nvSpPr>
          <p:cNvPr id="2584" name="Google Shape;2584;p62"/>
          <p:cNvSpPr/>
          <p:nvPr/>
        </p:nvSpPr>
        <p:spPr>
          <a:xfrm>
            <a:off x="1202709" y="3837570"/>
            <a:ext cx="581588" cy="445273"/>
          </a:xfrm>
          <a:prstGeom prst="wedgeRoundRectCallout">
            <a:avLst>
              <a:gd fmla="val 60727" name="adj1"/>
              <a:gd fmla="val 70559" name="adj2"/>
              <a:gd fmla="val 16667" name="adj3"/>
            </a:avLst>
          </a:prstGeom>
          <a:solidFill>
            <a:srgbClr val="00B050">
              <a:alpha val="72156"/>
            </a:srgbClr>
          </a:solidFill>
          <a:ln>
            <a:noFill/>
          </a:ln>
          <a:effectLst>
            <a:outerShdw blurRad="50800" rotWithShape="0" algn="tl" dir="2700000" dist="3810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50%</a:t>
            </a:r>
            <a:endParaRPr b="0" i="0" sz="1000" u="none" cap="none" strike="noStrike">
              <a:solidFill>
                <a:srgbClr val="000000"/>
              </a:solidFill>
              <a:latin typeface="Arial"/>
              <a:ea typeface="Arial"/>
              <a:cs typeface="Arial"/>
              <a:sym typeface="Arial"/>
            </a:endParaRPr>
          </a:p>
        </p:txBody>
      </p:sp>
      <p:sp>
        <p:nvSpPr>
          <p:cNvPr id="2585" name="Google Shape;2585;p62"/>
          <p:cNvSpPr/>
          <p:nvPr/>
        </p:nvSpPr>
        <p:spPr>
          <a:xfrm>
            <a:off x="1258392" y="4398373"/>
            <a:ext cx="472500" cy="234580"/>
          </a:xfrm>
          <a:prstGeom prst="wedgeRoundRectCallout">
            <a:avLst>
              <a:gd fmla="val 79180" name="adj1"/>
              <a:gd fmla="val -15535" name="adj2"/>
              <a:gd fmla="val 16667" name="adj3"/>
            </a:avLst>
          </a:prstGeom>
          <a:solidFill>
            <a:srgbClr val="FF0000">
              <a:alpha val="72941"/>
            </a:srgbClr>
          </a:solidFill>
          <a:ln>
            <a:noFill/>
          </a:ln>
          <a:effectLst>
            <a:outerShdw blurRad="50800" rotWithShape="0" algn="tl" dir="2700000" dist="3810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2%</a:t>
            </a:r>
            <a:endParaRPr b="0" i="0" sz="1000" u="none" cap="none" strike="noStrike">
              <a:solidFill>
                <a:srgbClr val="000000"/>
              </a:solidFill>
              <a:latin typeface="Arial"/>
              <a:ea typeface="Arial"/>
              <a:cs typeface="Arial"/>
              <a:sym typeface="Arial"/>
            </a:endParaRPr>
          </a:p>
        </p:txBody>
      </p:sp>
      <p:sp>
        <p:nvSpPr>
          <p:cNvPr id="2586" name="Google Shape;2586;p62"/>
          <p:cNvSpPr/>
          <p:nvPr/>
        </p:nvSpPr>
        <p:spPr>
          <a:xfrm>
            <a:off x="3888604" y="4248246"/>
            <a:ext cx="525676" cy="245759"/>
          </a:xfrm>
          <a:prstGeom prst="wedgeRoundRectCallout">
            <a:avLst>
              <a:gd fmla="val -84664" name="adj1"/>
              <a:gd fmla="val 8731" name="adj2"/>
              <a:gd fmla="val 16667" name="adj3"/>
            </a:avLst>
          </a:prstGeom>
          <a:solidFill>
            <a:srgbClr val="00B050">
              <a:alpha val="72156"/>
            </a:srgbClr>
          </a:solidFill>
          <a:ln>
            <a:noFill/>
          </a:ln>
          <a:effectLst>
            <a:outerShdw blurRad="50800" rotWithShape="0" algn="tl" dir="2700000" dist="3810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23%</a:t>
            </a:r>
            <a:endParaRPr b="0" i="0" sz="1000" u="none" cap="none" strike="noStrike">
              <a:solidFill>
                <a:srgbClr val="000000"/>
              </a:solidFill>
              <a:latin typeface="Arial"/>
              <a:ea typeface="Arial"/>
              <a:cs typeface="Arial"/>
              <a:sym typeface="Arial"/>
            </a:endParaRPr>
          </a:p>
        </p:txBody>
      </p:sp>
      <p:sp>
        <p:nvSpPr>
          <p:cNvPr id="2587" name="Google Shape;2587;p62"/>
          <p:cNvSpPr/>
          <p:nvPr/>
        </p:nvSpPr>
        <p:spPr>
          <a:xfrm>
            <a:off x="3798005" y="3930498"/>
            <a:ext cx="516375" cy="267162"/>
          </a:xfrm>
          <a:prstGeom prst="wedgeRoundRectCallout">
            <a:avLst>
              <a:gd fmla="val -77864" name="adj1"/>
              <a:gd fmla="val 64871" name="adj2"/>
              <a:gd fmla="val 16667" name="adj3"/>
            </a:avLst>
          </a:prstGeom>
          <a:solidFill>
            <a:srgbClr val="FF0000">
              <a:alpha val="72941"/>
            </a:srgbClr>
          </a:solidFill>
          <a:ln>
            <a:noFill/>
          </a:ln>
          <a:effectLst>
            <a:outerShdw blurRad="50800" rotWithShape="0" algn="tl" dir="2700000" dist="3810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25%</a:t>
            </a:r>
            <a:endParaRPr b="0" i="0" sz="1000" u="none" cap="none" strike="noStrike">
              <a:solidFill>
                <a:srgbClr val="000000"/>
              </a:solidFill>
              <a:latin typeface="Arial"/>
              <a:ea typeface="Arial"/>
              <a:cs typeface="Arial"/>
              <a:sym typeface="Arial"/>
            </a:endParaRPr>
          </a:p>
        </p:txBody>
      </p:sp>
      <p:sp>
        <p:nvSpPr>
          <p:cNvPr id="2588" name="Google Shape;2588;p62"/>
          <p:cNvSpPr/>
          <p:nvPr/>
        </p:nvSpPr>
        <p:spPr>
          <a:xfrm>
            <a:off x="856788" y="5186936"/>
            <a:ext cx="514367" cy="233428"/>
          </a:xfrm>
          <a:prstGeom prst="wedgeRoundRectCallout">
            <a:avLst>
              <a:gd fmla="val 74246" name="adj1"/>
              <a:gd fmla="val 2444" name="adj2"/>
              <a:gd fmla="val 16667" name="adj3"/>
            </a:avLst>
          </a:prstGeom>
          <a:solidFill>
            <a:srgbClr val="00B050">
              <a:alpha val="72156"/>
            </a:srgbClr>
          </a:solidFill>
          <a:ln>
            <a:noFill/>
          </a:ln>
          <a:effectLst>
            <a:outerShdw blurRad="50800" rotWithShape="0" algn="tl" dir="2700000" dist="3810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15%</a:t>
            </a:r>
            <a:endParaRPr b="0" i="0" sz="1000" u="none" cap="none" strike="noStrike">
              <a:solidFill>
                <a:srgbClr val="000000"/>
              </a:solidFill>
              <a:latin typeface="Arial"/>
              <a:ea typeface="Arial"/>
              <a:cs typeface="Arial"/>
              <a:sym typeface="Arial"/>
            </a:endParaRPr>
          </a:p>
        </p:txBody>
      </p:sp>
      <p:sp>
        <p:nvSpPr>
          <p:cNvPr id="2589" name="Google Shape;2589;p62"/>
          <p:cNvSpPr/>
          <p:nvPr/>
        </p:nvSpPr>
        <p:spPr>
          <a:xfrm>
            <a:off x="944521" y="4855226"/>
            <a:ext cx="516375" cy="267162"/>
          </a:xfrm>
          <a:prstGeom prst="wedgeRoundRectCallout">
            <a:avLst>
              <a:gd fmla="val 55930" name="adj1"/>
              <a:gd fmla="val 87689" name="adj2"/>
              <a:gd fmla="val 16667" name="adj3"/>
            </a:avLst>
          </a:prstGeom>
          <a:solidFill>
            <a:srgbClr val="FF0000">
              <a:alpha val="72941"/>
            </a:srgbClr>
          </a:solidFill>
          <a:ln>
            <a:noFill/>
          </a:ln>
          <a:effectLst>
            <a:outerShdw blurRad="50800" rotWithShape="0" algn="tl" dir="2700000" dist="3810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22%</a:t>
            </a:r>
            <a:endParaRPr b="0" i="0" sz="1000" u="none" cap="none" strike="noStrike">
              <a:solidFill>
                <a:srgbClr val="000000"/>
              </a:solidFill>
              <a:latin typeface="Arial"/>
              <a:ea typeface="Arial"/>
              <a:cs typeface="Arial"/>
              <a:sym typeface="Arial"/>
            </a:endParaRPr>
          </a:p>
        </p:txBody>
      </p:sp>
      <p:sp>
        <p:nvSpPr>
          <p:cNvPr id="2590" name="Google Shape;2590;p62"/>
          <p:cNvSpPr/>
          <p:nvPr/>
        </p:nvSpPr>
        <p:spPr>
          <a:xfrm>
            <a:off x="4129549" y="4861587"/>
            <a:ext cx="516375" cy="267162"/>
          </a:xfrm>
          <a:prstGeom prst="wedgeRoundRectCallout">
            <a:avLst>
              <a:gd fmla="val -79831" name="adj1"/>
              <a:gd fmla="val 49659" name="adj2"/>
              <a:gd fmla="val 16667" name="adj3"/>
            </a:avLst>
          </a:prstGeom>
          <a:solidFill>
            <a:srgbClr val="FF0000">
              <a:alpha val="72941"/>
            </a:srgbClr>
          </a:solidFill>
          <a:ln>
            <a:noFill/>
          </a:ln>
          <a:effectLst>
            <a:outerShdw blurRad="50800" rotWithShape="0" algn="tl" dir="2700000" dist="3810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39%</a:t>
            </a:r>
            <a:endParaRPr b="0" i="0" sz="1000" u="none" cap="none" strike="noStrike">
              <a:solidFill>
                <a:srgbClr val="000000"/>
              </a:solidFill>
              <a:latin typeface="Arial"/>
              <a:ea typeface="Arial"/>
              <a:cs typeface="Arial"/>
              <a:sym typeface="Arial"/>
            </a:endParaRPr>
          </a:p>
        </p:txBody>
      </p:sp>
      <p:sp>
        <p:nvSpPr>
          <p:cNvPr id="2591" name="Google Shape;2591;p62"/>
          <p:cNvSpPr/>
          <p:nvPr/>
        </p:nvSpPr>
        <p:spPr>
          <a:xfrm>
            <a:off x="4143046" y="5214004"/>
            <a:ext cx="525676" cy="245759"/>
          </a:xfrm>
          <a:prstGeom prst="wedgeRoundRectCallout">
            <a:avLst>
              <a:gd fmla="val -84664" name="adj1"/>
              <a:gd fmla="val 8731" name="adj2"/>
              <a:gd fmla="val 16667" name="adj3"/>
            </a:avLst>
          </a:prstGeom>
          <a:solidFill>
            <a:srgbClr val="00B050">
              <a:alpha val="72156"/>
            </a:srgbClr>
          </a:solidFill>
          <a:ln>
            <a:noFill/>
          </a:ln>
          <a:effectLst>
            <a:outerShdw blurRad="50800" rotWithShape="0" algn="tl" dir="2700000" dist="3810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18%</a:t>
            </a:r>
            <a:endParaRPr b="0" i="0" sz="1000" u="none" cap="none" strike="noStrike">
              <a:solidFill>
                <a:srgbClr val="000000"/>
              </a:solidFill>
              <a:latin typeface="Arial"/>
              <a:ea typeface="Arial"/>
              <a:cs typeface="Arial"/>
              <a:sym typeface="Arial"/>
            </a:endParaRPr>
          </a:p>
        </p:txBody>
      </p:sp>
      <p:sp>
        <p:nvSpPr>
          <p:cNvPr id="2592" name="Google Shape;2592;p62"/>
          <p:cNvSpPr/>
          <p:nvPr/>
        </p:nvSpPr>
        <p:spPr>
          <a:xfrm>
            <a:off x="4194274" y="5637169"/>
            <a:ext cx="647610" cy="331193"/>
          </a:xfrm>
          <a:prstGeom prst="wedgeRoundRectCallout">
            <a:avLst>
              <a:gd fmla="val -46209" name="adj1"/>
              <a:gd fmla="val 83777" name="adj2"/>
              <a:gd fmla="val 16667" name="adj3"/>
            </a:avLst>
          </a:prstGeom>
          <a:solidFill>
            <a:srgbClr val="00B050">
              <a:alpha val="72156"/>
            </a:srgbClr>
          </a:solidFill>
          <a:ln>
            <a:noFill/>
          </a:ln>
          <a:effectLst>
            <a:outerShdw blurRad="50800" rotWithShape="0" algn="tl" dir="2700000" dist="3810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27%</a:t>
            </a:r>
            <a:endParaRPr b="0" i="0" sz="1000" u="none" cap="none" strike="noStrike">
              <a:solidFill>
                <a:srgbClr val="000000"/>
              </a:solidFill>
              <a:latin typeface="Arial"/>
              <a:ea typeface="Arial"/>
              <a:cs typeface="Arial"/>
              <a:sym typeface="Arial"/>
            </a:endParaRPr>
          </a:p>
        </p:txBody>
      </p:sp>
      <p:sp>
        <p:nvSpPr>
          <p:cNvPr id="2593" name="Google Shape;2593;p62"/>
          <p:cNvSpPr/>
          <p:nvPr/>
        </p:nvSpPr>
        <p:spPr>
          <a:xfrm>
            <a:off x="4281829" y="6129322"/>
            <a:ext cx="472500" cy="234580"/>
          </a:xfrm>
          <a:prstGeom prst="wedgeRoundRectCallout">
            <a:avLst>
              <a:gd fmla="val -61766" name="adj1"/>
              <a:gd fmla="val -69326" name="adj2"/>
              <a:gd fmla="val 16667" name="adj3"/>
            </a:avLst>
          </a:prstGeom>
          <a:solidFill>
            <a:srgbClr val="FF0000">
              <a:alpha val="72941"/>
            </a:srgbClr>
          </a:solidFill>
          <a:ln>
            <a:noFill/>
          </a:ln>
          <a:effectLst>
            <a:outerShdw blurRad="50800" rotWithShape="0" algn="tl" dir="2700000" dist="3810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5%</a:t>
            </a:r>
            <a:endParaRPr b="0" i="0" sz="1000" u="none" cap="none" strike="noStrike">
              <a:solidFill>
                <a:srgbClr val="000000"/>
              </a:solidFill>
              <a:latin typeface="Arial"/>
              <a:ea typeface="Arial"/>
              <a:cs typeface="Arial"/>
              <a:sym typeface="Arial"/>
            </a:endParaRPr>
          </a:p>
        </p:txBody>
      </p:sp>
      <p:sp>
        <p:nvSpPr>
          <p:cNvPr id="2594" name="Google Shape;2594;p62"/>
          <p:cNvSpPr/>
          <p:nvPr/>
        </p:nvSpPr>
        <p:spPr>
          <a:xfrm>
            <a:off x="934344" y="5860072"/>
            <a:ext cx="514367" cy="233428"/>
          </a:xfrm>
          <a:prstGeom prst="wedgeRoundRectCallout">
            <a:avLst>
              <a:gd fmla="val 60419" name="adj1"/>
              <a:gd fmla="val -10614" name="adj2"/>
              <a:gd fmla="val 16667" name="adj3"/>
            </a:avLst>
          </a:prstGeom>
          <a:solidFill>
            <a:srgbClr val="00B050">
              <a:alpha val="72156"/>
            </a:srgbClr>
          </a:solidFill>
          <a:ln>
            <a:noFill/>
          </a:ln>
          <a:effectLst>
            <a:outerShdw blurRad="50800" rotWithShape="0" algn="tl" dir="2700000" dist="3810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35%</a:t>
            </a:r>
            <a:endParaRPr b="0" i="0" sz="1000" u="none" cap="none" strike="noStrike">
              <a:solidFill>
                <a:srgbClr val="000000"/>
              </a:solidFill>
              <a:latin typeface="Arial"/>
              <a:ea typeface="Arial"/>
              <a:cs typeface="Arial"/>
              <a:sym typeface="Arial"/>
            </a:endParaRPr>
          </a:p>
        </p:txBody>
      </p:sp>
      <p:sp>
        <p:nvSpPr>
          <p:cNvPr id="2595" name="Google Shape;2595;p62"/>
          <p:cNvSpPr/>
          <p:nvPr/>
        </p:nvSpPr>
        <p:spPr>
          <a:xfrm>
            <a:off x="877722" y="6151414"/>
            <a:ext cx="472500" cy="234580"/>
          </a:xfrm>
          <a:prstGeom prst="wedgeRoundRectCallout">
            <a:avLst>
              <a:gd fmla="val 81330" name="adj1"/>
              <a:gd fmla="val -71840" name="adj2"/>
              <a:gd fmla="val 16667" name="adj3"/>
            </a:avLst>
          </a:prstGeom>
          <a:solidFill>
            <a:srgbClr val="FF0000">
              <a:alpha val="72941"/>
            </a:srgbClr>
          </a:solidFill>
          <a:ln>
            <a:noFill/>
          </a:ln>
          <a:effectLst>
            <a:outerShdw blurRad="50800" rotWithShape="0" algn="tl" dir="2700000" dist="3810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6%</a:t>
            </a:r>
            <a:endParaRPr b="0" i="0" sz="1000" u="none" cap="none" strike="noStrike">
              <a:solidFill>
                <a:srgbClr val="000000"/>
              </a:solidFill>
              <a:latin typeface="Arial"/>
              <a:ea typeface="Arial"/>
              <a:cs typeface="Arial"/>
              <a:sym typeface="Arial"/>
            </a:endParaRPr>
          </a:p>
        </p:txBody>
      </p:sp>
      <p:sp>
        <p:nvSpPr>
          <p:cNvPr id="2596" name="Google Shape;2596;p62"/>
          <p:cNvSpPr txBox="1"/>
          <p:nvPr/>
        </p:nvSpPr>
        <p:spPr>
          <a:xfrm>
            <a:off x="6980790" y="1200917"/>
            <a:ext cx="4295733" cy="31392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Overall, the factors X consider </a:t>
            </a:r>
            <a:r>
              <a:rPr b="1" i="0" lang="en-US" sz="1200" u="none" cap="none" strike="noStrike">
                <a:solidFill>
                  <a:schemeClr val="dk1"/>
                </a:solidFill>
                <a:latin typeface="Arial"/>
                <a:ea typeface="Arial"/>
                <a:cs typeface="Arial"/>
                <a:sym typeface="Arial"/>
              </a:rPr>
              <a:t>most important </a:t>
            </a:r>
            <a:r>
              <a:rPr b="0" i="0" lang="en-US" sz="1200" u="none" cap="none" strike="noStrike">
                <a:solidFill>
                  <a:schemeClr val="dk1"/>
                </a:solidFill>
                <a:latin typeface="Arial"/>
                <a:ea typeface="Arial"/>
                <a:cs typeface="Arial"/>
                <a:sym typeface="Arial"/>
              </a:rPr>
              <a:t>for living well are more important to X than their </a:t>
            </a:r>
            <a:r>
              <a:rPr b="1" i="0" lang="en-US" sz="1200" u="none" cap="none" strike="noStrike">
                <a:solidFill>
                  <a:schemeClr val="dk1"/>
                </a:solidFill>
                <a:latin typeface="Arial"/>
                <a:ea typeface="Arial"/>
                <a:cs typeface="Arial"/>
                <a:sym typeface="Arial"/>
              </a:rPr>
              <a:t>P</a:t>
            </a:r>
            <a:r>
              <a:rPr b="0" i="0" lang="en-US" sz="1200" u="none" cap="none" strike="noStrike">
                <a:solidFill>
                  <a:schemeClr val="dk1"/>
                </a:solidFill>
                <a:latin typeface="Arial"/>
                <a:ea typeface="Arial"/>
                <a:cs typeface="Arial"/>
                <a:sym typeface="Arial"/>
              </a:rPr>
              <a:t> – but of more equal importance to Y:</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400"/>
              <a:buFont typeface="Arial"/>
              <a:buChar char="•"/>
            </a:pPr>
            <a:r>
              <a:rPr b="0" i="0" lang="en-US" sz="1200" u="none" cap="none" strike="noStrike">
                <a:solidFill>
                  <a:schemeClr val="dk1"/>
                </a:solidFill>
                <a:latin typeface="Arial"/>
                <a:ea typeface="Arial"/>
                <a:cs typeface="Arial"/>
                <a:sym typeface="Arial"/>
              </a:rPr>
              <a:t>Ut enim ad minim veniam, quis nostrud exercitation ullamco laboris nisi ut aliquip ex ea commodo consequat.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400"/>
              <a:buFont typeface="Arial"/>
              <a:buChar char="•"/>
            </a:pPr>
            <a:r>
              <a:rPr b="0" i="0" lang="en-US" sz="1200" u="none" cap="none" strike="noStrike">
                <a:solidFill>
                  <a:schemeClr val="dk1"/>
                </a:solidFill>
                <a:latin typeface="Arial"/>
                <a:ea typeface="Arial"/>
                <a:cs typeface="Arial"/>
                <a:sym typeface="Arial"/>
              </a:rPr>
              <a:t>Lorem ipsum dolor sit amet, consectetur adipiscing et dolor sit amet circa domini animus ipsum felicitus.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400"/>
              <a:buFont typeface="Arial"/>
              <a:buChar char="•"/>
            </a:pPr>
            <a:r>
              <a:rPr b="0" i="0" lang="en-US" sz="1200" u="none" cap="none" strike="noStrike">
                <a:solidFill>
                  <a:schemeClr val="dk1"/>
                </a:solidFill>
                <a:latin typeface="Arial"/>
                <a:ea typeface="Arial"/>
                <a:cs typeface="Arial"/>
                <a:sym typeface="Arial"/>
              </a:rPr>
              <a:t>Ergo et dolor in reprehenderit in voluptate velit esse cillum. Duis aute irure dolor in reprehenderit in voluptate velit nunquam.</a:t>
            </a:r>
            <a:endParaRPr b="0" i="0" sz="1200" u="none" cap="none" strike="noStrike">
              <a:solidFill>
                <a:srgbClr val="000000"/>
              </a:solidFill>
              <a:latin typeface="Arial"/>
              <a:ea typeface="Arial"/>
              <a:cs typeface="Arial"/>
              <a:sym typeface="Arial"/>
            </a:endParaRPr>
          </a:p>
        </p:txBody>
      </p:sp>
      <p:sp>
        <p:nvSpPr>
          <p:cNvPr id="2597" name="Google Shape;2597;p62"/>
          <p:cNvSpPr txBox="1"/>
          <p:nvPr>
            <p:ph type="title"/>
          </p:nvPr>
        </p:nvSpPr>
        <p:spPr>
          <a:xfrm>
            <a:off x="457200" y="152401"/>
            <a:ext cx="10515600"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latin typeface="Arial"/>
                <a:ea typeface="Arial"/>
                <a:cs typeface="Arial"/>
                <a:sym typeface="Arial"/>
              </a:rPr>
              <a:t>Concept Test |</a:t>
            </a:r>
            <a:r>
              <a:rPr lang="en-US"/>
              <a:t> Like &amp; Dislike Example</a:t>
            </a:r>
            <a:endParaRPr>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2" name="Shape 2602"/>
        <p:cNvGrpSpPr/>
        <p:nvPr/>
      </p:nvGrpSpPr>
      <p:grpSpPr>
        <a:xfrm>
          <a:off x="0" y="0"/>
          <a:ext cx="0" cy="0"/>
          <a:chOff x="0" y="0"/>
          <a:chExt cx="0" cy="0"/>
        </a:xfrm>
      </p:grpSpPr>
      <p:pic>
        <p:nvPicPr>
          <p:cNvPr id="2603" name="Google Shape;2603;p63"/>
          <p:cNvPicPr preferRelativeResize="0"/>
          <p:nvPr>
            <p:ph idx="1" type="body"/>
          </p:nvPr>
        </p:nvPicPr>
        <p:blipFill rotWithShape="1">
          <a:blip r:embed="rId3">
            <a:alphaModFix/>
          </a:blip>
          <a:srcRect b="0" l="0" r="0" t="0"/>
          <a:stretch/>
        </p:blipFill>
        <p:spPr>
          <a:xfrm>
            <a:off x="609600" y="1565637"/>
            <a:ext cx="2906838" cy="4489450"/>
          </a:xfrm>
          <a:prstGeom prst="rect">
            <a:avLst/>
          </a:prstGeom>
          <a:noFill/>
          <a:ln>
            <a:noFill/>
          </a:ln>
        </p:spPr>
      </p:pic>
      <p:pic>
        <p:nvPicPr>
          <p:cNvPr id="2604" name="Google Shape;2604;p63"/>
          <p:cNvPicPr preferRelativeResize="0"/>
          <p:nvPr/>
        </p:nvPicPr>
        <p:blipFill rotWithShape="1">
          <a:blip r:embed="rId4">
            <a:alphaModFix/>
          </a:blip>
          <a:srcRect b="0" l="0" r="0" t="0"/>
          <a:stretch/>
        </p:blipFill>
        <p:spPr>
          <a:xfrm>
            <a:off x="4764922" y="1610087"/>
            <a:ext cx="2906838" cy="4400550"/>
          </a:xfrm>
          <a:prstGeom prst="rect">
            <a:avLst/>
          </a:prstGeom>
          <a:noFill/>
          <a:ln>
            <a:noFill/>
          </a:ln>
        </p:spPr>
      </p:pic>
      <p:pic>
        <p:nvPicPr>
          <p:cNvPr id="2605" name="Google Shape;2605;p63"/>
          <p:cNvPicPr preferRelativeResize="0"/>
          <p:nvPr/>
        </p:nvPicPr>
        <p:blipFill rotWithShape="1">
          <a:blip r:embed="rId5">
            <a:alphaModFix/>
          </a:blip>
          <a:srcRect b="0" l="0" r="0" t="0"/>
          <a:stretch/>
        </p:blipFill>
        <p:spPr>
          <a:xfrm>
            <a:off x="8644448" y="1565637"/>
            <a:ext cx="2906838" cy="4445000"/>
          </a:xfrm>
          <a:prstGeom prst="rect">
            <a:avLst/>
          </a:prstGeom>
          <a:noFill/>
          <a:ln>
            <a:noFill/>
          </a:ln>
        </p:spPr>
      </p:pic>
      <p:sp>
        <p:nvSpPr>
          <p:cNvPr id="2606" name="Google Shape;2606;p63"/>
          <p:cNvSpPr txBox="1"/>
          <p:nvPr/>
        </p:nvSpPr>
        <p:spPr>
          <a:xfrm>
            <a:off x="907319" y="6029605"/>
            <a:ext cx="2311400" cy="27695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Tritone</a:t>
            </a:r>
            <a:endParaRPr b="0" i="0" sz="1200" u="none" cap="none" strike="noStrike">
              <a:solidFill>
                <a:srgbClr val="000000"/>
              </a:solidFill>
              <a:latin typeface="Arial"/>
              <a:ea typeface="Arial"/>
              <a:cs typeface="Arial"/>
              <a:sym typeface="Arial"/>
            </a:endParaRPr>
          </a:p>
        </p:txBody>
      </p:sp>
      <p:sp>
        <p:nvSpPr>
          <p:cNvPr id="2607" name="Google Shape;2607;p63"/>
          <p:cNvSpPr txBox="1"/>
          <p:nvPr/>
        </p:nvSpPr>
        <p:spPr>
          <a:xfrm>
            <a:off x="5062641" y="6029605"/>
            <a:ext cx="2311400" cy="27695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Photograph</a:t>
            </a:r>
            <a:endParaRPr b="0" i="0" sz="1200" u="none" cap="none" strike="noStrike">
              <a:solidFill>
                <a:srgbClr val="000000"/>
              </a:solidFill>
              <a:latin typeface="Arial"/>
              <a:ea typeface="Arial"/>
              <a:cs typeface="Arial"/>
              <a:sym typeface="Arial"/>
            </a:endParaRPr>
          </a:p>
        </p:txBody>
      </p:sp>
      <p:sp>
        <p:nvSpPr>
          <p:cNvPr id="2608" name="Google Shape;2608;p63"/>
          <p:cNvSpPr txBox="1"/>
          <p:nvPr/>
        </p:nvSpPr>
        <p:spPr>
          <a:xfrm>
            <a:off x="8942167" y="6029605"/>
            <a:ext cx="2311400" cy="27695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Black &amp; White</a:t>
            </a:r>
            <a:endParaRPr b="0" i="0" sz="1200" u="none" cap="none" strike="noStrike">
              <a:solidFill>
                <a:srgbClr val="000000"/>
              </a:solidFill>
              <a:latin typeface="Arial"/>
              <a:ea typeface="Arial"/>
              <a:cs typeface="Arial"/>
              <a:sym typeface="Arial"/>
            </a:endParaRPr>
          </a:p>
        </p:txBody>
      </p:sp>
      <p:sp>
        <p:nvSpPr>
          <p:cNvPr id="2609" name="Google Shape;2609;p63"/>
          <p:cNvSpPr txBox="1"/>
          <p:nvPr>
            <p:ph type="title"/>
          </p:nvPr>
        </p:nvSpPr>
        <p:spPr>
          <a:xfrm>
            <a:off x="457200" y="152401"/>
            <a:ext cx="10515600"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latin typeface="Arial"/>
                <a:ea typeface="Arial"/>
                <a:cs typeface="Arial"/>
                <a:sym typeface="Arial"/>
              </a:rPr>
              <a:t>Heat Map Example</a:t>
            </a:r>
            <a:endParaRPr>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3" name="Shape 2613"/>
        <p:cNvGrpSpPr/>
        <p:nvPr/>
      </p:nvGrpSpPr>
      <p:grpSpPr>
        <a:xfrm>
          <a:off x="0" y="0"/>
          <a:ext cx="0" cy="0"/>
          <a:chOff x="0" y="0"/>
          <a:chExt cx="0" cy="0"/>
        </a:xfrm>
      </p:grpSpPr>
      <p:sp>
        <p:nvSpPr>
          <p:cNvPr id="2614" name="Google Shape;2614;p142"/>
          <p:cNvSpPr txBox="1"/>
          <p:nvPr>
            <p:ph idx="1" type="body"/>
          </p:nvPr>
        </p:nvSpPr>
        <p:spPr>
          <a:xfrm>
            <a:off x="2482985" y="685554"/>
            <a:ext cx="8140770" cy="92333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6000"/>
              <a:buFont typeface="Arial"/>
              <a:buNone/>
            </a:pPr>
            <a:r>
              <a:rPr lang="en-US" sz="6000"/>
              <a:t>Appendix</a:t>
            </a:r>
            <a:endParaRPr/>
          </a:p>
        </p:txBody>
      </p:sp>
      <p:sp>
        <p:nvSpPr>
          <p:cNvPr id="2615" name="Google Shape;2615;p142"/>
          <p:cNvSpPr txBox="1"/>
          <p:nvPr/>
        </p:nvSpPr>
        <p:spPr>
          <a:xfrm>
            <a:off x="-359227" y="685554"/>
            <a:ext cx="2482984" cy="189059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lt1"/>
              </a:buClr>
              <a:buSzPts val="13900"/>
              <a:buFont typeface="Arial"/>
              <a:buNone/>
            </a:pPr>
            <a:r>
              <a:rPr b="1" i="0" lang="en-US" sz="13900" u="none" cap="none" strike="noStrike">
                <a:solidFill>
                  <a:schemeClr val="lt1"/>
                </a:solidFill>
                <a:latin typeface="Arial"/>
                <a:ea typeface="Arial"/>
                <a:cs typeface="Arial"/>
                <a:sym typeface="Arial"/>
              </a:rPr>
              <a:t>14</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0" name="Shape 2620"/>
        <p:cNvGrpSpPr/>
        <p:nvPr/>
      </p:nvGrpSpPr>
      <p:grpSpPr>
        <a:xfrm>
          <a:off x="0" y="0"/>
          <a:ext cx="0" cy="0"/>
          <a:chOff x="0" y="0"/>
          <a:chExt cx="0" cy="0"/>
        </a:xfrm>
      </p:grpSpPr>
      <p:graphicFrame>
        <p:nvGraphicFramePr>
          <p:cNvPr id="2621" name="Google Shape;2621;p67"/>
          <p:cNvGraphicFramePr/>
          <p:nvPr/>
        </p:nvGraphicFramePr>
        <p:xfrm>
          <a:off x="95455" y="1359150"/>
          <a:ext cx="3000000" cy="3000000"/>
        </p:xfrm>
        <a:graphic>
          <a:graphicData uri="http://schemas.openxmlformats.org/drawingml/2006/table">
            <a:tbl>
              <a:tblPr bandRow="1" firstRow="1">
                <a:noFill/>
                <a:tableStyleId>{3ED3D8F8-6EAA-4213-BDC2-CEB281D4AD62}</a:tableStyleId>
              </a:tblPr>
              <a:tblGrid>
                <a:gridCol w="2224175"/>
                <a:gridCol w="1426875"/>
                <a:gridCol w="1333500"/>
                <a:gridCol w="1130300"/>
                <a:gridCol w="1357925"/>
                <a:gridCol w="1380525"/>
                <a:gridCol w="1382550"/>
                <a:gridCol w="1136800"/>
              </a:tblGrid>
              <a:tr h="237525">
                <a:tc>
                  <a:txBody>
                    <a:bodyPr/>
                    <a:lstStyle/>
                    <a:p>
                      <a:pPr indent="0" lvl="0" marL="0" marR="0" rtl="0" algn="r">
                        <a:spcBef>
                          <a:spcPts val="0"/>
                        </a:spcBef>
                        <a:spcAft>
                          <a:spcPts val="0"/>
                        </a:spcAft>
                        <a:buClr>
                          <a:schemeClr val="dk1"/>
                        </a:buClr>
                        <a:buSzPts val="1000"/>
                        <a:buFont typeface="Arial"/>
                        <a:buNone/>
                      </a:pPr>
                      <a:r>
                        <a:rPr b="0" lang="en-US" sz="1000">
                          <a:latin typeface="Arial"/>
                          <a:ea typeface="Arial"/>
                          <a:cs typeface="Arial"/>
                          <a:sym typeface="Arial"/>
                        </a:rPr>
                        <a:t>Overall n</a:t>
                      </a:r>
                      <a:endParaRPr b="0"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accent2"/>
                        </a:buClr>
                        <a:buSzPts val="1000"/>
                        <a:buFont typeface="Arial"/>
                        <a:buNone/>
                      </a:pPr>
                      <a:r>
                        <a:rPr b="0" lang="en-US" sz="1000">
                          <a:latin typeface="Arial"/>
                          <a:ea typeface="Arial"/>
                          <a:cs typeface="Arial"/>
                          <a:sym typeface="Arial"/>
                        </a:rPr>
                        <a:t>1526</a:t>
                      </a:r>
                      <a:endParaRPr b="0"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accent2"/>
                        </a:buClr>
                        <a:buSzPts val="1000"/>
                        <a:buFont typeface="Arial"/>
                        <a:buNone/>
                      </a:pPr>
                      <a:r>
                        <a:rPr b="0" lang="en-US" sz="1000">
                          <a:latin typeface="Arial"/>
                          <a:ea typeface="Arial"/>
                          <a:cs typeface="Arial"/>
                          <a:sym typeface="Arial"/>
                        </a:rPr>
                        <a:t>372</a:t>
                      </a:r>
                      <a:endParaRPr b="0" sz="1000">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chemeClr val="accent2"/>
                        </a:buClr>
                        <a:buSzPts val="1000"/>
                        <a:buFont typeface="Arial"/>
                        <a:buNone/>
                      </a:pPr>
                      <a:r>
                        <a:rPr b="0" lang="en-US" sz="1000">
                          <a:latin typeface="Arial"/>
                          <a:ea typeface="Arial"/>
                          <a:cs typeface="Arial"/>
                          <a:sym typeface="Arial"/>
                        </a:rPr>
                        <a:t>233</a:t>
                      </a:r>
                      <a:endParaRPr b="0"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accent2"/>
                        </a:buClr>
                        <a:buSzPts val="1000"/>
                        <a:buFont typeface="Arial"/>
                        <a:buNone/>
                      </a:pPr>
                      <a:r>
                        <a:rPr b="0" lang="en-US" sz="1000">
                          <a:latin typeface="Arial"/>
                          <a:ea typeface="Arial"/>
                          <a:cs typeface="Arial"/>
                          <a:sym typeface="Arial"/>
                        </a:rPr>
                        <a:t>104</a:t>
                      </a:r>
                      <a:endParaRPr b="0" sz="1000">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chemeClr val="accent2"/>
                        </a:buClr>
                        <a:buSzPts val="1000"/>
                        <a:buFont typeface="Arial"/>
                        <a:buNone/>
                      </a:pPr>
                      <a:r>
                        <a:rPr b="0" lang="en-US" sz="1000">
                          <a:latin typeface="Arial"/>
                          <a:ea typeface="Arial"/>
                          <a:cs typeface="Arial"/>
                          <a:sym typeface="Arial"/>
                        </a:rPr>
                        <a:t>85</a:t>
                      </a:r>
                      <a:endParaRPr b="0" sz="1000">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2DCCD3"/>
                        </a:buClr>
                        <a:buSzPts val="1000"/>
                        <a:buFont typeface="Arial"/>
                        <a:buNone/>
                      </a:pPr>
                      <a:r>
                        <a:rPr b="0" lang="en-US" sz="1000" u="none" cap="none" strike="noStrike">
                          <a:latin typeface="Arial"/>
                          <a:ea typeface="Arial"/>
                          <a:cs typeface="Arial"/>
                          <a:sym typeface="Arial"/>
                        </a:rPr>
                        <a:t>58</a:t>
                      </a:r>
                      <a:endParaRPr b="0" sz="1000">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2DCCD3"/>
                        </a:buClr>
                        <a:buSzPts val="1000"/>
                        <a:buFont typeface="Arial"/>
                        <a:buNone/>
                      </a:pPr>
                      <a:r>
                        <a:rPr b="0" lang="en-US" sz="1000" u="none" cap="none" strike="noStrike">
                          <a:latin typeface="Arial"/>
                          <a:ea typeface="Arial"/>
                          <a:cs typeface="Arial"/>
                          <a:sym typeface="Arial"/>
                        </a:rPr>
                        <a:t>25</a:t>
                      </a:r>
                      <a:endParaRPr b="0" sz="1000">
                        <a:latin typeface="Arial"/>
                        <a:ea typeface="Arial"/>
                        <a:cs typeface="Arial"/>
                        <a:sym typeface="Arial"/>
                      </a:endParaRPr>
                    </a:p>
                  </a:txBody>
                  <a:tcPr marT="45725" marB="45725" marR="91450" marL="91450" anchor="ctr"/>
                </a:tc>
              </a:tr>
              <a:tr h="237525">
                <a:tc>
                  <a:txBody>
                    <a:bodyPr/>
                    <a:lstStyle/>
                    <a:p>
                      <a:pPr indent="0" lvl="0" marL="0" marR="0" rtl="0" algn="r">
                        <a:spcBef>
                          <a:spcPts val="0"/>
                        </a:spcBef>
                        <a:spcAft>
                          <a:spcPts val="0"/>
                        </a:spcAft>
                        <a:buClr>
                          <a:schemeClr val="dk1"/>
                        </a:buClr>
                        <a:buSzPts val="1000"/>
                        <a:buFont typeface="Arial"/>
                        <a:buNone/>
                      </a:pPr>
                      <a:r>
                        <a:rPr lang="en-US" sz="1000">
                          <a:latin typeface="Arial"/>
                          <a:ea typeface="Arial"/>
                          <a:cs typeface="Arial"/>
                          <a:sym typeface="Arial"/>
                        </a:rPr>
                        <a:t>Average Age</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48</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42</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38</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38</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41</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38</a:t>
                      </a:r>
                      <a:endParaRPr sz="1000">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595959"/>
                        </a:buClr>
                        <a:buSzPts val="1000"/>
                        <a:buFont typeface="Arial"/>
                        <a:buNone/>
                      </a:pPr>
                      <a:r>
                        <a:rPr lang="en-US" sz="1000">
                          <a:latin typeface="Arial"/>
                          <a:ea typeface="Arial"/>
                          <a:cs typeface="Arial"/>
                          <a:sym typeface="Arial"/>
                        </a:rPr>
                        <a:t>34</a:t>
                      </a:r>
                      <a:endParaRPr sz="1000">
                        <a:latin typeface="Arial"/>
                        <a:ea typeface="Arial"/>
                        <a:cs typeface="Arial"/>
                        <a:sym typeface="Arial"/>
                      </a:endParaRPr>
                    </a:p>
                  </a:txBody>
                  <a:tcPr marT="45725" marB="45725" marR="91450" marL="91450" anchor="ctr"/>
                </a:tc>
              </a:tr>
              <a:tr h="237525">
                <a:tc>
                  <a:txBody>
                    <a:bodyPr/>
                    <a:lstStyle/>
                    <a:p>
                      <a:pPr indent="0" lvl="0" marL="0" marR="0" rtl="0" algn="r">
                        <a:spcBef>
                          <a:spcPts val="0"/>
                        </a:spcBef>
                        <a:spcAft>
                          <a:spcPts val="0"/>
                        </a:spcAft>
                        <a:buClr>
                          <a:schemeClr val="dk1"/>
                        </a:buClr>
                        <a:buSzPts val="900"/>
                        <a:buFont typeface="Arial"/>
                        <a:buNone/>
                      </a:pPr>
                      <a:r>
                        <a:rPr b="1" lang="en-US" sz="900">
                          <a:latin typeface="Arial"/>
                          <a:ea typeface="Arial"/>
                          <a:cs typeface="Arial"/>
                          <a:sym typeface="Arial"/>
                        </a:rPr>
                        <a:t>Age                                           &lt;24</a:t>
                      </a:r>
                      <a:endParaRPr b="1" sz="9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7%</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10%</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14%</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15%</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8%</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5%</a:t>
                      </a:r>
                      <a:endParaRPr sz="1000">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595959"/>
                        </a:buClr>
                        <a:buSzPts val="1000"/>
                        <a:buFont typeface="Arial"/>
                        <a:buNone/>
                      </a:pPr>
                      <a:r>
                        <a:rPr lang="en-US" sz="1000">
                          <a:latin typeface="Arial"/>
                          <a:ea typeface="Arial"/>
                          <a:cs typeface="Arial"/>
                          <a:sym typeface="Arial"/>
                        </a:rPr>
                        <a:t>12%</a:t>
                      </a:r>
                      <a:endParaRPr sz="1000">
                        <a:latin typeface="Arial"/>
                        <a:ea typeface="Arial"/>
                        <a:cs typeface="Arial"/>
                        <a:sym typeface="Arial"/>
                      </a:endParaRPr>
                    </a:p>
                  </a:txBody>
                  <a:tcPr marT="45725" marB="45725" marR="91450" marL="91450" anchor="ctr"/>
                </a:tc>
              </a:tr>
              <a:tr h="237525">
                <a:tc>
                  <a:txBody>
                    <a:bodyPr/>
                    <a:lstStyle/>
                    <a:p>
                      <a:pPr indent="0" lvl="0" marL="0" marR="0" rtl="0" algn="r">
                        <a:spcBef>
                          <a:spcPts val="0"/>
                        </a:spcBef>
                        <a:spcAft>
                          <a:spcPts val="0"/>
                        </a:spcAft>
                        <a:buClr>
                          <a:schemeClr val="dk1"/>
                        </a:buClr>
                        <a:buSzPts val="900"/>
                        <a:buFont typeface="Arial"/>
                        <a:buNone/>
                      </a:pPr>
                      <a:r>
                        <a:rPr b="1" lang="en-US" sz="900">
                          <a:latin typeface="Arial"/>
                          <a:ea typeface="Arial"/>
                          <a:cs typeface="Arial"/>
                          <a:sym typeface="Arial"/>
                        </a:rPr>
                        <a:t>25-34</a:t>
                      </a:r>
                      <a:endParaRPr b="1" sz="9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18%</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25%</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36%</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33%</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32%</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45%</a:t>
                      </a:r>
                      <a:endParaRPr sz="1000">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595959"/>
                        </a:buClr>
                        <a:buSzPts val="1000"/>
                        <a:buFont typeface="Arial"/>
                        <a:buNone/>
                      </a:pPr>
                      <a:r>
                        <a:rPr lang="en-US" sz="1000">
                          <a:latin typeface="Arial"/>
                          <a:ea typeface="Arial"/>
                          <a:cs typeface="Arial"/>
                          <a:sym typeface="Arial"/>
                        </a:rPr>
                        <a:t>48%</a:t>
                      </a:r>
                      <a:endParaRPr sz="1000">
                        <a:latin typeface="Arial"/>
                        <a:ea typeface="Arial"/>
                        <a:cs typeface="Arial"/>
                        <a:sym typeface="Arial"/>
                      </a:endParaRPr>
                    </a:p>
                  </a:txBody>
                  <a:tcPr marT="45725" marB="45725" marR="91450" marL="91450" anchor="ctr"/>
                </a:tc>
              </a:tr>
              <a:tr h="237525">
                <a:tc>
                  <a:txBody>
                    <a:bodyPr/>
                    <a:lstStyle/>
                    <a:p>
                      <a:pPr indent="0" lvl="0" marL="0" marR="0" rtl="0" algn="r">
                        <a:spcBef>
                          <a:spcPts val="0"/>
                        </a:spcBef>
                        <a:spcAft>
                          <a:spcPts val="0"/>
                        </a:spcAft>
                        <a:buClr>
                          <a:schemeClr val="dk1"/>
                        </a:buClr>
                        <a:buSzPts val="900"/>
                        <a:buFont typeface="Arial"/>
                        <a:buNone/>
                      </a:pPr>
                      <a:r>
                        <a:rPr b="1" lang="en-US" sz="900">
                          <a:latin typeface="Arial"/>
                          <a:ea typeface="Arial"/>
                          <a:cs typeface="Arial"/>
                          <a:sym typeface="Arial"/>
                        </a:rPr>
                        <a:t>35-44</a:t>
                      </a:r>
                      <a:endParaRPr b="1" sz="9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18%</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24%</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23%</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24%</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25%</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21%</a:t>
                      </a:r>
                      <a:endParaRPr sz="1000">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595959"/>
                        </a:buClr>
                        <a:buSzPts val="1000"/>
                        <a:buFont typeface="Arial"/>
                        <a:buNone/>
                      </a:pPr>
                      <a:r>
                        <a:rPr lang="en-US" sz="1000">
                          <a:latin typeface="Arial"/>
                          <a:ea typeface="Arial"/>
                          <a:cs typeface="Arial"/>
                          <a:sym typeface="Arial"/>
                        </a:rPr>
                        <a:t>32%</a:t>
                      </a:r>
                      <a:endParaRPr sz="1000">
                        <a:latin typeface="Arial"/>
                        <a:ea typeface="Arial"/>
                        <a:cs typeface="Arial"/>
                        <a:sym typeface="Arial"/>
                      </a:endParaRPr>
                    </a:p>
                  </a:txBody>
                  <a:tcPr marT="45725" marB="45725" marR="91450" marL="91450" anchor="ctr"/>
                </a:tc>
              </a:tr>
              <a:tr h="237525">
                <a:tc>
                  <a:txBody>
                    <a:bodyPr/>
                    <a:lstStyle/>
                    <a:p>
                      <a:pPr indent="0" lvl="0" marL="0" marR="0" rtl="0" algn="r">
                        <a:spcBef>
                          <a:spcPts val="0"/>
                        </a:spcBef>
                        <a:spcAft>
                          <a:spcPts val="0"/>
                        </a:spcAft>
                        <a:buClr>
                          <a:schemeClr val="dk1"/>
                        </a:buClr>
                        <a:buSzPts val="900"/>
                        <a:buFont typeface="Arial"/>
                        <a:buNone/>
                      </a:pPr>
                      <a:r>
                        <a:rPr b="1" lang="en-US" sz="900">
                          <a:latin typeface="Arial"/>
                          <a:ea typeface="Arial"/>
                          <a:cs typeface="Arial"/>
                          <a:sym typeface="Arial"/>
                        </a:rPr>
                        <a:t>45-54</a:t>
                      </a:r>
                      <a:endParaRPr b="1" sz="9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20%</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18%</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15%</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13%</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18%</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19%</a:t>
                      </a:r>
                      <a:endParaRPr sz="1000">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595959"/>
                        </a:buClr>
                        <a:buSzPts val="1000"/>
                        <a:buFont typeface="Arial"/>
                        <a:buNone/>
                      </a:pPr>
                      <a:r>
                        <a:rPr lang="en-US" sz="1000">
                          <a:latin typeface="Arial"/>
                          <a:ea typeface="Arial"/>
                          <a:cs typeface="Arial"/>
                          <a:sym typeface="Arial"/>
                        </a:rPr>
                        <a:t>4%</a:t>
                      </a:r>
                      <a:endParaRPr sz="1000">
                        <a:latin typeface="Arial"/>
                        <a:ea typeface="Arial"/>
                        <a:cs typeface="Arial"/>
                        <a:sym typeface="Arial"/>
                      </a:endParaRPr>
                    </a:p>
                  </a:txBody>
                  <a:tcPr marT="45725" marB="45725" marR="91450" marL="91450" anchor="ctr"/>
                </a:tc>
              </a:tr>
              <a:tr h="237525">
                <a:tc>
                  <a:txBody>
                    <a:bodyPr/>
                    <a:lstStyle/>
                    <a:p>
                      <a:pPr indent="0" lvl="0" marL="0" marR="0" rtl="0" algn="r">
                        <a:spcBef>
                          <a:spcPts val="0"/>
                        </a:spcBef>
                        <a:spcAft>
                          <a:spcPts val="0"/>
                        </a:spcAft>
                        <a:buClr>
                          <a:schemeClr val="dk1"/>
                        </a:buClr>
                        <a:buSzPts val="900"/>
                        <a:buFont typeface="Arial"/>
                        <a:buNone/>
                      </a:pPr>
                      <a:r>
                        <a:rPr b="1" lang="en-US" sz="900">
                          <a:latin typeface="Arial"/>
                          <a:ea typeface="Arial"/>
                          <a:cs typeface="Arial"/>
                          <a:sym typeface="Arial"/>
                        </a:rPr>
                        <a:t>55-64</a:t>
                      </a:r>
                      <a:endParaRPr b="1" sz="9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18%</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15%</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9%</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11%</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14%</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9%</a:t>
                      </a:r>
                      <a:endParaRPr sz="1000">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595959"/>
                        </a:buClr>
                        <a:buSzPts val="1000"/>
                        <a:buFont typeface="Arial"/>
                        <a:buNone/>
                      </a:pPr>
                      <a:r>
                        <a:rPr lang="en-US" sz="1000">
                          <a:latin typeface="Arial"/>
                          <a:ea typeface="Arial"/>
                          <a:cs typeface="Arial"/>
                          <a:sym typeface="Arial"/>
                        </a:rPr>
                        <a:t>4%</a:t>
                      </a:r>
                      <a:endParaRPr sz="1000">
                        <a:latin typeface="Arial"/>
                        <a:ea typeface="Arial"/>
                        <a:cs typeface="Arial"/>
                        <a:sym typeface="Arial"/>
                      </a:endParaRPr>
                    </a:p>
                  </a:txBody>
                  <a:tcPr marT="45725" marB="45725" marR="91450" marL="91450" anchor="ctr"/>
                </a:tc>
              </a:tr>
              <a:tr h="237525">
                <a:tc>
                  <a:txBody>
                    <a:bodyPr/>
                    <a:lstStyle/>
                    <a:p>
                      <a:pPr indent="0" lvl="0" marL="0" marR="0" rtl="0" algn="r">
                        <a:spcBef>
                          <a:spcPts val="0"/>
                        </a:spcBef>
                        <a:spcAft>
                          <a:spcPts val="0"/>
                        </a:spcAft>
                        <a:buClr>
                          <a:schemeClr val="dk1"/>
                        </a:buClr>
                        <a:buSzPts val="900"/>
                        <a:buFont typeface="Arial"/>
                        <a:buNone/>
                      </a:pPr>
                      <a:r>
                        <a:rPr b="1" lang="en-US" sz="900">
                          <a:latin typeface="Arial"/>
                          <a:ea typeface="Arial"/>
                          <a:cs typeface="Arial"/>
                          <a:sym typeface="Arial"/>
                        </a:rPr>
                        <a:t>65+</a:t>
                      </a:r>
                      <a:endParaRPr b="1" sz="9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19%</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8%</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3%</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4%</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3%</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a:t>
                      </a:r>
                      <a:endParaRPr sz="1000">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595959"/>
                        </a:buClr>
                        <a:buSzPts val="1000"/>
                        <a:buFont typeface="Arial"/>
                        <a:buNone/>
                      </a:pPr>
                      <a:r>
                        <a:rPr lang="en-US" sz="1000">
                          <a:latin typeface="Arial"/>
                          <a:ea typeface="Arial"/>
                          <a:cs typeface="Arial"/>
                          <a:sym typeface="Arial"/>
                        </a:rPr>
                        <a:t>0%</a:t>
                      </a:r>
                      <a:endParaRPr sz="1000">
                        <a:latin typeface="Arial"/>
                        <a:ea typeface="Arial"/>
                        <a:cs typeface="Arial"/>
                        <a:sym typeface="Arial"/>
                      </a:endParaRPr>
                    </a:p>
                  </a:txBody>
                  <a:tcPr marT="45725" marB="45725" marR="91450" marL="91450" anchor="ctr"/>
                </a:tc>
              </a:tr>
              <a:tr h="237525">
                <a:tc>
                  <a:txBody>
                    <a:bodyPr/>
                    <a:lstStyle/>
                    <a:p>
                      <a:pPr indent="0" lvl="0" marL="0" marR="0" rtl="0" algn="r">
                        <a:spcBef>
                          <a:spcPts val="0"/>
                        </a:spcBef>
                        <a:spcAft>
                          <a:spcPts val="0"/>
                        </a:spcAft>
                        <a:buClr>
                          <a:schemeClr val="dk1"/>
                        </a:buClr>
                        <a:buSzPts val="900"/>
                        <a:buFont typeface="Arial"/>
                        <a:buNone/>
                      </a:pPr>
                      <a:r>
                        <a:rPr b="1" lang="en-US" sz="900">
                          <a:latin typeface="Arial"/>
                          <a:ea typeface="Arial"/>
                          <a:cs typeface="Arial"/>
                          <a:sym typeface="Arial"/>
                        </a:rPr>
                        <a:t>Gender                                     Male</a:t>
                      </a:r>
                      <a:endParaRPr b="1" sz="9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47%</a:t>
                      </a:r>
                      <a:endParaRPr sz="1000">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595959"/>
                        </a:buClr>
                        <a:buSzPts val="1000"/>
                        <a:buFont typeface="Arial"/>
                        <a:buNone/>
                      </a:pPr>
                      <a:r>
                        <a:rPr lang="en-US" sz="1000">
                          <a:latin typeface="Arial"/>
                          <a:ea typeface="Arial"/>
                          <a:cs typeface="Arial"/>
                          <a:sym typeface="Arial"/>
                        </a:rPr>
                        <a:t>52%</a:t>
                      </a:r>
                      <a:endParaRPr b="0" sz="1000">
                        <a:solidFill>
                          <a:srgbClr val="595959"/>
                        </a:solidFill>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595959"/>
                        </a:buClr>
                        <a:buSzPts val="1000"/>
                        <a:buFont typeface="Arial"/>
                        <a:buNone/>
                      </a:pPr>
                      <a:r>
                        <a:rPr lang="en-US" sz="1000">
                          <a:latin typeface="Arial"/>
                          <a:ea typeface="Arial"/>
                          <a:cs typeface="Arial"/>
                          <a:sym typeface="Arial"/>
                        </a:rPr>
                        <a:t>42%</a:t>
                      </a:r>
                      <a:endParaRPr b="0" sz="1000">
                        <a:solidFill>
                          <a:srgbClr val="595959"/>
                        </a:solidFill>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595959"/>
                        </a:buClr>
                        <a:buSzPts val="1000"/>
                        <a:buFont typeface="Arial"/>
                        <a:buNone/>
                      </a:pPr>
                      <a:r>
                        <a:rPr lang="en-US" sz="1000">
                          <a:latin typeface="Arial"/>
                          <a:ea typeface="Arial"/>
                          <a:cs typeface="Arial"/>
                          <a:sym typeface="Arial"/>
                        </a:rPr>
                        <a:t>63%</a:t>
                      </a:r>
                      <a:endParaRPr b="0" sz="1000">
                        <a:solidFill>
                          <a:srgbClr val="595959"/>
                        </a:solidFill>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78%</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74%</a:t>
                      </a:r>
                      <a:endParaRPr b="0" sz="1000">
                        <a:solidFill>
                          <a:srgbClr val="595959"/>
                        </a:solidFill>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72%</a:t>
                      </a:r>
                      <a:endParaRPr b="0" sz="1000">
                        <a:solidFill>
                          <a:srgbClr val="595959"/>
                        </a:solidFill>
                        <a:latin typeface="Arial"/>
                        <a:ea typeface="Arial"/>
                        <a:cs typeface="Arial"/>
                        <a:sym typeface="Arial"/>
                      </a:endParaRPr>
                    </a:p>
                  </a:txBody>
                  <a:tcPr marT="45725" marB="45725" marR="91450" marL="91450" anchor="ctr"/>
                </a:tc>
              </a:tr>
              <a:tr h="237525">
                <a:tc>
                  <a:txBody>
                    <a:bodyPr/>
                    <a:lstStyle/>
                    <a:p>
                      <a:pPr indent="0" lvl="0" marL="0" marR="0" rtl="0" algn="r">
                        <a:spcBef>
                          <a:spcPts val="0"/>
                        </a:spcBef>
                        <a:spcAft>
                          <a:spcPts val="0"/>
                        </a:spcAft>
                        <a:buClr>
                          <a:schemeClr val="dk1"/>
                        </a:buClr>
                        <a:buSzPts val="900"/>
                        <a:buFont typeface="Arial"/>
                        <a:buNone/>
                      </a:pPr>
                      <a:r>
                        <a:rPr b="1" lang="en-US" sz="900">
                          <a:latin typeface="Arial"/>
                          <a:ea typeface="Arial"/>
                          <a:cs typeface="Arial"/>
                          <a:sym typeface="Arial"/>
                        </a:rPr>
                        <a:t>Female</a:t>
                      </a:r>
                      <a:endParaRPr b="1" sz="9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53%</a:t>
                      </a:r>
                      <a:endParaRPr sz="1000">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595959"/>
                        </a:buClr>
                        <a:buSzPts val="1000"/>
                        <a:buFont typeface="Arial"/>
                        <a:buNone/>
                      </a:pPr>
                      <a:r>
                        <a:rPr lang="en-US" sz="1000">
                          <a:latin typeface="Arial"/>
                          <a:ea typeface="Arial"/>
                          <a:cs typeface="Arial"/>
                          <a:sym typeface="Arial"/>
                        </a:rPr>
                        <a:t>48%</a:t>
                      </a:r>
                      <a:endParaRPr sz="1000">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595959"/>
                        </a:buClr>
                        <a:buSzPts val="1000"/>
                        <a:buFont typeface="Arial"/>
                        <a:buNone/>
                      </a:pPr>
                      <a:r>
                        <a:rPr lang="en-US" sz="1000">
                          <a:latin typeface="Arial"/>
                          <a:ea typeface="Arial"/>
                          <a:cs typeface="Arial"/>
                          <a:sym typeface="Arial"/>
                        </a:rPr>
                        <a:t>58%</a:t>
                      </a:r>
                      <a:endParaRPr sz="1000">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595959"/>
                        </a:buClr>
                        <a:buSzPts val="1000"/>
                        <a:buFont typeface="Arial"/>
                        <a:buNone/>
                      </a:pPr>
                      <a:r>
                        <a:rPr lang="en-US" sz="1000">
                          <a:latin typeface="Arial"/>
                          <a:ea typeface="Arial"/>
                          <a:cs typeface="Arial"/>
                          <a:sym typeface="Arial"/>
                        </a:rPr>
                        <a:t>37%</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22%</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26%</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29%</a:t>
                      </a:r>
                      <a:endParaRPr sz="1000">
                        <a:latin typeface="Arial"/>
                        <a:ea typeface="Arial"/>
                        <a:cs typeface="Arial"/>
                        <a:sym typeface="Arial"/>
                      </a:endParaRPr>
                    </a:p>
                  </a:txBody>
                  <a:tcPr marT="45725" marB="45725" marR="91450" marL="91450" anchor="ctr"/>
                </a:tc>
              </a:tr>
              <a:tr h="237525">
                <a:tc>
                  <a:txBody>
                    <a:bodyPr/>
                    <a:lstStyle/>
                    <a:p>
                      <a:pPr indent="0" lvl="0" marL="0" marR="0" rtl="0" algn="r">
                        <a:spcBef>
                          <a:spcPts val="0"/>
                        </a:spcBef>
                        <a:spcAft>
                          <a:spcPts val="0"/>
                        </a:spcAft>
                        <a:buClr>
                          <a:schemeClr val="dk1"/>
                        </a:buClr>
                        <a:buSzPts val="900"/>
                        <a:buFont typeface="Arial"/>
                        <a:buNone/>
                      </a:pPr>
                      <a:r>
                        <a:rPr b="1" lang="en-US" sz="900">
                          <a:latin typeface="Arial"/>
                          <a:ea typeface="Arial"/>
                          <a:cs typeface="Arial"/>
                          <a:sym typeface="Arial"/>
                        </a:rPr>
                        <a:t>Income                        $50k-$74k</a:t>
                      </a:r>
                      <a:endParaRPr b="1" sz="9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41%</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33%</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40%</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39%</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28%</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22%</a:t>
                      </a:r>
                      <a:endParaRPr sz="1000">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595959"/>
                        </a:buClr>
                        <a:buSzPts val="1000"/>
                        <a:buFont typeface="Arial"/>
                        <a:buNone/>
                      </a:pPr>
                      <a:r>
                        <a:rPr lang="en-US" sz="1000">
                          <a:latin typeface="Arial"/>
                          <a:ea typeface="Arial"/>
                          <a:cs typeface="Arial"/>
                          <a:sym typeface="Arial"/>
                        </a:rPr>
                        <a:t>20%</a:t>
                      </a:r>
                      <a:endParaRPr sz="1000">
                        <a:latin typeface="Arial"/>
                        <a:ea typeface="Arial"/>
                        <a:cs typeface="Arial"/>
                        <a:sym typeface="Arial"/>
                      </a:endParaRPr>
                    </a:p>
                  </a:txBody>
                  <a:tcPr marT="45725" marB="45725" marR="91450" marL="91450" anchor="ctr"/>
                </a:tc>
              </a:tr>
              <a:tr h="237525">
                <a:tc>
                  <a:txBody>
                    <a:bodyPr/>
                    <a:lstStyle/>
                    <a:p>
                      <a:pPr indent="0" lvl="0" marL="0" marR="0" rtl="0" algn="r">
                        <a:spcBef>
                          <a:spcPts val="0"/>
                        </a:spcBef>
                        <a:spcAft>
                          <a:spcPts val="0"/>
                        </a:spcAft>
                        <a:buClr>
                          <a:schemeClr val="dk1"/>
                        </a:buClr>
                        <a:buSzPts val="900"/>
                        <a:buFont typeface="Arial"/>
                        <a:buNone/>
                      </a:pPr>
                      <a:r>
                        <a:rPr b="1" lang="en-US" sz="900">
                          <a:latin typeface="Arial"/>
                          <a:ea typeface="Arial"/>
                          <a:cs typeface="Arial"/>
                          <a:sym typeface="Arial"/>
                        </a:rPr>
                        <a:t>$75k-$100k</a:t>
                      </a:r>
                      <a:endParaRPr b="1" sz="9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29%</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31%</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31%</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28%</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35%</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21%</a:t>
                      </a:r>
                      <a:endParaRPr sz="1000">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595959"/>
                        </a:buClr>
                        <a:buSzPts val="1000"/>
                        <a:buFont typeface="Arial"/>
                        <a:buNone/>
                      </a:pPr>
                      <a:r>
                        <a:rPr lang="en-US" sz="1000">
                          <a:latin typeface="Arial"/>
                          <a:ea typeface="Arial"/>
                          <a:cs typeface="Arial"/>
                          <a:sym typeface="Arial"/>
                        </a:rPr>
                        <a:t>44%</a:t>
                      </a:r>
                      <a:endParaRPr sz="1000">
                        <a:latin typeface="Arial"/>
                        <a:ea typeface="Arial"/>
                        <a:cs typeface="Arial"/>
                        <a:sym typeface="Arial"/>
                      </a:endParaRPr>
                    </a:p>
                  </a:txBody>
                  <a:tcPr marT="45725" marB="45725" marR="91450" marL="91450" anchor="ctr"/>
                </a:tc>
              </a:tr>
              <a:tr h="237525">
                <a:tc>
                  <a:txBody>
                    <a:bodyPr/>
                    <a:lstStyle/>
                    <a:p>
                      <a:pPr indent="0" lvl="0" marL="0" marR="0" rtl="0" algn="r">
                        <a:spcBef>
                          <a:spcPts val="0"/>
                        </a:spcBef>
                        <a:spcAft>
                          <a:spcPts val="0"/>
                        </a:spcAft>
                        <a:buClr>
                          <a:schemeClr val="dk1"/>
                        </a:buClr>
                        <a:buSzPts val="900"/>
                        <a:buFont typeface="Arial"/>
                        <a:buNone/>
                      </a:pPr>
                      <a:r>
                        <a:rPr b="1" lang="en-US" sz="900">
                          <a:latin typeface="Arial"/>
                          <a:ea typeface="Arial"/>
                          <a:cs typeface="Arial"/>
                          <a:sym typeface="Arial"/>
                        </a:rPr>
                        <a:t>$100k-$150k</a:t>
                      </a:r>
                      <a:endParaRPr b="1" sz="9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20%</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22%</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19%</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22%</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22%</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40%</a:t>
                      </a:r>
                      <a:endParaRPr sz="1000">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595959"/>
                        </a:buClr>
                        <a:buSzPts val="1000"/>
                        <a:buFont typeface="Arial"/>
                        <a:buNone/>
                      </a:pPr>
                      <a:r>
                        <a:rPr lang="en-US" sz="1000">
                          <a:latin typeface="Arial"/>
                          <a:ea typeface="Arial"/>
                          <a:cs typeface="Arial"/>
                          <a:sym typeface="Arial"/>
                        </a:rPr>
                        <a:t>28%</a:t>
                      </a:r>
                      <a:endParaRPr sz="1000">
                        <a:latin typeface="Arial"/>
                        <a:ea typeface="Arial"/>
                        <a:cs typeface="Arial"/>
                        <a:sym typeface="Arial"/>
                      </a:endParaRPr>
                    </a:p>
                  </a:txBody>
                  <a:tcPr marT="45725" marB="45725" marR="91450" marL="91450" anchor="ctr"/>
                </a:tc>
              </a:tr>
              <a:tr h="237525">
                <a:tc>
                  <a:txBody>
                    <a:bodyPr/>
                    <a:lstStyle/>
                    <a:p>
                      <a:pPr indent="0" lvl="0" marL="0" marR="0" rtl="0" algn="r">
                        <a:spcBef>
                          <a:spcPts val="0"/>
                        </a:spcBef>
                        <a:spcAft>
                          <a:spcPts val="0"/>
                        </a:spcAft>
                        <a:buClr>
                          <a:schemeClr val="dk1"/>
                        </a:buClr>
                        <a:buSzPts val="900"/>
                        <a:buFont typeface="Arial"/>
                        <a:buNone/>
                      </a:pPr>
                      <a:r>
                        <a:rPr b="1" lang="en-US" sz="900">
                          <a:latin typeface="Arial"/>
                          <a:ea typeface="Arial"/>
                          <a:cs typeface="Arial"/>
                          <a:sym typeface="Arial"/>
                        </a:rPr>
                        <a:t>$150k+</a:t>
                      </a:r>
                      <a:endParaRPr b="1" sz="9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10%</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15%</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9%</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11%</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14%</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17%</a:t>
                      </a:r>
                      <a:endParaRPr sz="1000">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595959"/>
                        </a:buClr>
                        <a:buSzPts val="1000"/>
                        <a:buFont typeface="Arial"/>
                        <a:buNone/>
                      </a:pPr>
                      <a:r>
                        <a:rPr lang="en-US" sz="1000">
                          <a:latin typeface="Arial"/>
                          <a:ea typeface="Arial"/>
                          <a:cs typeface="Arial"/>
                          <a:sym typeface="Arial"/>
                        </a:rPr>
                        <a:t>8%</a:t>
                      </a:r>
                      <a:endParaRPr sz="1000">
                        <a:latin typeface="Arial"/>
                        <a:ea typeface="Arial"/>
                        <a:cs typeface="Arial"/>
                        <a:sym typeface="Arial"/>
                      </a:endParaRPr>
                    </a:p>
                  </a:txBody>
                  <a:tcPr marT="45725" marB="45725" marR="91450" marL="91450" anchor="ctr"/>
                </a:tc>
              </a:tr>
              <a:tr h="237525">
                <a:tc>
                  <a:txBody>
                    <a:bodyPr/>
                    <a:lstStyle/>
                    <a:p>
                      <a:pPr indent="0" lvl="0" marL="0" marR="0" rtl="0" algn="r">
                        <a:spcBef>
                          <a:spcPts val="0"/>
                        </a:spcBef>
                        <a:spcAft>
                          <a:spcPts val="0"/>
                        </a:spcAft>
                        <a:buClr>
                          <a:schemeClr val="dk1"/>
                        </a:buClr>
                        <a:buSzPts val="900"/>
                        <a:buFont typeface="Arial"/>
                        <a:buNone/>
                      </a:pPr>
                      <a:r>
                        <a:rPr b="1" lang="en-US" sz="900">
                          <a:latin typeface="Arial"/>
                          <a:ea typeface="Arial"/>
                          <a:cs typeface="Arial"/>
                          <a:sym typeface="Arial"/>
                        </a:rPr>
                        <a:t>   Education       High school/GED</a:t>
                      </a:r>
                      <a:endParaRPr b="1" sz="9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11%</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8%</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10%</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8%</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6%</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3%</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4%</a:t>
                      </a:r>
                      <a:endParaRPr sz="1000">
                        <a:latin typeface="Arial"/>
                        <a:ea typeface="Arial"/>
                        <a:cs typeface="Arial"/>
                        <a:sym typeface="Arial"/>
                      </a:endParaRPr>
                    </a:p>
                  </a:txBody>
                  <a:tcPr marT="45725" marB="45725" marR="91450" marL="91450" anchor="ctr"/>
                </a:tc>
              </a:tr>
              <a:tr h="237525">
                <a:tc>
                  <a:txBody>
                    <a:bodyPr/>
                    <a:lstStyle/>
                    <a:p>
                      <a:pPr indent="0" lvl="0" marL="0" marR="0" rtl="0" algn="r">
                        <a:spcBef>
                          <a:spcPts val="0"/>
                        </a:spcBef>
                        <a:spcAft>
                          <a:spcPts val="0"/>
                        </a:spcAft>
                        <a:buClr>
                          <a:schemeClr val="dk1"/>
                        </a:buClr>
                        <a:buSzPts val="900"/>
                        <a:buFont typeface="Arial"/>
                        <a:buNone/>
                      </a:pPr>
                      <a:r>
                        <a:rPr b="1" lang="en-US" sz="900">
                          <a:latin typeface="Arial"/>
                          <a:ea typeface="Arial"/>
                          <a:cs typeface="Arial"/>
                          <a:sym typeface="Arial"/>
                        </a:rPr>
                        <a:t>Some college</a:t>
                      </a:r>
                      <a:endParaRPr b="1" sz="9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18%</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18%</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17%</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13%</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6%</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9%</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8%</a:t>
                      </a:r>
                      <a:endParaRPr sz="1000">
                        <a:latin typeface="Arial"/>
                        <a:ea typeface="Arial"/>
                        <a:cs typeface="Arial"/>
                        <a:sym typeface="Arial"/>
                      </a:endParaRPr>
                    </a:p>
                  </a:txBody>
                  <a:tcPr marT="45725" marB="45725" marR="91450" marL="91450" anchor="ctr"/>
                </a:tc>
              </a:tr>
              <a:tr h="237525">
                <a:tc>
                  <a:txBody>
                    <a:bodyPr/>
                    <a:lstStyle/>
                    <a:p>
                      <a:pPr indent="0" lvl="0" marL="0" marR="0" rtl="0" algn="r">
                        <a:spcBef>
                          <a:spcPts val="0"/>
                        </a:spcBef>
                        <a:spcAft>
                          <a:spcPts val="0"/>
                        </a:spcAft>
                        <a:buClr>
                          <a:schemeClr val="dk1"/>
                        </a:buClr>
                        <a:buSzPts val="900"/>
                        <a:buFont typeface="Arial"/>
                        <a:buNone/>
                      </a:pPr>
                      <a:r>
                        <a:rPr b="1" lang="en-US" sz="900">
                          <a:latin typeface="Arial"/>
                          <a:ea typeface="Arial"/>
                          <a:cs typeface="Arial"/>
                          <a:sym typeface="Arial"/>
                        </a:rPr>
                        <a:t>2-year degree</a:t>
                      </a:r>
                      <a:endParaRPr b="1" sz="9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12%</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11%</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12%</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18%</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13%</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10%</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12%</a:t>
                      </a:r>
                      <a:endParaRPr sz="1000">
                        <a:latin typeface="Arial"/>
                        <a:ea typeface="Arial"/>
                        <a:cs typeface="Arial"/>
                        <a:sym typeface="Arial"/>
                      </a:endParaRPr>
                    </a:p>
                  </a:txBody>
                  <a:tcPr marT="45725" marB="45725" marR="91450" marL="91450" anchor="ctr"/>
                </a:tc>
              </a:tr>
              <a:tr h="237525">
                <a:tc>
                  <a:txBody>
                    <a:bodyPr/>
                    <a:lstStyle/>
                    <a:p>
                      <a:pPr indent="0" lvl="0" marL="0" marR="0" rtl="0" algn="r">
                        <a:spcBef>
                          <a:spcPts val="0"/>
                        </a:spcBef>
                        <a:spcAft>
                          <a:spcPts val="0"/>
                        </a:spcAft>
                        <a:buClr>
                          <a:schemeClr val="dk1"/>
                        </a:buClr>
                        <a:buSzPts val="900"/>
                        <a:buFont typeface="Arial"/>
                        <a:buNone/>
                      </a:pPr>
                      <a:r>
                        <a:rPr b="1" lang="en-US" sz="900">
                          <a:latin typeface="Arial"/>
                          <a:ea typeface="Arial"/>
                          <a:cs typeface="Arial"/>
                          <a:sym typeface="Arial"/>
                        </a:rPr>
                        <a:t>4 year degree</a:t>
                      </a:r>
                      <a:endParaRPr b="1" sz="9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36%</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38%</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36%</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31%</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45%</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36%</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20%</a:t>
                      </a:r>
                      <a:endParaRPr sz="1000">
                        <a:latin typeface="Arial"/>
                        <a:ea typeface="Arial"/>
                        <a:cs typeface="Arial"/>
                        <a:sym typeface="Arial"/>
                      </a:endParaRPr>
                    </a:p>
                  </a:txBody>
                  <a:tcPr marT="45725" marB="45725" marR="91450" marL="91450" anchor="ctr"/>
                </a:tc>
              </a:tr>
              <a:tr h="237525">
                <a:tc>
                  <a:txBody>
                    <a:bodyPr/>
                    <a:lstStyle/>
                    <a:p>
                      <a:pPr indent="0" lvl="0" marL="0" marR="0" rtl="0" algn="r">
                        <a:spcBef>
                          <a:spcPts val="0"/>
                        </a:spcBef>
                        <a:spcAft>
                          <a:spcPts val="0"/>
                        </a:spcAft>
                        <a:buClr>
                          <a:schemeClr val="dk1"/>
                        </a:buClr>
                        <a:buSzPts val="900"/>
                        <a:buFont typeface="Arial"/>
                        <a:buNone/>
                      </a:pPr>
                      <a:r>
                        <a:rPr b="1" lang="en-US" sz="900">
                          <a:latin typeface="Arial"/>
                          <a:ea typeface="Arial"/>
                          <a:cs typeface="Arial"/>
                          <a:sym typeface="Arial"/>
                        </a:rPr>
                        <a:t>Graduate</a:t>
                      </a:r>
                      <a:endParaRPr b="1" sz="9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24%</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23%</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25%</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31%</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31%</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41%</a:t>
                      </a:r>
                      <a:endParaRPr sz="1000">
                        <a:latin typeface="Arial"/>
                        <a:ea typeface="Arial"/>
                        <a:cs typeface="Arial"/>
                        <a:sym typeface="Arial"/>
                      </a:endParaRPr>
                    </a:p>
                  </a:txBody>
                  <a:tcPr marT="45725" marB="45725" marR="91450" marL="91450" anchor="ctr"/>
                </a:tc>
                <a:tc>
                  <a:txBody>
                    <a:bodyPr/>
                    <a:lstStyle/>
                    <a:p>
                      <a:pPr indent="0" lvl="0" marL="0" marR="0" rtl="0" algn="ctr">
                        <a:spcBef>
                          <a:spcPts val="0"/>
                        </a:spcBef>
                        <a:spcAft>
                          <a:spcPts val="0"/>
                        </a:spcAft>
                        <a:buClr>
                          <a:schemeClr val="dk1"/>
                        </a:buClr>
                        <a:buSzPts val="1000"/>
                        <a:buFont typeface="Arial"/>
                        <a:buNone/>
                      </a:pPr>
                      <a:r>
                        <a:rPr lang="en-US" sz="1000">
                          <a:latin typeface="Arial"/>
                          <a:ea typeface="Arial"/>
                          <a:cs typeface="Arial"/>
                          <a:sym typeface="Arial"/>
                        </a:rPr>
                        <a:t>56%</a:t>
                      </a:r>
                      <a:endParaRPr sz="1000">
                        <a:latin typeface="Arial"/>
                        <a:ea typeface="Arial"/>
                        <a:cs typeface="Arial"/>
                        <a:sym typeface="Arial"/>
                      </a:endParaRPr>
                    </a:p>
                  </a:txBody>
                  <a:tcPr marT="45725" marB="45725" marR="91450" marL="91450" anchor="ctr"/>
                </a:tc>
              </a:tr>
            </a:tbl>
          </a:graphicData>
        </a:graphic>
      </p:graphicFrame>
      <p:graphicFrame>
        <p:nvGraphicFramePr>
          <p:cNvPr id="2622" name="Google Shape;2622;p67"/>
          <p:cNvGraphicFramePr/>
          <p:nvPr/>
        </p:nvGraphicFramePr>
        <p:xfrm>
          <a:off x="2319857" y="1015373"/>
          <a:ext cx="3000000" cy="3000000"/>
        </p:xfrm>
        <a:graphic>
          <a:graphicData uri="http://schemas.openxmlformats.org/drawingml/2006/table">
            <a:tbl>
              <a:tblPr bandRow="1" firstRow="1">
                <a:noFill/>
                <a:tableStyleId>{5724C10F-EE1D-4E38-909A-5F93575D7D13}</a:tableStyleId>
              </a:tblPr>
              <a:tblGrid>
                <a:gridCol w="1053600"/>
                <a:gridCol w="1463050"/>
                <a:gridCol w="1329650"/>
                <a:gridCol w="1329650"/>
                <a:gridCol w="1329650"/>
                <a:gridCol w="1329650"/>
                <a:gridCol w="1329650"/>
              </a:tblGrid>
              <a:tr h="315425">
                <a:tc>
                  <a:txBody>
                    <a:bodyPr/>
                    <a:lstStyle/>
                    <a:p>
                      <a:pPr indent="0" lvl="0" marL="0" marR="0" rtl="0" algn="ctr">
                        <a:spcBef>
                          <a:spcPts val="0"/>
                        </a:spcBef>
                        <a:spcAft>
                          <a:spcPts val="0"/>
                        </a:spcAft>
                        <a:buClr>
                          <a:schemeClr val="dk1"/>
                        </a:buClr>
                        <a:buSzPts val="1400"/>
                        <a:buFont typeface="Arial"/>
                        <a:buNone/>
                      </a:pPr>
                      <a:r>
                        <a:rPr b="1" lang="en-US" sz="1400">
                          <a:solidFill>
                            <a:schemeClr val="dk1"/>
                          </a:solidFill>
                          <a:latin typeface="Arial"/>
                          <a:ea typeface="Arial"/>
                          <a:cs typeface="Arial"/>
                          <a:sym typeface="Arial"/>
                        </a:rPr>
                        <a:t>      Total                   </a:t>
                      </a:r>
                      <a:endParaRPr sz="1400">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F0FE"/>
                    </a:solidFill>
                  </a:tcPr>
                </a:tc>
                <a:tc>
                  <a:txBody>
                    <a:bodyPr/>
                    <a:lstStyle/>
                    <a:p>
                      <a:pPr indent="0" lvl="0" marL="0" marR="0" rtl="0" algn="r">
                        <a:spcBef>
                          <a:spcPts val="0"/>
                        </a:spcBef>
                        <a:spcAft>
                          <a:spcPts val="0"/>
                        </a:spcAft>
                        <a:buClr>
                          <a:schemeClr val="dk1"/>
                        </a:buClr>
                        <a:buSzPts val="1400"/>
                        <a:buFont typeface="Arial"/>
                        <a:buNone/>
                      </a:pPr>
                      <a:r>
                        <a:rPr b="1" lang="en-US" sz="1400">
                          <a:solidFill>
                            <a:schemeClr val="dk1"/>
                          </a:solidFill>
                          <a:latin typeface="Arial"/>
                          <a:ea typeface="Arial"/>
                          <a:cs typeface="Arial"/>
                          <a:sym typeface="Arial"/>
                        </a:rPr>
                        <a:t>Brand A</a:t>
                      </a:r>
                      <a:endParaRPr sz="1400">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F0FE"/>
                    </a:solidFill>
                  </a:tcPr>
                </a:tc>
                <a:tc>
                  <a:txBody>
                    <a:bodyPr/>
                    <a:lstStyle/>
                    <a:p>
                      <a:pPr indent="0" lvl="0" marL="0" marR="0" rtl="0" algn="ctr">
                        <a:spcBef>
                          <a:spcPts val="0"/>
                        </a:spcBef>
                        <a:spcAft>
                          <a:spcPts val="0"/>
                        </a:spcAft>
                        <a:buClr>
                          <a:schemeClr val="dk1"/>
                        </a:buClr>
                        <a:buSzPts val="1400"/>
                        <a:buFont typeface="Arial"/>
                        <a:buNone/>
                      </a:pPr>
                      <a:r>
                        <a:rPr b="1" lang="en-US" sz="1400">
                          <a:solidFill>
                            <a:schemeClr val="dk1"/>
                          </a:solidFill>
                          <a:latin typeface="Arial"/>
                          <a:ea typeface="Arial"/>
                          <a:cs typeface="Arial"/>
                          <a:sym typeface="Arial"/>
                        </a:rPr>
                        <a:t>       Brand B</a:t>
                      </a:r>
                      <a:endParaRPr sz="1400">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F0FE"/>
                    </a:solidFill>
                  </a:tcPr>
                </a:tc>
                <a:tc>
                  <a:txBody>
                    <a:bodyPr/>
                    <a:lstStyle/>
                    <a:p>
                      <a:pPr indent="0" lvl="0" marL="0" marR="0" rtl="0" algn="ctr">
                        <a:spcBef>
                          <a:spcPts val="0"/>
                        </a:spcBef>
                        <a:spcAft>
                          <a:spcPts val="0"/>
                        </a:spcAft>
                        <a:buClr>
                          <a:schemeClr val="dk1"/>
                        </a:buClr>
                        <a:buSzPts val="1400"/>
                        <a:buFont typeface="Arial"/>
                        <a:buNone/>
                      </a:pPr>
                      <a:r>
                        <a:rPr b="1" lang="en-US" sz="1400">
                          <a:solidFill>
                            <a:schemeClr val="dk1"/>
                          </a:solidFill>
                          <a:latin typeface="Arial"/>
                          <a:ea typeface="Arial"/>
                          <a:cs typeface="Arial"/>
                          <a:sym typeface="Arial"/>
                        </a:rPr>
                        <a:t>  Brand C</a:t>
                      </a:r>
                      <a:endParaRPr sz="1400">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F0FE"/>
                    </a:solidFill>
                  </a:tcPr>
                </a:tc>
                <a:tc>
                  <a:txBody>
                    <a:bodyPr/>
                    <a:lstStyle/>
                    <a:p>
                      <a:pPr indent="0" lvl="0" marL="0" marR="0" rtl="0" algn="ctr">
                        <a:spcBef>
                          <a:spcPts val="0"/>
                        </a:spcBef>
                        <a:spcAft>
                          <a:spcPts val="0"/>
                        </a:spcAft>
                        <a:buClr>
                          <a:schemeClr val="dk1"/>
                        </a:buClr>
                        <a:buSzPts val="1400"/>
                        <a:buFont typeface="Arial"/>
                        <a:buNone/>
                      </a:pPr>
                      <a:r>
                        <a:rPr b="1" lang="en-US" sz="1400">
                          <a:solidFill>
                            <a:schemeClr val="dk1"/>
                          </a:solidFill>
                          <a:latin typeface="Arial"/>
                          <a:ea typeface="Arial"/>
                          <a:cs typeface="Arial"/>
                          <a:sym typeface="Arial"/>
                        </a:rPr>
                        <a:t>   Brand D</a:t>
                      </a:r>
                      <a:endParaRPr sz="1400">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F0FE"/>
                    </a:solidFill>
                  </a:tcPr>
                </a:tc>
                <a:tc>
                  <a:txBody>
                    <a:bodyPr/>
                    <a:lstStyle/>
                    <a:p>
                      <a:pPr indent="0" lvl="0" marL="0" marR="0" rtl="0" algn="ctr">
                        <a:spcBef>
                          <a:spcPts val="0"/>
                        </a:spcBef>
                        <a:spcAft>
                          <a:spcPts val="0"/>
                        </a:spcAft>
                        <a:buClr>
                          <a:schemeClr val="dk1"/>
                        </a:buClr>
                        <a:buSzPts val="1400"/>
                        <a:buFont typeface="Arial"/>
                        <a:buNone/>
                      </a:pPr>
                      <a:r>
                        <a:rPr b="1" lang="en-US" sz="1400">
                          <a:solidFill>
                            <a:schemeClr val="dk1"/>
                          </a:solidFill>
                          <a:latin typeface="Arial"/>
                          <a:ea typeface="Arial"/>
                          <a:cs typeface="Arial"/>
                          <a:sym typeface="Arial"/>
                        </a:rPr>
                        <a:t>     Brand E</a:t>
                      </a:r>
                      <a:endParaRPr sz="1400">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F0FE"/>
                    </a:solidFill>
                  </a:tcPr>
                </a:tc>
                <a:tc>
                  <a:txBody>
                    <a:bodyPr/>
                    <a:lstStyle/>
                    <a:p>
                      <a:pPr indent="0" lvl="0" marL="0" marR="0" rtl="0" algn="l">
                        <a:spcBef>
                          <a:spcPts val="0"/>
                        </a:spcBef>
                        <a:spcAft>
                          <a:spcPts val="0"/>
                        </a:spcAft>
                        <a:buClr>
                          <a:schemeClr val="dk1"/>
                        </a:buClr>
                        <a:buSzPts val="1400"/>
                        <a:buFont typeface="Arial"/>
                        <a:buNone/>
                      </a:pPr>
                      <a:r>
                        <a:rPr b="1" lang="en-US" sz="1400">
                          <a:solidFill>
                            <a:schemeClr val="dk1"/>
                          </a:solidFill>
                          <a:latin typeface="Arial"/>
                          <a:ea typeface="Arial"/>
                          <a:cs typeface="Arial"/>
                          <a:sym typeface="Arial"/>
                        </a:rPr>
                        <a:t>      Brand X</a:t>
                      </a:r>
                      <a:endParaRPr sz="1400">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9F0FE"/>
                    </a:solidFill>
                  </a:tcPr>
                </a:tc>
              </a:tr>
            </a:tbl>
          </a:graphicData>
        </a:graphic>
      </p:graphicFrame>
      <p:sp>
        <p:nvSpPr>
          <p:cNvPr id="2623" name="Google Shape;2623;p67"/>
          <p:cNvSpPr txBox="1"/>
          <p:nvPr>
            <p:ph type="title"/>
          </p:nvPr>
        </p:nvSpPr>
        <p:spPr>
          <a:xfrm>
            <a:off x="457200" y="152401"/>
            <a:ext cx="10515600" cy="990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393F"/>
              </a:buClr>
              <a:buSzPts val="3200"/>
              <a:buFont typeface="Arial"/>
              <a:buNone/>
            </a:pPr>
            <a:r>
              <a:rPr lang="en-US">
                <a:latin typeface="Arial"/>
                <a:ea typeface="Arial"/>
                <a:cs typeface="Arial"/>
                <a:sym typeface="Arial"/>
              </a:rPr>
              <a:t>Demographics | Total &amp; Cut by Brand</a:t>
            </a:r>
            <a:endParaRPr>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7" name="Shape 2627"/>
        <p:cNvGrpSpPr/>
        <p:nvPr/>
      </p:nvGrpSpPr>
      <p:grpSpPr>
        <a:xfrm>
          <a:off x="0" y="0"/>
          <a:ext cx="0" cy="0"/>
          <a:chOff x="0" y="0"/>
          <a:chExt cx="0" cy="0"/>
        </a:xfrm>
      </p:grpSpPr>
      <p:sp>
        <p:nvSpPr>
          <p:cNvPr id="2628" name="Google Shape;2628;p143"/>
          <p:cNvSpPr txBox="1"/>
          <p:nvPr/>
        </p:nvSpPr>
        <p:spPr>
          <a:xfrm>
            <a:off x="457200" y="152401"/>
            <a:ext cx="10515600" cy="99059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2E393F"/>
              </a:buClr>
              <a:buSzPts val="3200"/>
              <a:buFont typeface="Arial"/>
              <a:buNone/>
            </a:pPr>
            <a:r>
              <a:rPr b="1" i="0" lang="en-US" sz="3200" u="none" cap="none" strike="noStrike">
                <a:solidFill>
                  <a:schemeClr val="dk1"/>
                </a:solidFill>
                <a:latin typeface="Arial"/>
                <a:ea typeface="Arial"/>
                <a:cs typeface="Arial"/>
                <a:sym typeface="Arial"/>
              </a:rPr>
              <a:t>Demographics | Total</a:t>
            </a:r>
            <a:endParaRPr/>
          </a:p>
        </p:txBody>
      </p:sp>
      <p:graphicFrame>
        <p:nvGraphicFramePr>
          <p:cNvPr id="2629" name="Google Shape;2629;p143"/>
          <p:cNvGraphicFramePr/>
          <p:nvPr/>
        </p:nvGraphicFramePr>
        <p:xfrm>
          <a:off x="7170969" y="4178610"/>
          <a:ext cx="3487053" cy="2496858"/>
        </p:xfrm>
        <a:graphic>
          <a:graphicData uri="http://schemas.openxmlformats.org/drawingml/2006/chart">
            <c:chart r:id="rId3"/>
          </a:graphicData>
        </a:graphic>
      </p:graphicFrame>
      <p:graphicFrame>
        <p:nvGraphicFramePr>
          <p:cNvPr id="2630" name="Google Shape;2630;p143"/>
          <p:cNvGraphicFramePr/>
          <p:nvPr/>
        </p:nvGraphicFramePr>
        <p:xfrm>
          <a:off x="1517555" y="713358"/>
          <a:ext cx="3042376" cy="2975413"/>
        </p:xfrm>
        <a:graphic>
          <a:graphicData uri="http://schemas.openxmlformats.org/drawingml/2006/chart">
            <c:chart r:id="rId4"/>
          </a:graphicData>
        </a:graphic>
      </p:graphicFrame>
      <p:sp>
        <p:nvSpPr>
          <p:cNvPr id="2631" name="Google Shape;2631;p143"/>
          <p:cNvSpPr/>
          <p:nvPr/>
        </p:nvSpPr>
        <p:spPr>
          <a:xfrm>
            <a:off x="8504328" y="897309"/>
            <a:ext cx="820334" cy="320615"/>
          </a:xfrm>
          <a:prstGeom prst="roundRect">
            <a:avLst>
              <a:gd fmla="val 16667" name="adj"/>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i="0" lang="en-US" sz="1600" u="none" cap="none" strike="noStrike">
                <a:solidFill>
                  <a:schemeClr val="accent2"/>
                </a:solidFill>
                <a:latin typeface="Arial"/>
                <a:ea typeface="Arial"/>
                <a:cs typeface="Arial"/>
                <a:sym typeface="Arial"/>
              </a:rPr>
              <a:t>Age</a:t>
            </a:r>
            <a:endParaRPr/>
          </a:p>
        </p:txBody>
      </p:sp>
      <p:grpSp>
        <p:nvGrpSpPr>
          <p:cNvPr id="2632" name="Google Shape;2632;p143"/>
          <p:cNvGrpSpPr/>
          <p:nvPr/>
        </p:nvGrpSpPr>
        <p:grpSpPr>
          <a:xfrm>
            <a:off x="227888" y="816672"/>
            <a:ext cx="11583653" cy="2883827"/>
            <a:chOff x="157198" y="734556"/>
            <a:chExt cx="8687740" cy="2162870"/>
          </a:xfrm>
        </p:grpSpPr>
        <p:cxnSp>
          <p:nvCxnSpPr>
            <p:cNvPr id="2633" name="Google Shape;2633;p143"/>
            <p:cNvCxnSpPr/>
            <p:nvPr/>
          </p:nvCxnSpPr>
          <p:spPr>
            <a:xfrm>
              <a:off x="4572000" y="734556"/>
              <a:ext cx="0" cy="2162870"/>
            </a:xfrm>
            <a:prstGeom prst="straightConnector1">
              <a:avLst/>
            </a:prstGeom>
            <a:noFill/>
            <a:ln cap="flat" cmpd="sng" w="15875">
              <a:solidFill>
                <a:srgbClr val="D8D8D8"/>
              </a:solidFill>
              <a:prstDash val="solid"/>
              <a:miter lim="400000"/>
              <a:headEnd len="sm" w="sm" type="none"/>
              <a:tailEnd len="sm" w="sm" type="none"/>
            </a:ln>
          </p:spPr>
        </p:cxnSp>
        <p:grpSp>
          <p:nvGrpSpPr>
            <p:cNvPr id="2634" name="Google Shape;2634;p143"/>
            <p:cNvGrpSpPr/>
            <p:nvPr/>
          </p:nvGrpSpPr>
          <p:grpSpPr>
            <a:xfrm>
              <a:off x="157198" y="2897426"/>
              <a:ext cx="8687740" cy="0"/>
              <a:chOff x="157198" y="2571750"/>
              <a:chExt cx="8687740" cy="0"/>
            </a:xfrm>
          </p:grpSpPr>
          <p:cxnSp>
            <p:nvCxnSpPr>
              <p:cNvPr id="2635" name="Google Shape;2635;p143"/>
              <p:cNvCxnSpPr/>
              <p:nvPr/>
            </p:nvCxnSpPr>
            <p:spPr>
              <a:xfrm>
                <a:off x="4558282" y="2571750"/>
                <a:ext cx="4286656" cy="0"/>
              </a:xfrm>
              <a:prstGeom prst="straightConnector1">
                <a:avLst/>
              </a:prstGeom>
              <a:noFill/>
              <a:ln cap="flat" cmpd="sng" w="15875">
                <a:solidFill>
                  <a:srgbClr val="D8D8D8"/>
                </a:solidFill>
                <a:prstDash val="solid"/>
                <a:miter lim="400000"/>
                <a:headEnd len="sm" w="sm" type="none"/>
                <a:tailEnd len="sm" w="sm" type="none"/>
              </a:ln>
            </p:spPr>
          </p:cxnSp>
          <p:cxnSp>
            <p:nvCxnSpPr>
              <p:cNvPr id="2636" name="Google Shape;2636;p143"/>
              <p:cNvCxnSpPr/>
              <p:nvPr/>
            </p:nvCxnSpPr>
            <p:spPr>
              <a:xfrm>
                <a:off x="157198" y="2571750"/>
                <a:ext cx="4401084" cy="0"/>
              </a:xfrm>
              <a:prstGeom prst="straightConnector1">
                <a:avLst/>
              </a:prstGeom>
              <a:noFill/>
              <a:ln cap="flat" cmpd="sng" w="15875">
                <a:solidFill>
                  <a:srgbClr val="D8D8D8"/>
                </a:solidFill>
                <a:prstDash val="solid"/>
                <a:miter lim="400000"/>
                <a:headEnd len="sm" w="sm" type="none"/>
                <a:tailEnd len="sm" w="sm" type="none"/>
              </a:ln>
            </p:spPr>
          </p:cxnSp>
        </p:grpSp>
      </p:grpSp>
      <p:sp>
        <p:nvSpPr>
          <p:cNvPr id="2637" name="Google Shape;2637;p143"/>
          <p:cNvSpPr/>
          <p:nvPr/>
        </p:nvSpPr>
        <p:spPr>
          <a:xfrm>
            <a:off x="2481912" y="897309"/>
            <a:ext cx="1113662" cy="366319"/>
          </a:xfrm>
          <a:prstGeom prst="rect">
            <a:avLst/>
          </a:prstGeom>
          <a:noFill/>
          <a:ln>
            <a:noFill/>
          </a:ln>
        </p:spPr>
        <p:txBody>
          <a:bodyPr anchorCtr="0" anchor="ctr" bIns="45700" lIns="22850" spcFirstLastPara="1" rIns="22850" wrap="square" tIns="45700">
            <a:spAutoFit/>
          </a:bodyPr>
          <a:lstStyle/>
          <a:p>
            <a:pPr indent="0" lvl="0" marL="0" marR="0" rtl="0" algn="ctr">
              <a:lnSpc>
                <a:spcPct val="120000"/>
              </a:lnSpc>
              <a:spcBef>
                <a:spcPts val="0"/>
              </a:spcBef>
              <a:spcAft>
                <a:spcPts val="0"/>
              </a:spcAft>
              <a:buNone/>
            </a:pPr>
            <a:r>
              <a:rPr b="1" i="0" lang="en-US" sz="1600" u="none" cap="none" strike="noStrike">
                <a:solidFill>
                  <a:schemeClr val="accent2"/>
                </a:solidFill>
                <a:latin typeface="Arial"/>
                <a:ea typeface="Arial"/>
                <a:cs typeface="Arial"/>
                <a:sym typeface="Arial"/>
              </a:rPr>
              <a:t>Gender</a:t>
            </a:r>
            <a:endParaRPr/>
          </a:p>
        </p:txBody>
      </p:sp>
      <p:cxnSp>
        <p:nvCxnSpPr>
          <p:cNvPr id="2638" name="Google Shape;2638;p143"/>
          <p:cNvCxnSpPr/>
          <p:nvPr/>
        </p:nvCxnSpPr>
        <p:spPr>
          <a:xfrm>
            <a:off x="6114291" y="3688771"/>
            <a:ext cx="0" cy="2973284"/>
          </a:xfrm>
          <a:prstGeom prst="straightConnector1">
            <a:avLst/>
          </a:prstGeom>
          <a:noFill/>
          <a:ln cap="flat" cmpd="sng" w="15875">
            <a:solidFill>
              <a:srgbClr val="D8D8D8"/>
            </a:solidFill>
            <a:prstDash val="solid"/>
            <a:miter lim="400000"/>
            <a:headEnd len="sm" w="sm" type="none"/>
            <a:tailEnd len="sm" w="sm" type="none"/>
          </a:ln>
        </p:spPr>
      </p:cxnSp>
      <p:sp>
        <p:nvSpPr>
          <p:cNvPr id="2639" name="Google Shape;2639;p143"/>
          <p:cNvSpPr/>
          <p:nvPr/>
        </p:nvSpPr>
        <p:spPr>
          <a:xfrm>
            <a:off x="8099882" y="3844581"/>
            <a:ext cx="1629226" cy="320615"/>
          </a:xfrm>
          <a:prstGeom prst="roundRect">
            <a:avLst>
              <a:gd fmla="val 16667" name="adj"/>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i="0" lang="en-US" sz="1600" u="none" cap="none" strike="noStrike">
                <a:solidFill>
                  <a:schemeClr val="accent2"/>
                </a:solidFill>
                <a:latin typeface="Arial"/>
                <a:ea typeface="Arial"/>
                <a:cs typeface="Arial"/>
                <a:sym typeface="Arial"/>
              </a:rPr>
              <a:t>Education</a:t>
            </a:r>
            <a:endParaRPr/>
          </a:p>
        </p:txBody>
      </p:sp>
      <p:sp>
        <p:nvSpPr>
          <p:cNvPr id="2640" name="Google Shape;2640;p143"/>
          <p:cNvSpPr/>
          <p:nvPr/>
        </p:nvSpPr>
        <p:spPr>
          <a:xfrm>
            <a:off x="1737499" y="3844581"/>
            <a:ext cx="2602488" cy="366319"/>
          </a:xfrm>
          <a:prstGeom prst="rect">
            <a:avLst/>
          </a:prstGeom>
          <a:noFill/>
          <a:ln>
            <a:noFill/>
          </a:ln>
        </p:spPr>
        <p:txBody>
          <a:bodyPr anchorCtr="0" anchor="ctr" bIns="45700" lIns="22850" spcFirstLastPara="1" rIns="22850" wrap="square" tIns="45700">
            <a:spAutoFit/>
          </a:bodyPr>
          <a:lstStyle/>
          <a:p>
            <a:pPr indent="0" lvl="0" marL="0" marR="0" rtl="0" algn="ctr">
              <a:lnSpc>
                <a:spcPct val="120000"/>
              </a:lnSpc>
              <a:spcBef>
                <a:spcPts val="0"/>
              </a:spcBef>
              <a:spcAft>
                <a:spcPts val="0"/>
              </a:spcAft>
              <a:buNone/>
            </a:pPr>
            <a:r>
              <a:rPr b="1" i="0" lang="en-US" sz="1600" u="none" cap="none" strike="noStrike">
                <a:solidFill>
                  <a:schemeClr val="accent2"/>
                </a:solidFill>
                <a:latin typeface="Arial"/>
                <a:ea typeface="Arial"/>
                <a:cs typeface="Arial"/>
                <a:sym typeface="Arial"/>
              </a:rPr>
              <a:t>Household Income</a:t>
            </a:r>
            <a:endParaRPr/>
          </a:p>
        </p:txBody>
      </p:sp>
      <p:graphicFrame>
        <p:nvGraphicFramePr>
          <p:cNvPr id="2641" name="Google Shape;2641;p143"/>
          <p:cNvGraphicFramePr/>
          <p:nvPr/>
        </p:nvGraphicFramePr>
        <p:xfrm>
          <a:off x="1295217" y="4178610"/>
          <a:ext cx="3487053" cy="2496858"/>
        </p:xfrm>
        <a:graphic>
          <a:graphicData uri="http://schemas.openxmlformats.org/drawingml/2006/chart">
            <c:chart r:id="rId5"/>
          </a:graphicData>
        </a:graphic>
      </p:graphicFrame>
      <p:graphicFrame>
        <p:nvGraphicFramePr>
          <p:cNvPr id="2642" name="Google Shape;2642;p143"/>
          <p:cNvGraphicFramePr/>
          <p:nvPr/>
        </p:nvGraphicFramePr>
        <p:xfrm>
          <a:off x="6698844" y="1048542"/>
          <a:ext cx="4431302" cy="2496858"/>
        </p:xfrm>
        <a:graphic>
          <a:graphicData uri="http://schemas.openxmlformats.org/drawingml/2006/chart">
            <c:chart r:id="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sp>
        <p:nvSpPr>
          <p:cNvPr id="1025" name="Google Shape;1025;p10"/>
          <p:cNvSpPr txBox="1"/>
          <p:nvPr>
            <p:ph type="title"/>
          </p:nvPr>
        </p:nvSpPr>
        <p:spPr>
          <a:xfrm>
            <a:off x="457200" y="152401"/>
            <a:ext cx="8385858" cy="99059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2E393F"/>
              </a:buClr>
              <a:buSzPts val="1800"/>
              <a:buFont typeface="Arial"/>
              <a:buNone/>
            </a:pPr>
            <a:r>
              <a:rPr lang="en-US"/>
              <a:t>Background and Approach </a:t>
            </a:r>
            <a:endParaRPr/>
          </a:p>
        </p:txBody>
      </p:sp>
      <p:sp>
        <p:nvSpPr>
          <p:cNvPr id="1026" name="Google Shape;1026;p10"/>
          <p:cNvSpPr/>
          <p:nvPr/>
        </p:nvSpPr>
        <p:spPr>
          <a:xfrm>
            <a:off x="2226878" y="1560515"/>
            <a:ext cx="9507922" cy="625414"/>
          </a:xfrm>
          <a:prstGeom prst="rect">
            <a:avLst/>
          </a:prstGeom>
          <a:solidFill>
            <a:srgbClr val="F2F2F2"/>
          </a:solidFill>
          <a:ln>
            <a:noFill/>
          </a:ln>
        </p:spPr>
        <p:txBody>
          <a:bodyPr anchorCtr="0" anchor="ctr" bIns="45700" lIns="270000"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Century Gothic"/>
              <a:ea typeface="Century Gothic"/>
              <a:cs typeface="Century Gothic"/>
              <a:sym typeface="Century Gothic"/>
            </a:endParaRPr>
          </a:p>
        </p:txBody>
      </p:sp>
      <p:sp>
        <p:nvSpPr>
          <p:cNvPr id="1027" name="Google Shape;1027;p10"/>
          <p:cNvSpPr/>
          <p:nvPr/>
        </p:nvSpPr>
        <p:spPr>
          <a:xfrm>
            <a:off x="457200" y="1560515"/>
            <a:ext cx="1769679" cy="625414"/>
          </a:xfrm>
          <a:prstGeom prst="rect">
            <a:avLst/>
          </a:prstGeom>
          <a:solidFill>
            <a:srgbClr val="00AE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028" name="Google Shape;1028;p10"/>
          <p:cNvSpPr/>
          <p:nvPr/>
        </p:nvSpPr>
        <p:spPr>
          <a:xfrm>
            <a:off x="2226876" y="2290240"/>
            <a:ext cx="9507922" cy="625414"/>
          </a:xfrm>
          <a:prstGeom prst="rect">
            <a:avLst/>
          </a:prstGeom>
          <a:solidFill>
            <a:srgbClr val="F2F2F2"/>
          </a:solidFill>
          <a:ln>
            <a:noFill/>
          </a:ln>
        </p:spPr>
        <p:txBody>
          <a:bodyPr anchorCtr="0" anchor="ctr" bIns="45700" lIns="270000"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Century Gothic"/>
              <a:ea typeface="Century Gothic"/>
              <a:cs typeface="Century Gothic"/>
              <a:sym typeface="Century Gothic"/>
            </a:endParaRPr>
          </a:p>
        </p:txBody>
      </p:sp>
      <p:sp>
        <p:nvSpPr>
          <p:cNvPr id="1029" name="Google Shape;1029;p10"/>
          <p:cNvSpPr/>
          <p:nvPr/>
        </p:nvSpPr>
        <p:spPr>
          <a:xfrm>
            <a:off x="457200" y="2290240"/>
            <a:ext cx="1769679" cy="625414"/>
          </a:xfrm>
          <a:prstGeom prst="rect">
            <a:avLst/>
          </a:prstGeom>
          <a:solidFill>
            <a:srgbClr val="00AE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030" name="Google Shape;1030;p10"/>
          <p:cNvSpPr txBox="1"/>
          <p:nvPr/>
        </p:nvSpPr>
        <p:spPr>
          <a:xfrm>
            <a:off x="1153464" y="1686110"/>
            <a:ext cx="1025286" cy="36933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Century Gothic"/>
                <a:ea typeface="Century Gothic"/>
                <a:cs typeface="Century Gothic"/>
                <a:sym typeface="Century Gothic"/>
              </a:rPr>
              <a:t>BUSINESS OBJECTIVE</a:t>
            </a:r>
            <a:endParaRPr b="1" i="0" sz="1200" u="none" cap="none" strike="noStrike">
              <a:solidFill>
                <a:schemeClr val="lt1"/>
              </a:solidFill>
              <a:latin typeface="Century Gothic"/>
              <a:ea typeface="Century Gothic"/>
              <a:cs typeface="Century Gothic"/>
              <a:sym typeface="Century Gothic"/>
            </a:endParaRPr>
          </a:p>
        </p:txBody>
      </p:sp>
      <p:sp>
        <p:nvSpPr>
          <p:cNvPr id="1031" name="Google Shape;1031;p10"/>
          <p:cNvSpPr txBox="1"/>
          <p:nvPr/>
        </p:nvSpPr>
        <p:spPr>
          <a:xfrm>
            <a:off x="1153464" y="2405880"/>
            <a:ext cx="1025286" cy="36933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Century Gothic"/>
                <a:ea typeface="Century Gothic"/>
                <a:cs typeface="Century Gothic"/>
                <a:sym typeface="Century Gothic"/>
              </a:rPr>
              <a:t>RESEARCH OBJECTIVE</a:t>
            </a:r>
            <a:endParaRPr b="1" i="0" sz="1200" u="none" cap="none" strike="noStrike">
              <a:solidFill>
                <a:schemeClr val="lt1"/>
              </a:solidFill>
              <a:latin typeface="Century Gothic"/>
              <a:ea typeface="Century Gothic"/>
              <a:cs typeface="Century Gothic"/>
              <a:sym typeface="Century Gothic"/>
            </a:endParaRPr>
          </a:p>
        </p:txBody>
      </p:sp>
      <p:pic>
        <p:nvPicPr>
          <p:cNvPr id="1032" name="Google Shape;1032;p10"/>
          <p:cNvPicPr preferRelativeResize="0"/>
          <p:nvPr/>
        </p:nvPicPr>
        <p:blipFill rotWithShape="1">
          <a:blip r:embed="rId3">
            <a:alphaModFix/>
          </a:blip>
          <a:srcRect b="0" l="0" r="0" t="0"/>
          <a:stretch/>
        </p:blipFill>
        <p:spPr>
          <a:xfrm>
            <a:off x="590663" y="2431011"/>
            <a:ext cx="303620" cy="303620"/>
          </a:xfrm>
          <a:prstGeom prst="rect">
            <a:avLst/>
          </a:prstGeom>
          <a:noFill/>
          <a:ln>
            <a:noFill/>
          </a:ln>
        </p:spPr>
      </p:pic>
      <p:pic>
        <p:nvPicPr>
          <p:cNvPr id="1033" name="Google Shape;1033;p10"/>
          <p:cNvPicPr preferRelativeResize="0"/>
          <p:nvPr/>
        </p:nvPicPr>
        <p:blipFill rotWithShape="1">
          <a:blip r:embed="rId4">
            <a:alphaModFix/>
          </a:blip>
          <a:srcRect b="0" l="0" r="0" t="0"/>
          <a:stretch/>
        </p:blipFill>
        <p:spPr>
          <a:xfrm>
            <a:off x="598207" y="1724258"/>
            <a:ext cx="328160" cy="328160"/>
          </a:xfrm>
          <a:prstGeom prst="rect">
            <a:avLst/>
          </a:prstGeom>
          <a:noFill/>
          <a:ln>
            <a:noFill/>
          </a:ln>
        </p:spPr>
      </p:pic>
      <p:sp>
        <p:nvSpPr>
          <p:cNvPr id="1034" name="Google Shape;1034;p10"/>
          <p:cNvSpPr txBox="1"/>
          <p:nvPr/>
        </p:nvSpPr>
        <p:spPr>
          <a:xfrm>
            <a:off x="2318226" y="2323806"/>
            <a:ext cx="6509946" cy="565463"/>
          </a:xfrm>
          <a:prstGeom prst="rect">
            <a:avLst/>
          </a:prstGeom>
          <a:noFill/>
          <a:ln>
            <a:noFill/>
          </a:ln>
        </p:spPr>
        <p:txBody>
          <a:bodyPr anchorCtr="0" anchor="ctr" bIns="45700" lIns="0" spcFirstLastPara="1" rIns="46800" wrap="square" tIns="45700">
            <a:noAutofit/>
          </a:bodyPr>
          <a:lstStyle/>
          <a:p>
            <a:pPr indent="0" lvl="0" marL="0" marR="0" rtl="0" algn="l">
              <a:lnSpc>
                <a:spcPct val="120000"/>
              </a:lnSpc>
              <a:spcBef>
                <a:spcPts val="0"/>
              </a:spcBef>
              <a:spcAft>
                <a:spcPts val="0"/>
              </a:spcAft>
              <a:buClr>
                <a:schemeClr val="dk1"/>
              </a:buClr>
              <a:buSzPts val="1000"/>
              <a:buFont typeface="Arial"/>
              <a:buNone/>
            </a:pPr>
            <a:r>
              <a:rPr b="1" i="0" lang="en-US" sz="1000" u="none" cap="none" strike="noStrike">
                <a:solidFill>
                  <a:schemeClr val="dk1"/>
                </a:solidFill>
                <a:latin typeface="Century Gothic"/>
                <a:ea typeface="Century Gothic"/>
                <a:cs typeface="Century Gothic"/>
                <a:sym typeface="Century Gothic"/>
              </a:rPr>
              <a:t>SUBTITLE</a:t>
            </a:r>
            <a:endParaRPr b="0" i="0" sz="1400" u="none" cap="none" strike="noStrike">
              <a:solidFill>
                <a:srgbClr val="000000"/>
              </a:solidFill>
              <a:latin typeface="Arial"/>
              <a:ea typeface="Arial"/>
              <a:cs typeface="Arial"/>
              <a:sym typeface="Arial"/>
            </a:endParaRPr>
          </a:p>
          <a:p>
            <a:pPr indent="0" lvl="1" marL="0" marR="0" rtl="0" algn="l">
              <a:lnSpc>
                <a:spcPct val="120000"/>
              </a:lnSpc>
              <a:spcBef>
                <a:spcPts val="400"/>
              </a:spcBef>
              <a:spcAft>
                <a:spcPts val="0"/>
              </a:spcAft>
              <a:buClr>
                <a:schemeClr val="dk1"/>
              </a:buClr>
              <a:buSzPts val="1000"/>
              <a:buFont typeface="Noto Sans Symbols"/>
              <a:buNone/>
            </a:pPr>
            <a:r>
              <a:rPr b="0" i="0" lang="en-US" sz="1000" u="none" cap="none" strike="noStrike">
                <a:solidFill>
                  <a:schemeClr val="dk1"/>
                </a:solidFill>
                <a:latin typeface="Century Gothic"/>
                <a:ea typeface="Century Gothic"/>
                <a:cs typeface="Century Gothic"/>
                <a:sym typeface="Century Gothic"/>
              </a:rPr>
              <a:t>Body Copy</a:t>
            </a:r>
            <a:endParaRPr b="0" i="0" sz="1000" u="none" cap="none" strike="noStrike">
              <a:solidFill>
                <a:schemeClr val="dk1"/>
              </a:solidFill>
              <a:latin typeface="Century Gothic"/>
              <a:ea typeface="Century Gothic"/>
              <a:cs typeface="Century Gothic"/>
              <a:sym typeface="Century Gothic"/>
            </a:endParaRPr>
          </a:p>
        </p:txBody>
      </p:sp>
      <p:sp>
        <p:nvSpPr>
          <p:cNvPr id="1035" name="Google Shape;1035;p10"/>
          <p:cNvSpPr txBox="1"/>
          <p:nvPr/>
        </p:nvSpPr>
        <p:spPr>
          <a:xfrm>
            <a:off x="2318226" y="1604086"/>
            <a:ext cx="6509946" cy="565463"/>
          </a:xfrm>
          <a:prstGeom prst="rect">
            <a:avLst/>
          </a:prstGeom>
          <a:noFill/>
          <a:ln>
            <a:noFill/>
          </a:ln>
        </p:spPr>
        <p:txBody>
          <a:bodyPr anchorCtr="0" anchor="ctr" bIns="45700" lIns="0" spcFirstLastPara="1" rIns="46800" wrap="square" tIns="45700">
            <a:noAutofit/>
          </a:bodyPr>
          <a:lstStyle/>
          <a:p>
            <a:pPr indent="0" lvl="0" marL="0" marR="0" rtl="0" algn="l">
              <a:lnSpc>
                <a:spcPct val="120000"/>
              </a:lnSpc>
              <a:spcBef>
                <a:spcPts val="0"/>
              </a:spcBef>
              <a:spcAft>
                <a:spcPts val="0"/>
              </a:spcAft>
              <a:buClr>
                <a:schemeClr val="dk1"/>
              </a:buClr>
              <a:buSzPts val="1000"/>
              <a:buFont typeface="Arial"/>
              <a:buNone/>
            </a:pPr>
            <a:r>
              <a:rPr b="1" i="0" lang="en-US" sz="1000" u="none" cap="none" strike="noStrike">
                <a:solidFill>
                  <a:schemeClr val="dk1"/>
                </a:solidFill>
                <a:latin typeface="Century Gothic"/>
                <a:ea typeface="Century Gothic"/>
                <a:cs typeface="Century Gothic"/>
                <a:sym typeface="Century Gothic"/>
              </a:rPr>
              <a:t>SUBTITLE</a:t>
            </a:r>
            <a:endParaRPr b="0" i="0" sz="1400" u="none" cap="none" strike="noStrike">
              <a:solidFill>
                <a:srgbClr val="000000"/>
              </a:solidFill>
              <a:latin typeface="Arial"/>
              <a:ea typeface="Arial"/>
              <a:cs typeface="Arial"/>
              <a:sym typeface="Arial"/>
            </a:endParaRPr>
          </a:p>
          <a:p>
            <a:pPr indent="0" lvl="1" marL="0" marR="0" rtl="0" algn="l">
              <a:lnSpc>
                <a:spcPct val="120000"/>
              </a:lnSpc>
              <a:spcBef>
                <a:spcPts val="400"/>
              </a:spcBef>
              <a:spcAft>
                <a:spcPts val="0"/>
              </a:spcAft>
              <a:buClr>
                <a:schemeClr val="dk1"/>
              </a:buClr>
              <a:buSzPts val="1000"/>
              <a:buFont typeface="Noto Sans Symbols"/>
              <a:buNone/>
            </a:pPr>
            <a:r>
              <a:rPr b="0" i="0" lang="en-US" sz="1000" u="none" cap="none" strike="noStrike">
                <a:solidFill>
                  <a:schemeClr val="dk1"/>
                </a:solidFill>
                <a:latin typeface="Century Gothic"/>
                <a:ea typeface="Century Gothic"/>
                <a:cs typeface="Century Gothic"/>
                <a:sym typeface="Century Gothic"/>
              </a:rPr>
              <a:t>Body Copy</a:t>
            </a:r>
            <a:endParaRPr b="0" i="0" sz="1000" u="none" cap="none" strike="noStrike">
              <a:solidFill>
                <a:schemeClr val="dk1"/>
              </a:solidFill>
              <a:latin typeface="Century Gothic"/>
              <a:ea typeface="Century Gothic"/>
              <a:cs typeface="Century Gothic"/>
              <a:sym typeface="Century Gothic"/>
            </a:endParaRPr>
          </a:p>
        </p:txBody>
      </p:sp>
      <p:sp>
        <p:nvSpPr>
          <p:cNvPr id="1036" name="Google Shape;1036;p10"/>
          <p:cNvSpPr/>
          <p:nvPr/>
        </p:nvSpPr>
        <p:spPr>
          <a:xfrm>
            <a:off x="468311" y="3149600"/>
            <a:ext cx="11304589" cy="3284954"/>
          </a:xfrm>
          <a:prstGeom prst="rect">
            <a:avLst/>
          </a:prstGeom>
          <a:solidFill>
            <a:srgbClr val="00AE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37" name="Google Shape;1037;p10"/>
          <p:cNvSpPr txBox="1"/>
          <p:nvPr/>
        </p:nvSpPr>
        <p:spPr>
          <a:xfrm>
            <a:off x="885441" y="3402522"/>
            <a:ext cx="8500110"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Our approach to meet these objectives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	20 minute online survey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	n=x buyers of category (aged 21+)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	n=y bought brand in P12M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	n=z bought product in P6M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Our survey covered: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1038" name="Google Shape;1038;p10"/>
          <p:cNvSpPr/>
          <p:nvPr/>
        </p:nvSpPr>
        <p:spPr>
          <a:xfrm>
            <a:off x="1884527" y="5503088"/>
            <a:ext cx="1197240" cy="82296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accent2"/>
                </a:solidFill>
                <a:latin typeface="Arial"/>
                <a:ea typeface="Arial"/>
                <a:cs typeface="Arial"/>
                <a:sym typeface="Arial"/>
              </a:rPr>
              <a:t>1. Profiling information</a:t>
            </a:r>
            <a:endParaRPr b="0" i="0" sz="1400" u="none" cap="none" strike="noStrike">
              <a:solidFill>
                <a:srgbClr val="000000"/>
              </a:solidFill>
              <a:latin typeface="Arial"/>
              <a:ea typeface="Arial"/>
              <a:cs typeface="Arial"/>
              <a:sym typeface="Arial"/>
            </a:endParaRPr>
          </a:p>
        </p:txBody>
      </p:sp>
      <p:sp>
        <p:nvSpPr>
          <p:cNvPr id="1039" name="Google Shape;1039;p10"/>
          <p:cNvSpPr/>
          <p:nvPr/>
        </p:nvSpPr>
        <p:spPr>
          <a:xfrm>
            <a:off x="3194072" y="5503088"/>
            <a:ext cx="1181236" cy="82296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accent2"/>
                </a:solidFill>
                <a:latin typeface="Arial"/>
                <a:ea typeface="Arial"/>
                <a:cs typeface="Arial"/>
                <a:sym typeface="Arial"/>
              </a:rPr>
              <a:t>2. Category behaviours</a:t>
            </a:r>
            <a:endParaRPr b="0" i="0" sz="1400" u="none" cap="none" strike="noStrike">
              <a:solidFill>
                <a:srgbClr val="000000"/>
              </a:solidFill>
              <a:latin typeface="Arial"/>
              <a:ea typeface="Arial"/>
              <a:cs typeface="Arial"/>
              <a:sym typeface="Arial"/>
            </a:endParaRPr>
          </a:p>
        </p:txBody>
      </p:sp>
      <p:sp>
        <p:nvSpPr>
          <p:cNvPr id="1040" name="Google Shape;1040;p10"/>
          <p:cNvSpPr/>
          <p:nvPr/>
        </p:nvSpPr>
        <p:spPr>
          <a:xfrm>
            <a:off x="4531425" y="5492600"/>
            <a:ext cx="4724988" cy="31457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accent2"/>
                </a:solidFill>
                <a:latin typeface="Arial"/>
                <a:ea typeface="Arial"/>
                <a:cs typeface="Arial"/>
                <a:sym typeface="Arial"/>
              </a:rPr>
              <a:t>3. Specifics of most recent purchase, covering…</a:t>
            </a:r>
            <a:endParaRPr b="0" i="0" sz="1400" u="none" cap="none" strike="noStrike">
              <a:solidFill>
                <a:srgbClr val="000000"/>
              </a:solidFill>
              <a:latin typeface="Arial"/>
              <a:ea typeface="Arial"/>
              <a:cs typeface="Arial"/>
              <a:sym typeface="Arial"/>
            </a:endParaRPr>
          </a:p>
        </p:txBody>
      </p:sp>
      <p:sp>
        <p:nvSpPr>
          <p:cNvPr id="1041" name="Google Shape;1041;p10"/>
          <p:cNvSpPr/>
          <p:nvPr/>
        </p:nvSpPr>
        <p:spPr>
          <a:xfrm>
            <a:off x="4531425" y="5914568"/>
            <a:ext cx="1550020" cy="4114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accent2"/>
                </a:solidFill>
                <a:latin typeface="Arial"/>
                <a:ea typeface="Arial"/>
                <a:cs typeface="Arial"/>
                <a:sym typeface="Arial"/>
              </a:rPr>
              <a:t>a) Pre-purchase behaviours</a:t>
            </a:r>
            <a:endParaRPr b="0" i="0" sz="1400" u="none" cap="none" strike="noStrike">
              <a:solidFill>
                <a:srgbClr val="000000"/>
              </a:solidFill>
              <a:latin typeface="Arial"/>
              <a:ea typeface="Arial"/>
              <a:cs typeface="Arial"/>
              <a:sym typeface="Arial"/>
            </a:endParaRPr>
          </a:p>
        </p:txBody>
      </p:sp>
      <p:sp>
        <p:nvSpPr>
          <p:cNvPr id="1042" name="Google Shape;1042;p10"/>
          <p:cNvSpPr/>
          <p:nvPr/>
        </p:nvSpPr>
        <p:spPr>
          <a:xfrm>
            <a:off x="6181806" y="5904080"/>
            <a:ext cx="1416205" cy="4114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accent2"/>
                </a:solidFill>
                <a:latin typeface="Arial"/>
                <a:ea typeface="Arial"/>
                <a:cs typeface="Arial"/>
                <a:sym typeface="Arial"/>
              </a:rPr>
              <a:t>b) Purchasing behaviours</a:t>
            </a:r>
            <a:endParaRPr b="0" i="0" sz="1400" u="none" cap="none" strike="noStrike">
              <a:solidFill>
                <a:srgbClr val="000000"/>
              </a:solidFill>
              <a:latin typeface="Arial"/>
              <a:ea typeface="Arial"/>
              <a:cs typeface="Arial"/>
              <a:sym typeface="Arial"/>
            </a:endParaRPr>
          </a:p>
        </p:txBody>
      </p:sp>
      <p:sp>
        <p:nvSpPr>
          <p:cNvPr id="1043" name="Google Shape;1043;p10"/>
          <p:cNvSpPr/>
          <p:nvPr/>
        </p:nvSpPr>
        <p:spPr>
          <a:xfrm>
            <a:off x="7720674" y="5904080"/>
            <a:ext cx="1535739" cy="4114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accent2"/>
                </a:solidFill>
                <a:latin typeface="Arial"/>
                <a:ea typeface="Arial"/>
                <a:cs typeface="Arial"/>
                <a:sym typeface="Arial"/>
              </a:rPr>
              <a:t>c) Post-purchase attitudes</a:t>
            </a:r>
            <a:endParaRPr b="0" i="0" sz="1400" u="none" cap="none" strike="noStrike">
              <a:solidFill>
                <a:srgbClr val="000000"/>
              </a:solidFill>
              <a:latin typeface="Arial"/>
              <a:ea typeface="Arial"/>
              <a:cs typeface="Arial"/>
              <a:sym typeface="Arial"/>
            </a:endParaRPr>
          </a:p>
        </p:txBody>
      </p:sp>
      <p:sp>
        <p:nvSpPr>
          <p:cNvPr id="1044" name="Google Shape;1044;p10"/>
          <p:cNvSpPr/>
          <p:nvPr/>
        </p:nvSpPr>
        <p:spPr>
          <a:xfrm>
            <a:off x="1080055" y="3750408"/>
            <a:ext cx="549275" cy="609600"/>
          </a:xfrm>
          <a:custGeom>
            <a:rect b="b" l="l" r="r" t="t"/>
            <a:pathLst>
              <a:path extrusionOk="0" h="3456" w="3119">
                <a:moveTo>
                  <a:pt x="549" y="2905"/>
                </a:moveTo>
                <a:lnTo>
                  <a:pt x="154" y="3189"/>
                </a:lnTo>
                <a:lnTo>
                  <a:pt x="2965" y="3189"/>
                </a:lnTo>
                <a:lnTo>
                  <a:pt x="2569" y="2905"/>
                </a:lnTo>
                <a:lnTo>
                  <a:pt x="549" y="2905"/>
                </a:lnTo>
                <a:close/>
                <a:moveTo>
                  <a:pt x="269" y="159"/>
                </a:moveTo>
                <a:lnTo>
                  <a:pt x="253" y="161"/>
                </a:lnTo>
                <a:lnTo>
                  <a:pt x="240" y="169"/>
                </a:lnTo>
                <a:lnTo>
                  <a:pt x="229" y="179"/>
                </a:lnTo>
                <a:lnTo>
                  <a:pt x="223" y="193"/>
                </a:lnTo>
                <a:lnTo>
                  <a:pt x="220" y="208"/>
                </a:lnTo>
                <a:lnTo>
                  <a:pt x="220" y="2289"/>
                </a:lnTo>
                <a:lnTo>
                  <a:pt x="223" y="2305"/>
                </a:lnTo>
                <a:lnTo>
                  <a:pt x="229" y="2319"/>
                </a:lnTo>
                <a:lnTo>
                  <a:pt x="240" y="2330"/>
                </a:lnTo>
                <a:lnTo>
                  <a:pt x="253" y="2336"/>
                </a:lnTo>
                <a:lnTo>
                  <a:pt x="269" y="2340"/>
                </a:lnTo>
                <a:lnTo>
                  <a:pt x="2828" y="2340"/>
                </a:lnTo>
                <a:lnTo>
                  <a:pt x="2843" y="2336"/>
                </a:lnTo>
                <a:lnTo>
                  <a:pt x="2857" y="2330"/>
                </a:lnTo>
                <a:lnTo>
                  <a:pt x="2867" y="2319"/>
                </a:lnTo>
                <a:lnTo>
                  <a:pt x="2875" y="2305"/>
                </a:lnTo>
                <a:lnTo>
                  <a:pt x="2877" y="2289"/>
                </a:lnTo>
                <a:lnTo>
                  <a:pt x="2877" y="208"/>
                </a:lnTo>
                <a:lnTo>
                  <a:pt x="2875" y="193"/>
                </a:lnTo>
                <a:lnTo>
                  <a:pt x="2867" y="179"/>
                </a:lnTo>
                <a:lnTo>
                  <a:pt x="2857" y="169"/>
                </a:lnTo>
                <a:lnTo>
                  <a:pt x="2843" y="161"/>
                </a:lnTo>
                <a:lnTo>
                  <a:pt x="2828" y="159"/>
                </a:lnTo>
                <a:lnTo>
                  <a:pt x="269" y="159"/>
                </a:lnTo>
                <a:close/>
                <a:moveTo>
                  <a:pt x="68" y="0"/>
                </a:moveTo>
                <a:lnTo>
                  <a:pt x="3039" y="0"/>
                </a:lnTo>
                <a:lnTo>
                  <a:pt x="3058" y="3"/>
                </a:lnTo>
                <a:lnTo>
                  <a:pt x="3074" y="12"/>
                </a:lnTo>
                <a:lnTo>
                  <a:pt x="3085" y="24"/>
                </a:lnTo>
                <a:lnTo>
                  <a:pt x="3093" y="40"/>
                </a:lnTo>
                <a:lnTo>
                  <a:pt x="3097" y="58"/>
                </a:lnTo>
                <a:lnTo>
                  <a:pt x="3097" y="2459"/>
                </a:lnTo>
                <a:lnTo>
                  <a:pt x="3093" y="2478"/>
                </a:lnTo>
                <a:lnTo>
                  <a:pt x="3085" y="2494"/>
                </a:lnTo>
                <a:lnTo>
                  <a:pt x="3074" y="2506"/>
                </a:lnTo>
                <a:lnTo>
                  <a:pt x="3058" y="2513"/>
                </a:lnTo>
                <a:lnTo>
                  <a:pt x="3039" y="2517"/>
                </a:lnTo>
                <a:lnTo>
                  <a:pt x="2163" y="2517"/>
                </a:lnTo>
                <a:lnTo>
                  <a:pt x="2163" y="2651"/>
                </a:lnTo>
                <a:lnTo>
                  <a:pt x="2679" y="2651"/>
                </a:lnTo>
                <a:lnTo>
                  <a:pt x="2679" y="2884"/>
                </a:lnTo>
                <a:lnTo>
                  <a:pt x="3119" y="3200"/>
                </a:lnTo>
                <a:lnTo>
                  <a:pt x="3119" y="3456"/>
                </a:lnTo>
                <a:lnTo>
                  <a:pt x="0" y="3456"/>
                </a:lnTo>
                <a:lnTo>
                  <a:pt x="0" y="3200"/>
                </a:lnTo>
                <a:lnTo>
                  <a:pt x="439" y="2884"/>
                </a:lnTo>
                <a:lnTo>
                  <a:pt x="439" y="2651"/>
                </a:lnTo>
                <a:lnTo>
                  <a:pt x="955" y="2651"/>
                </a:lnTo>
                <a:lnTo>
                  <a:pt x="955" y="2517"/>
                </a:lnTo>
                <a:lnTo>
                  <a:pt x="68" y="2517"/>
                </a:lnTo>
                <a:lnTo>
                  <a:pt x="50" y="2513"/>
                </a:lnTo>
                <a:lnTo>
                  <a:pt x="34" y="2506"/>
                </a:lnTo>
                <a:lnTo>
                  <a:pt x="23" y="2494"/>
                </a:lnTo>
                <a:lnTo>
                  <a:pt x="15" y="2478"/>
                </a:lnTo>
                <a:lnTo>
                  <a:pt x="11" y="2459"/>
                </a:lnTo>
                <a:lnTo>
                  <a:pt x="11" y="58"/>
                </a:lnTo>
                <a:lnTo>
                  <a:pt x="15" y="40"/>
                </a:lnTo>
                <a:lnTo>
                  <a:pt x="23" y="24"/>
                </a:lnTo>
                <a:lnTo>
                  <a:pt x="34" y="12"/>
                </a:lnTo>
                <a:lnTo>
                  <a:pt x="50" y="3"/>
                </a:lnTo>
                <a:lnTo>
                  <a:pt x="68"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10"/>
          <p:cNvSpPr/>
          <p:nvPr/>
        </p:nvSpPr>
        <p:spPr>
          <a:xfrm>
            <a:off x="1041620" y="4484563"/>
            <a:ext cx="609600" cy="550863"/>
          </a:xfrm>
          <a:custGeom>
            <a:rect b="b" l="l" r="r" t="t"/>
            <a:pathLst>
              <a:path extrusionOk="0" h="3121" w="3456">
                <a:moveTo>
                  <a:pt x="1225" y="0"/>
                </a:moveTo>
                <a:lnTo>
                  <a:pt x="1238" y="0"/>
                </a:lnTo>
                <a:lnTo>
                  <a:pt x="1280" y="42"/>
                </a:lnTo>
                <a:lnTo>
                  <a:pt x="1326" y="82"/>
                </a:lnTo>
                <a:lnTo>
                  <a:pt x="1375" y="117"/>
                </a:lnTo>
                <a:lnTo>
                  <a:pt x="1427" y="147"/>
                </a:lnTo>
                <a:lnTo>
                  <a:pt x="1483" y="172"/>
                </a:lnTo>
                <a:lnTo>
                  <a:pt x="1542" y="192"/>
                </a:lnTo>
                <a:lnTo>
                  <a:pt x="1601" y="207"/>
                </a:lnTo>
                <a:lnTo>
                  <a:pt x="1664" y="216"/>
                </a:lnTo>
                <a:lnTo>
                  <a:pt x="1728" y="219"/>
                </a:lnTo>
                <a:lnTo>
                  <a:pt x="1792" y="216"/>
                </a:lnTo>
                <a:lnTo>
                  <a:pt x="1855" y="207"/>
                </a:lnTo>
                <a:lnTo>
                  <a:pt x="1914" y="192"/>
                </a:lnTo>
                <a:lnTo>
                  <a:pt x="1973" y="172"/>
                </a:lnTo>
                <a:lnTo>
                  <a:pt x="2029" y="147"/>
                </a:lnTo>
                <a:lnTo>
                  <a:pt x="2081" y="117"/>
                </a:lnTo>
                <a:lnTo>
                  <a:pt x="2130" y="82"/>
                </a:lnTo>
                <a:lnTo>
                  <a:pt x="2175" y="42"/>
                </a:lnTo>
                <a:lnTo>
                  <a:pt x="2218" y="0"/>
                </a:lnTo>
                <a:lnTo>
                  <a:pt x="2231" y="0"/>
                </a:lnTo>
                <a:lnTo>
                  <a:pt x="2852" y="246"/>
                </a:lnTo>
                <a:lnTo>
                  <a:pt x="3456" y="838"/>
                </a:lnTo>
                <a:lnTo>
                  <a:pt x="2810" y="1354"/>
                </a:lnTo>
                <a:lnTo>
                  <a:pt x="2618" y="1177"/>
                </a:lnTo>
                <a:lnTo>
                  <a:pt x="2618" y="3121"/>
                </a:lnTo>
                <a:lnTo>
                  <a:pt x="838" y="3121"/>
                </a:lnTo>
                <a:lnTo>
                  <a:pt x="838" y="1177"/>
                </a:lnTo>
                <a:lnTo>
                  <a:pt x="645" y="1354"/>
                </a:lnTo>
                <a:lnTo>
                  <a:pt x="0" y="838"/>
                </a:lnTo>
                <a:lnTo>
                  <a:pt x="604" y="246"/>
                </a:lnTo>
                <a:lnTo>
                  <a:pt x="122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6" name="Shape 2646"/>
        <p:cNvGrpSpPr/>
        <p:nvPr/>
      </p:nvGrpSpPr>
      <p:grpSpPr>
        <a:xfrm>
          <a:off x="0" y="0"/>
          <a:ext cx="0" cy="0"/>
          <a:chOff x="0" y="0"/>
          <a:chExt cx="0" cy="0"/>
        </a:xfrm>
      </p:grpSpPr>
      <p:sp>
        <p:nvSpPr>
          <p:cNvPr id="2647" name="Google Shape;2647;p144"/>
          <p:cNvSpPr txBox="1"/>
          <p:nvPr/>
        </p:nvSpPr>
        <p:spPr>
          <a:xfrm>
            <a:off x="457200" y="152401"/>
            <a:ext cx="10515600" cy="99059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2E393F"/>
              </a:buClr>
              <a:buSzPts val="3200"/>
              <a:buFont typeface="Arial"/>
              <a:buNone/>
            </a:pPr>
            <a:r>
              <a:rPr b="1" i="0" lang="en-US" sz="3200" u="none" cap="none" strike="noStrike">
                <a:solidFill>
                  <a:schemeClr val="dk1"/>
                </a:solidFill>
                <a:latin typeface="Arial"/>
                <a:ea typeface="Arial"/>
                <a:cs typeface="Arial"/>
                <a:sym typeface="Arial"/>
              </a:rPr>
              <a:t>Demographics | Multiple Audiences</a:t>
            </a:r>
            <a:endParaRPr/>
          </a:p>
        </p:txBody>
      </p:sp>
      <p:graphicFrame>
        <p:nvGraphicFramePr>
          <p:cNvPr id="2648" name="Google Shape;2648;p144"/>
          <p:cNvGraphicFramePr/>
          <p:nvPr/>
        </p:nvGraphicFramePr>
        <p:xfrm>
          <a:off x="1314468" y="1980784"/>
          <a:ext cx="3000000" cy="3000000"/>
        </p:xfrm>
        <a:graphic>
          <a:graphicData uri="http://schemas.openxmlformats.org/drawingml/2006/table">
            <a:tbl>
              <a:tblPr bandRow="1" firstRow="1">
                <a:noFill/>
                <a:tableStyleId>{5724C10F-EE1D-4E38-909A-5F93575D7D13}</a:tableStyleId>
              </a:tblPr>
              <a:tblGrid>
                <a:gridCol w="1786450"/>
                <a:gridCol w="1097275"/>
                <a:gridCol w="890450"/>
                <a:gridCol w="890450"/>
              </a:tblGrid>
              <a:tr h="473275">
                <a:tc>
                  <a:txBody>
                    <a:bodyPr/>
                    <a:lstStyle/>
                    <a:p>
                      <a:pPr indent="0" lvl="0" marL="0" marR="0" rtl="0" algn="l">
                        <a:spcBef>
                          <a:spcPts val="0"/>
                        </a:spcBef>
                        <a:spcAft>
                          <a:spcPts val="0"/>
                        </a:spcAft>
                        <a:buNone/>
                      </a:pPr>
                      <a:r>
                        <a:t/>
                      </a:r>
                      <a:endParaRPr sz="1400">
                        <a:latin typeface="Arial"/>
                        <a:ea typeface="Arial"/>
                        <a:cs typeface="Arial"/>
                        <a:sym typeface="Arial"/>
                      </a:endParaRPr>
                    </a:p>
                  </a:txBody>
                  <a:tcPr marT="45725" marB="45725" marR="91450" marL="91450">
                    <a:solidFill>
                      <a:schemeClr val="accent6"/>
                    </a:solidFill>
                  </a:tcPr>
                </a:tc>
                <a:tc>
                  <a:txBody>
                    <a:bodyPr/>
                    <a:lstStyle/>
                    <a:p>
                      <a:pPr indent="0" lvl="0" marL="0" marR="0" rtl="0" algn="l">
                        <a:spcBef>
                          <a:spcPts val="0"/>
                        </a:spcBef>
                        <a:spcAft>
                          <a:spcPts val="0"/>
                        </a:spcAft>
                        <a:buNone/>
                      </a:pPr>
                      <a:r>
                        <a:t/>
                      </a:r>
                      <a:endParaRPr sz="1400">
                        <a:latin typeface="Arial"/>
                        <a:ea typeface="Arial"/>
                        <a:cs typeface="Arial"/>
                        <a:sym typeface="Arial"/>
                      </a:endParaRPr>
                    </a:p>
                  </a:txBody>
                  <a:tcPr marT="45725" marB="45725" marR="91450" marL="91450">
                    <a:solidFill>
                      <a:schemeClr val="accent6"/>
                    </a:solidFill>
                  </a:tcPr>
                </a:tc>
                <a:tc>
                  <a:txBody>
                    <a:bodyPr/>
                    <a:lstStyle/>
                    <a:p>
                      <a:pPr indent="0" lvl="0" marL="0" marR="0" rtl="0" algn="ctr">
                        <a:spcBef>
                          <a:spcPts val="0"/>
                        </a:spcBef>
                        <a:spcAft>
                          <a:spcPts val="0"/>
                        </a:spcAft>
                        <a:buNone/>
                      </a:pPr>
                      <a:r>
                        <a:rPr lang="en-US" sz="1200">
                          <a:latin typeface="Arial"/>
                          <a:ea typeface="Arial"/>
                          <a:cs typeface="Arial"/>
                          <a:sym typeface="Arial"/>
                        </a:rPr>
                        <a:t>Audience #1</a:t>
                      </a:r>
                      <a:endParaRPr/>
                    </a:p>
                  </a:txBody>
                  <a:tcPr marT="45725" marB="45725" marR="91450" marL="91450">
                    <a:solidFill>
                      <a:schemeClr val="accent2"/>
                    </a:solidFill>
                  </a:tcPr>
                </a:tc>
                <a:tc>
                  <a:txBody>
                    <a:bodyPr/>
                    <a:lstStyle/>
                    <a:p>
                      <a:pPr indent="0" lvl="0" marL="0" marR="0" rtl="0" algn="ctr">
                        <a:spcBef>
                          <a:spcPts val="0"/>
                        </a:spcBef>
                        <a:spcAft>
                          <a:spcPts val="0"/>
                        </a:spcAft>
                        <a:buNone/>
                      </a:pPr>
                      <a:r>
                        <a:rPr lang="en-US" sz="1200">
                          <a:latin typeface="Arial"/>
                          <a:ea typeface="Arial"/>
                          <a:cs typeface="Arial"/>
                          <a:sym typeface="Arial"/>
                        </a:rPr>
                        <a:t>Audience #2</a:t>
                      </a:r>
                      <a:endParaRPr/>
                    </a:p>
                  </a:txBody>
                  <a:tcPr marT="45725" marB="45725" marR="91450" marL="91450">
                    <a:solidFill>
                      <a:schemeClr val="accent1"/>
                    </a:solidFill>
                  </a:tcPr>
                </a:tc>
              </a:tr>
              <a:tr h="250550">
                <a:tc rowSpan="6">
                  <a:txBody>
                    <a:bodyPr/>
                    <a:lstStyle/>
                    <a:p>
                      <a:pPr indent="0" lvl="0" marL="0" marR="0" rtl="0" algn="l">
                        <a:spcBef>
                          <a:spcPts val="0"/>
                        </a:spcBef>
                        <a:spcAft>
                          <a:spcPts val="0"/>
                        </a:spcAft>
                        <a:buNone/>
                      </a:pPr>
                      <a:r>
                        <a:rPr b="1" lang="en-US" sz="1100">
                          <a:latin typeface="Arial"/>
                          <a:ea typeface="Arial"/>
                          <a:cs typeface="Arial"/>
                          <a:sym typeface="Arial"/>
                        </a:rPr>
                        <a:t>Age</a:t>
                      </a:r>
                      <a:endParaRPr/>
                    </a:p>
                  </a:txBody>
                  <a:tcPr marT="45725" marB="45725" marR="91450" marL="91450" anchor="ctr">
                    <a:solidFill>
                      <a:srgbClr val="F3F4F4"/>
                    </a:solidFill>
                  </a:tcPr>
                </a:tc>
                <a:tc>
                  <a:txBody>
                    <a:bodyPr/>
                    <a:lstStyle/>
                    <a:p>
                      <a:pPr indent="0" lvl="0" marL="0" marR="0" rtl="0" algn="l">
                        <a:spcBef>
                          <a:spcPts val="0"/>
                        </a:spcBef>
                        <a:spcAft>
                          <a:spcPts val="0"/>
                        </a:spcAft>
                        <a:buNone/>
                      </a:pPr>
                      <a:r>
                        <a:rPr lang="en-US" sz="1050">
                          <a:latin typeface="Arial"/>
                          <a:ea typeface="Arial"/>
                          <a:cs typeface="Arial"/>
                          <a:sym typeface="Arial"/>
                        </a:rPr>
                        <a:t>18-24</a:t>
                      </a:r>
                      <a:endParaRPr/>
                    </a:p>
                  </a:txBody>
                  <a:tcPr marT="45725" marB="45725" marR="91450" marL="91450">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r>
              <a:tr h="250550">
                <a:tc vMerge="1"/>
                <a:tc>
                  <a:txBody>
                    <a:bodyPr/>
                    <a:lstStyle/>
                    <a:p>
                      <a:pPr indent="0" lvl="0" marL="0" marR="0" rtl="0" algn="l">
                        <a:spcBef>
                          <a:spcPts val="0"/>
                        </a:spcBef>
                        <a:spcAft>
                          <a:spcPts val="0"/>
                        </a:spcAft>
                        <a:buNone/>
                      </a:pPr>
                      <a:r>
                        <a:rPr lang="en-US" sz="1050">
                          <a:latin typeface="Arial"/>
                          <a:ea typeface="Arial"/>
                          <a:cs typeface="Arial"/>
                          <a:sym typeface="Arial"/>
                        </a:rPr>
                        <a:t>25-34 </a:t>
                      </a:r>
                      <a:endParaRPr/>
                    </a:p>
                  </a:txBody>
                  <a:tcPr marT="45725" marB="45725" marR="91450" marL="91450">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r>
              <a:tr h="250550">
                <a:tc vMerge="1"/>
                <a:tc>
                  <a:txBody>
                    <a:bodyPr/>
                    <a:lstStyle/>
                    <a:p>
                      <a:pPr indent="0" lvl="0" marL="0" marR="0" rtl="0" algn="l">
                        <a:spcBef>
                          <a:spcPts val="0"/>
                        </a:spcBef>
                        <a:spcAft>
                          <a:spcPts val="0"/>
                        </a:spcAft>
                        <a:buNone/>
                      </a:pPr>
                      <a:r>
                        <a:rPr lang="en-US" sz="1050">
                          <a:latin typeface="Arial"/>
                          <a:ea typeface="Arial"/>
                          <a:cs typeface="Arial"/>
                          <a:sym typeface="Arial"/>
                        </a:rPr>
                        <a:t>35-44</a:t>
                      </a:r>
                      <a:endParaRPr/>
                    </a:p>
                  </a:txBody>
                  <a:tcPr marT="45725" marB="45725" marR="91450" marL="91450">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r>
              <a:tr h="250550">
                <a:tc vMerge="1"/>
                <a:tc>
                  <a:txBody>
                    <a:bodyPr/>
                    <a:lstStyle/>
                    <a:p>
                      <a:pPr indent="0" lvl="0" marL="0" marR="0" rtl="0" algn="l">
                        <a:spcBef>
                          <a:spcPts val="0"/>
                        </a:spcBef>
                        <a:spcAft>
                          <a:spcPts val="0"/>
                        </a:spcAft>
                        <a:buNone/>
                      </a:pPr>
                      <a:r>
                        <a:rPr lang="en-US" sz="1050">
                          <a:latin typeface="Arial"/>
                          <a:ea typeface="Arial"/>
                          <a:cs typeface="Arial"/>
                          <a:sym typeface="Arial"/>
                        </a:rPr>
                        <a:t>45-54 </a:t>
                      </a:r>
                      <a:endParaRPr/>
                    </a:p>
                  </a:txBody>
                  <a:tcPr marT="45725" marB="45725" marR="91450" marL="91450">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r>
              <a:tr h="250550">
                <a:tc vMerge="1"/>
                <a:tc>
                  <a:txBody>
                    <a:bodyPr/>
                    <a:lstStyle/>
                    <a:p>
                      <a:pPr indent="0" lvl="0" marL="0" marR="0" rtl="0" algn="l">
                        <a:spcBef>
                          <a:spcPts val="0"/>
                        </a:spcBef>
                        <a:spcAft>
                          <a:spcPts val="0"/>
                        </a:spcAft>
                        <a:buNone/>
                      </a:pPr>
                      <a:r>
                        <a:rPr lang="en-US" sz="1050">
                          <a:latin typeface="Arial"/>
                          <a:ea typeface="Arial"/>
                          <a:cs typeface="Arial"/>
                          <a:sym typeface="Arial"/>
                        </a:rPr>
                        <a:t>55-64 </a:t>
                      </a:r>
                      <a:endParaRPr/>
                    </a:p>
                  </a:txBody>
                  <a:tcPr marT="45725" marB="45725" marR="91450" marL="91450">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r>
              <a:tr h="250550">
                <a:tc vMerge="1"/>
                <a:tc>
                  <a:txBody>
                    <a:bodyPr/>
                    <a:lstStyle/>
                    <a:p>
                      <a:pPr indent="0" lvl="0" marL="0" marR="0" rtl="0" algn="l">
                        <a:spcBef>
                          <a:spcPts val="0"/>
                        </a:spcBef>
                        <a:spcAft>
                          <a:spcPts val="0"/>
                        </a:spcAft>
                        <a:buNone/>
                      </a:pPr>
                      <a:r>
                        <a:rPr lang="en-US" sz="1050">
                          <a:latin typeface="Arial"/>
                          <a:ea typeface="Arial"/>
                          <a:cs typeface="Arial"/>
                          <a:sym typeface="Arial"/>
                        </a:rPr>
                        <a:t>65+</a:t>
                      </a:r>
                      <a:endParaRPr/>
                    </a:p>
                  </a:txBody>
                  <a:tcPr marT="45725" marB="45725" marR="91450" marL="91450">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r>
              <a:tr h="250550">
                <a:tc rowSpan="4">
                  <a:txBody>
                    <a:bodyPr/>
                    <a:lstStyle/>
                    <a:p>
                      <a:pPr indent="0" lvl="0" marL="0" marR="0" rtl="0" algn="l">
                        <a:spcBef>
                          <a:spcPts val="0"/>
                        </a:spcBef>
                        <a:spcAft>
                          <a:spcPts val="0"/>
                        </a:spcAft>
                        <a:buNone/>
                      </a:pPr>
                      <a:r>
                        <a:rPr b="1" lang="en-US" sz="1100">
                          <a:latin typeface="Arial"/>
                          <a:ea typeface="Arial"/>
                          <a:cs typeface="Arial"/>
                          <a:sym typeface="Arial"/>
                        </a:rPr>
                        <a:t>Region</a:t>
                      </a:r>
                      <a:endParaRPr/>
                    </a:p>
                  </a:txBody>
                  <a:tcPr marT="45725" marB="45725" marR="91450" marL="91450" anchor="ctr">
                    <a:solidFill>
                      <a:srgbClr val="F3F4F4"/>
                    </a:solidFill>
                  </a:tcPr>
                </a:tc>
                <a:tc>
                  <a:txBody>
                    <a:bodyPr/>
                    <a:lstStyle/>
                    <a:p>
                      <a:pPr indent="0" lvl="0" marL="0" marR="0" rtl="0" algn="l">
                        <a:spcBef>
                          <a:spcPts val="0"/>
                        </a:spcBef>
                        <a:spcAft>
                          <a:spcPts val="0"/>
                        </a:spcAft>
                        <a:buNone/>
                      </a:pPr>
                      <a:r>
                        <a:rPr lang="en-US" sz="1050">
                          <a:latin typeface="Arial"/>
                          <a:ea typeface="Arial"/>
                          <a:cs typeface="Arial"/>
                          <a:sym typeface="Arial"/>
                        </a:rPr>
                        <a:t>West</a:t>
                      </a:r>
                      <a:endParaRPr/>
                    </a:p>
                  </a:txBody>
                  <a:tcPr marT="45725" marB="45725" marR="91450" marL="91450">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r>
              <a:tr h="250550">
                <a:tc vMerge="1"/>
                <a:tc>
                  <a:txBody>
                    <a:bodyPr/>
                    <a:lstStyle/>
                    <a:p>
                      <a:pPr indent="0" lvl="0" marL="0" marR="0" rtl="0" algn="l">
                        <a:spcBef>
                          <a:spcPts val="0"/>
                        </a:spcBef>
                        <a:spcAft>
                          <a:spcPts val="0"/>
                        </a:spcAft>
                        <a:buNone/>
                      </a:pPr>
                      <a:r>
                        <a:rPr lang="en-US" sz="1050">
                          <a:latin typeface="Arial"/>
                          <a:ea typeface="Arial"/>
                          <a:cs typeface="Arial"/>
                          <a:sym typeface="Arial"/>
                        </a:rPr>
                        <a:t>Midwest</a:t>
                      </a:r>
                      <a:endParaRPr/>
                    </a:p>
                  </a:txBody>
                  <a:tcPr marT="45725" marB="45725" marR="91450" marL="91450">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r>
              <a:tr h="250550">
                <a:tc vMerge="1"/>
                <a:tc>
                  <a:txBody>
                    <a:bodyPr/>
                    <a:lstStyle/>
                    <a:p>
                      <a:pPr indent="0" lvl="0" marL="0" marR="0" rtl="0" algn="l">
                        <a:spcBef>
                          <a:spcPts val="0"/>
                        </a:spcBef>
                        <a:spcAft>
                          <a:spcPts val="0"/>
                        </a:spcAft>
                        <a:buNone/>
                      </a:pPr>
                      <a:r>
                        <a:rPr lang="en-US" sz="1050">
                          <a:latin typeface="Arial"/>
                          <a:ea typeface="Arial"/>
                          <a:cs typeface="Arial"/>
                          <a:sym typeface="Arial"/>
                        </a:rPr>
                        <a:t>South</a:t>
                      </a:r>
                      <a:endParaRPr/>
                    </a:p>
                  </a:txBody>
                  <a:tcPr marT="45725" marB="45725" marR="91450" marL="91450">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r>
              <a:tr h="250550">
                <a:tc vMerge="1"/>
                <a:tc>
                  <a:txBody>
                    <a:bodyPr/>
                    <a:lstStyle/>
                    <a:p>
                      <a:pPr indent="0" lvl="0" marL="0" marR="0" rtl="0" algn="l">
                        <a:spcBef>
                          <a:spcPts val="0"/>
                        </a:spcBef>
                        <a:spcAft>
                          <a:spcPts val="0"/>
                        </a:spcAft>
                        <a:buNone/>
                      </a:pPr>
                      <a:r>
                        <a:rPr lang="en-US" sz="1050">
                          <a:latin typeface="Arial"/>
                          <a:ea typeface="Arial"/>
                          <a:cs typeface="Arial"/>
                          <a:sym typeface="Arial"/>
                        </a:rPr>
                        <a:t>Northeast</a:t>
                      </a:r>
                      <a:endParaRPr/>
                    </a:p>
                  </a:txBody>
                  <a:tcPr marT="45725" marB="45725" marR="91450" marL="91450">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r>
            </a:tbl>
          </a:graphicData>
        </a:graphic>
      </p:graphicFrame>
      <p:graphicFrame>
        <p:nvGraphicFramePr>
          <p:cNvPr id="2649" name="Google Shape;2649;p144"/>
          <p:cNvGraphicFramePr/>
          <p:nvPr/>
        </p:nvGraphicFramePr>
        <p:xfrm>
          <a:off x="6216735" y="1980784"/>
          <a:ext cx="3000000" cy="3000000"/>
        </p:xfrm>
        <a:graphic>
          <a:graphicData uri="http://schemas.openxmlformats.org/drawingml/2006/table">
            <a:tbl>
              <a:tblPr bandRow="1" firstRow="1">
                <a:noFill/>
                <a:tableStyleId>{5724C10F-EE1D-4E38-909A-5F93575D7D13}</a:tableStyleId>
              </a:tblPr>
              <a:tblGrid>
                <a:gridCol w="1786450"/>
                <a:gridCol w="1188725"/>
                <a:gridCol w="890450"/>
                <a:gridCol w="890450"/>
              </a:tblGrid>
              <a:tr h="473275">
                <a:tc>
                  <a:txBody>
                    <a:bodyPr/>
                    <a:lstStyle/>
                    <a:p>
                      <a:pPr indent="0" lvl="0" marL="0" marR="0" rtl="0" algn="l">
                        <a:spcBef>
                          <a:spcPts val="0"/>
                        </a:spcBef>
                        <a:spcAft>
                          <a:spcPts val="0"/>
                        </a:spcAft>
                        <a:buNone/>
                      </a:pPr>
                      <a:r>
                        <a:t/>
                      </a:r>
                      <a:endParaRPr sz="1400">
                        <a:latin typeface="Arial"/>
                        <a:ea typeface="Arial"/>
                        <a:cs typeface="Arial"/>
                        <a:sym typeface="Arial"/>
                      </a:endParaRPr>
                    </a:p>
                  </a:txBody>
                  <a:tcPr marT="45725" marB="45725" marR="91450" marL="91450">
                    <a:solidFill>
                      <a:schemeClr val="accent6"/>
                    </a:solidFill>
                  </a:tcPr>
                </a:tc>
                <a:tc>
                  <a:txBody>
                    <a:bodyPr/>
                    <a:lstStyle/>
                    <a:p>
                      <a:pPr indent="0" lvl="0" marL="0" marR="0" rtl="0" algn="l">
                        <a:spcBef>
                          <a:spcPts val="0"/>
                        </a:spcBef>
                        <a:spcAft>
                          <a:spcPts val="0"/>
                        </a:spcAft>
                        <a:buNone/>
                      </a:pPr>
                      <a:r>
                        <a:t/>
                      </a:r>
                      <a:endParaRPr sz="1400">
                        <a:latin typeface="Arial"/>
                        <a:ea typeface="Arial"/>
                        <a:cs typeface="Arial"/>
                        <a:sym typeface="Arial"/>
                      </a:endParaRPr>
                    </a:p>
                  </a:txBody>
                  <a:tcPr marT="45725" marB="45725" marR="91450" marL="91450">
                    <a:solidFill>
                      <a:schemeClr val="accent6"/>
                    </a:solidFill>
                  </a:tcPr>
                </a:tc>
                <a:tc>
                  <a:txBody>
                    <a:bodyPr/>
                    <a:lstStyle/>
                    <a:p>
                      <a:pPr indent="0" lvl="0" marL="0" marR="0" rtl="0" algn="ctr">
                        <a:spcBef>
                          <a:spcPts val="0"/>
                        </a:spcBef>
                        <a:spcAft>
                          <a:spcPts val="0"/>
                        </a:spcAft>
                        <a:buNone/>
                      </a:pPr>
                      <a:r>
                        <a:rPr lang="en-US" sz="1200">
                          <a:latin typeface="Arial"/>
                          <a:ea typeface="Arial"/>
                          <a:cs typeface="Arial"/>
                          <a:sym typeface="Arial"/>
                        </a:rPr>
                        <a:t>Audience #1</a:t>
                      </a:r>
                      <a:endParaRPr/>
                    </a:p>
                  </a:txBody>
                  <a:tcPr marT="45725" marB="45725" marR="91450" marL="91450">
                    <a:solidFill>
                      <a:schemeClr val="accent2"/>
                    </a:solidFill>
                  </a:tcPr>
                </a:tc>
                <a:tc>
                  <a:txBody>
                    <a:bodyPr/>
                    <a:lstStyle/>
                    <a:p>
                      <a:pPr indent="0" lvl="0" marL="0" marR="0" rtl="0" algn="ctr">
                        <a:spcBef>
                          <a:spcPts val="0"/>
                        </a:spcBef>
                        <a:spcAft>
                          <a:spcPts val="0"/>
                        </a:spcAft>
                        <a:buNone/>
                      </a:pPr>
                      <a:r>
                        <a:rPr lang="en-US" sz="1200">
                          <a:latin typeface="Arial"/>
                          <a:ea typeface="Arial"/>
                          <a:cs typeface="Arial"/>
                          <a:sym typeface="Arial"/>
                        </a:rPr>
                        <a:t>Audience #2</a:t>
                      </a:r>
                      <a:endParaRPr/>
                    </a:p>
                  </a:txBody>
                  <a:tcPr marT="45725" marB="45725" marR="91450" marL="91450">
                    <a:solidFill>
                      <a:schemeClr val="accent1"/>
                    </a:solidFill>
                  </a:tcPr>
                </a:tc>
              </a:tr>
              <a:tr h="250550">
                <a:tc rowSpan="4">
                  <a:txBody>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Gender</a:t>
                      </a:r>
                      <a:endParaRPr/>
                    </a:p>
                  </a:txBody>
                  <a:tcPr marT="45725" marB="45725" marR="91450" marL="91450" anchor="ctr">
                    <a:solidFill>
                      <a:srgbClr val="F3F4F4"/>
                    </a:solidFill>
                  </a:tcPr>
                </a:tc>
                <a:tc>
                  <a:txBody>
                    <a:bodyPr/>
                    <a:lstStyle/>
                    <a:p>
                      <a:pPr indent="0" lvl="0" marL="0" marR="0" rtl="0" algn="l">
                        <a:spcBef>
                          <a:spcPts val="0"/>
                        </a:spcBef>
                        <a:spcAft>
                          <a:spcPts val="0"/>
                        </a:spcAft>
                        <a:buNone/>
                      </a:pPr>
                      <a:r>
                        <a:rPr lang="en-US" sz="1050">
                          <a:latin typeface="Arial"/>
                          <a:ea typeface="Arial"/>
                          <a:cs typeface="Arial"/>
                          <a:sym typeface="Arial"/>
                        </a:rPr>
                        <a:t>Male</a:t>
                      </a:r>
                      <a:endParaRPr/>
                    </a:p>
                  </a:txBody>
                  <a:tcPr marT="45725" marB="45725" marR="91450" marL="91450">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r>
              <a:tr h="250550">
                <a:tc vMerge="1"/>
                <a:tc>
                  <a:txBody>
                    <a:bodyPr/>
                    <a:lstStyle/>
                    <a:p>
                      <a:pPr indent="0" lvl="0" marL="0" marR="0" rtl="0" algn="l">
                        <a:spcBef>
                          <a:spcPts val="0"/>
                        </a:spcBef>
                        <a:spcAft>
                          <a:spcPts val="0"/>
                        </a:spcAft>
                        <a:buNone/>
                      </a:pPr>
                      <a:r>
                        <a:rPr lang="en-US" sz="1050">
                          <a:latin typeface="Arial"/>
                          <a:ea typeface="Arial"/>
                          <a:cs typeface="Arial"/>
                          <a:sym typeface="Arial"/>
                        </a:rPr>
                        <a:t>Female </a:t>
                      </a:r>
                      <a:endParaRPr/>
                    </a:p>
                  </a:txBody>
                  <a:tcPr marT="45725" marB="45725" marR="91450" marL="91450">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r>
              <a:tr h="250550">
                <a:tc vMerge="1"/>
                <a:tc>
                  <a:txBody>
                    <a:bodyPr/>
                    <a:lstStyle/>
                    <a:p>
                      <a:pPr indent="0" lvl="0" marL="0" marR="0" rtl="0" algn="l">
                        <a:spcBef>
                          <a:spcPts val="0"/>
                        </a:spcBef>
                        <a:spcAft>
                          <a:spcPts val="0"/>
                        </a:spcAft>
                        <a:buNone/>
                      </a:pPr>
                      <a:r>
                        <a:rPr lang="en-US" sz="1050">
                          <a:latin typeface="Arial"/>
                          <a:ea typeface="Arial"/>
                          <a:cs typeface="Arial"/>
                          <a:sym typeface="Arial"/>
                        </a:rPr>
                        <a:t>Non-Binary</a:t>
                      </a:r>
                      <a:endParaRPr/>
                    </a:p>
                  </a:txBody>
                  <a:tcPr marT="45725" marB="45725" marR="91450" marL="91450">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r>
              <a:tr h="250550">
                <a:tc vMerge="1"/>
                <a:tc>
                  <a:txBody>
                    <a:bodyPr/>
                    <a:lstStyle/>
                    <a:p>
                      <a:pPr indent="0" lvl="0" marL="0" marR="0" rtl="0" algn="l">
                        <a:spcBef>
                          <a:spcPts val="0"/>
                        </a:spcBef>
                        <a:spcAft>
                          <a:spcPts val="0"/>
                        </a:spcAft>
                        <a:buNone/>
                      </a:pPr>
                      <a:r>
                        <a:rPr lang="en-US" sz="1050">
                          <a:latin typeface="Arial"/>
                          <a:ea typeface="Arial"/>
                          <a:cs typeface="Arial"/>
                          <a:sym typeface="Arial"/>
                        </a:rPr>
                        <a:t>Prefer not to say</a:t>
                      </a:r>
                      <a:endParaRPr/>
                    </a:p>
                  </a:txBody>
                  <a:tcPr marT="45725" marB="45725" marR="91450" marL="91450">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r>
              <a:tr h="250550">
                <a:tc rowSpan="5">
                  <a:txBody>
                    <a:bodyPr/>
                    <a:lstStyle/>
                    <a:p>
                      <a:pPr indent="0" lvl="0" marL="0" marR="0" rtl="0" algn="l">
                        <a:spcBef>
                          <a:spcPts val="0"/>
                        </a:spcBef>
                        <a:spcAft>
                          <a:spcPts val="0"/>
                        </a:spcAft>
                        <a:buNone/>
                      </a:pPr>
                      <a:r>
                        <a:rPr b="1" i="0" lang="en-US" sz="1100" u="none" cap="none" strike="noStrike">
                          <a:solidFill>
                            <a:schemeClr val="dk1"/>
                          </a:solidFill>
                          <a:latin typeface="Arial"/>
                          <a:ea typeface="Arial"/>
                          <a:cs typeface="Arial"/>
                          <a:sym typeface="Arial"/>
                        </a:rPr>
                        <a:t>Other</a:t>
                      </a:r>
                      <a:endParaRPr/>
                    </a:p>
                  </a:txBody>
                  <a:tcPr marT="45725" marB="45725" marR="91450" marL="91450" anchor="ctr">
                    <a:solidFill>
                      <a:srgbClr val="F3F4F4"/>
                    </a:solidFill>
                  </a:tcPr>
                </a:tc>
                <a:tc>
                  <a:txBody>
                    <a:bodyPr/>
                    <a:lstStyle/>
                    <a:p>
                      <a:pPr indent="0" lvl="0" marL="0" marR="0" rtl="0" algn="l">
                        <a:spcBef>
                          <a:spcPts val="0"/>
                        </a:spcBef>
                        <a:spcAft>
                          <a:spcPts val="0"/>
                        </a:spcAft>
                        <a:buNone/>
                      </a:pPr>
                      <a:r>
                        <a:rPr lang="en-US" sz="1050">
                          <a:latin typeface="Arial"/>
                          <a:ea typeface="Arial"/>
                          <a:cs typeface="Arial"/>
                          <a:sym typeface="Arial"/>
                        </a:rPr>
                        <a:t>LABEL</a:t>
                      </a:r>
                      <a:endParaRPr/>
                    </a:p>
                  </a:txBody>
                  <a:tcPr marT="45725" marB="45725" marR="91450" marL="91450">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r>
              <a:tr h="250550">
                <a:tc vMerge="1"/>
                <a:tc>
                  <a:txBody>
                    <a:bodyPr/>
                    <a:lstStyle/>
                    <a:p>
                      <a:pPr indent="0" lvl="0" marL="0" marR="0" rtl="0" algn="l">
                        <a:spcBef>
                          <a:spcPts val="0"/>
                        </a:spcBef>
                        <a:spcAft>
                          <a:spcPts val="0"/>
                        </a:spcAft>
                        <a:buNone/>
                      </a:pPr>
                      <a:r>
                        <a:rPr lang="en-US" sz="1050">
                          <a:latin typeface="Arial"/>
                          <a:ea typeface="Arial"/>
                          <a:cs typeface="Arial"/>
                          <a:sym typeface="Arial"/>
                        </a:rPr>
                        <a:t>LABEL</a:t>
                      </a:r>
                      <a:endParaRPr/>
                    </a:p>
                  </a:txBody>
                  <a:tcPr marT="45725" marB="45725" marR="91450" marL="91450">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r>
              <a:tr h="250550">
                <a:tc vMerge="1"/>
                <a:tc>
                  <a:txBody>
                    <a:bodyPr/>
                    <a:lstStyle/>
                    <a:p>
                      <a:pPr indent="0" lvl="0" marL="0" marR="0" rtl="0" algn="l">
                        <a:spcBef>
                          <a:spcPts val="0"/>
                        </a:spcBef>
                        <a:spcAft>
                          <a:spcPts val="0"/>
                        </a:spcAft>
                        <a:buNone/>
                      </a:pPr>
                      <a:r>
                        <a:rPr lang="en-US" sz="1050">
                          <a:latin typeface="Arial"/>
                          <a:ea typeface="Arial"/>
                          <a:cs typeface="Arial"/>
                          <a:sym typeface="Arial"/>
                        </a:rPr>
                        <a:t>LABEL</a:t>
                      </a:r>
                      <a:endParaRPr/>
                    </a:p>
                  </a:txBody>
                  <a:tcPr marT="45725" marB="45725" marR="91450" marL="91450">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r>
              <a:tr h="250550">
                <a:tc vMerge="1"/>
                <a:tc>
                  <a:txBody>
                    <a:bodyPr/>
                    <a:lstStyle/>
                    <a:p>
                      <a:pPr indent="0" lvl="0" marL="0" marR="0" rtl="0" algn="l">
                        <a:spcBef>
                          <a:spcPts val="0"/>
                        </a:spcBef>
                        <a:spcAft>
                          <a:spcPts val="0"/>
                        </a:spcAft>
                        <a:buNone/>
                      </a:pPr>
                      <a:r>
                        <a:rPr lang="en-US" sz="1050">
                          <a:latin typeface="Arial"/>
                          <a:ea typeface="Arial"/>
                          <a:cs typeface="Arial"/>
                          <a:sym typeface="Arial"/>
                        </a:rPr>
                        <a:t>LABEL</a:t>
                      </a:r>
                      <a:endParaRPr/>
                    </a:p>
                  </a:txBody>
                  <a:tcPr marT="45725" marB="45725" marR="91450" marL="91450">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r>
              <a:tr h="250550">
                <a:tc vMerge="1"/>
                <a:tc>
                  <a:txBody>
                    <a:bodyPr/>
                    <a:lstStyle/>
                    <a:p>
                      <a:pPr indent="0" lvl="0" marL="0" marR="0" rtl="0" algn="l">
                        <a:spcBef>
                          <a:spcPts val="0"/>
                        </a:spcBef>
                        <a:spcAft>
                          <a:spcPts val="0"/>
                        </a:spcAft>
                        <a:buNone/>
                      </a:pPr>
                      <a:r>
                        <a:rPr lang="en-US" sz="1050">
                          <a:latin typeface="Arial"/>
                          <a:ea typeface="Arial"/>
                          <a:cs typeface="Arial"/>
                          <a:sym typeface="Arial"/>
                        </a:rPr>
                        <a:t>LABEL</a:t>
                      </a:r>
                      <a:endParaRPr/>
                    </a:p>
                  </a:txBody>
                  <a:tcPr marT="45725" marB="45725" marR="91450" marL="91450">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c>
                  <a:txBody>
                    <a:bodyPr/>
                    <a:lstStyle/>
                    <a:p>
                      <a:pPr indent="0" lvl="0" marL="0" marR="0" rtl="0" algn="ctr">
                        <a:spcBef>
                          <a:spcPts val="0"/>
                        </a:spcBef>
                        <a:spcAft>
                          <a:spcPts val="0"/>
                        </a:spcAft>
                        <a:buNone/>
                      </a:pPr>
                      <a:r>
                        <a:rPr b="1" i="0" lang="en-US" sz="1050" u="none" cap="none" strike="noStrike">
                          <a:solidFill>
                            <a:schemeClr val="dk1"/>
                          </a:solidFill>
                          <a:latin typeface="Arial"/>
                          <a:ea typeface="Arial"/>
                          <a:cs typeface="Arial"/>
                          <a:sym typeface="Arial"/>
                        </a:rPr>
                        <a:t>X%</a:t>
                      </a:r>
                      <a:endParaRPr/>
                    </a:p>
                  </a:txBody>
                  <a:tcPr marT="9525" marB="0" marR="9525" marL="9525">
                    <a:solidFill>
                      <a:srgbClr val="F2F2F2"/>
                    </a:solidFill>
                  </a:tcPr>
                </a:tc>
              </a:tr>
            </a:tbl>
          </a:graphicData>
        </a:graphic>
      </p:graphicFrame>
      <p:pic>
        <p:nvPicPr>
          <p:cNvPr id="2650" name="Google Shape;2650;p144"/>
          <p:cNvPicPr preferRelativeResize="0"/>
          <p:nvPr/>
        </p:nvPicPr>
        <p:blipFill rotWithShape="1">
          <a:blip r:embed="rId3">
            <a:alphaModFix/>
          </a:blip>
          <a:srcRect b="0" l="0" r="0" t="0"/>
          <a:stretch/>
        </p:blipFill>
        <p:spPr>
          <a:xfrm>
            <a:off x="2207696" y="4242381"/>
            <a:ext cx="735067" cy="478979"/>
          </a:xfrm>
          <a:prstGeom prst="rect">
            <a:avLst/>
          </a:prstGeom>
          <a:noFill/>
          <a:ln>
            <a:noFill/>
          </a:ln>
        </p:spPr>
      </p:pic>
      <p:pic>
        <p:nvPicPr>
          <p:cNvPr id="2651" name="Google Shape;2651;p144"/>
          <p:cNvPicPr preferRelativeResize="0"/>
          <p:nvPr/>
        </p:nvPicPr>
        <p:blipFill rotWithShape="1">
          <a:blip r:embed="rId4">
            <a:alphaModFix/>
          </a:blip>
          <a:srcRect b="0" l="0" r="0" t="0"/>
          <a:stretch/>
        </p:blipFill>
        <p:spPr>
          <a:xfrm>
            <a:off x="2207696" y="2873453"/>
            <a:ext cx="556265" cy="556265"/>
          </a:xfrm>
          <a:prstGeom prst="rect">
            <a:avLst/>
          </a:prstGeom>
          <a:noFill/>
          <a:ln>
            <a:noFill/>
          </a:ln>
        </p:spPr>
      </p:pic>
      <p:pic>
        <p:nvPicPr>
          <p:cNvPr descr="Gender" id="2652" name="Google Shape;2652;p144"/>
          <p:cNvPicPr preferRelativeResize="0"/>
          <p:nvPr/>
        </p:nvPicPr>
        <p:blipFill rotWithShape="1">
          <a:blip r:embed="rId5">
            <a:alphaModFix/>
          </a:blip>
          <a:srcRect b="0" l="0" r="0" t="0"/>
          <a:stretch/>
        </p:blipFill>
        <p:spPr>
          <a:xfrm>
            <a:off x="7073929" y="3031733"/>
            <a:ext cx="437602" cy="43760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7" name="Shape 2657"/>
        <p:cNvGrpSpPr/>
        <p:nvPr/>
      </p:nvGrpSpPr>
      <p:grpSpPr>
        <a:xfrm>
          <a:off x="0" y="0"/>
          <a:ext cx="0" cy="0"/>
          <a:chOff x="0" y="0"/>
          <a:chExt cx="0" cy="0"/>
        </a:xfrm>
      </p:grpSpPr>
      <p:graphicFrame>
        <p:nvGraphicFramePr>
          <p:cNvPr id="2658" name="Google Shape;2658;p145"/>
          <p:cNvGraphicFramePr/>
          <p:nvPr/>
        </p:nvGraphicFramePr>
        <p:xfrm>
          <a:off x="20072" y="1395509"/>
          <a:ext cx="3898784" cy="2656114"/>
        </p:xfrm>
        <a:graphic>
          <a:graphicData uri="http://schemas.openxmlformats.org/drawingml/2006/chart">
            <c:chart r:id="rId3"/>
          </a:graphicData>
        </a:graphic>
      </p:graphicFrame>
      <p:sp>
        <p:nvSpPr>
          <p:cNvPr id="2659" name="Google Shape;2659;p145"/>
          <p:cNvSpPr txBox="1"/>
          <p:nvPr/>
        </p:nvSpPr>
        <p:spPr>
          <a:xfrm>
            <a:off x="581281" y="4856600"/>
            <a:ext cx="2776366"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Average Age: </a:t>
            </a:r>
            <a:r>
              <a:rPr b="0" i="0" lang="en-US" sz="1400" u="none" cap="none" strike="noStrike">
                <a:solidFill>
                  <a:schemeClr val="accent2"/>
                </a:solidFill>
                <a:latin typeface="Arial"/>
                <a:ea typeface="Arial"/>
                <a:cs typeface="Arial"/>
                <a:sym typeface="Arial"/>
              </a:rPr>
              <a:t>39</a:t>
            </a:r>
            <a:endParaRPr b="0" i="0" sz="1400" u="none" cap="none" strike="noStrike">
              <a:solidFill>
                <a:schemeClr val="accent2"/>
              </a:solidFill>
              <a:latin typeface="Arial"/>
              <a:ea typeface="Arial"/>
              <a:cs typeface="Arial"/>
              <a:sym typeface="Arial"/>
            </a:endParaRPr>
          </a:p>
        </p:txBody>
      </p:sp>
      <p:sp>
        <p:nvSpPr>
          <p:cNvPr id="2660" name="Google Shape;2660;p145"/>
          <p:cNvSpPr txBox="1"/>
          <p:nvPr/>
        </p:nvSpPr>
        <p:spPr>
          <a:xfrm>
            <a:off x="565207" y="5272673"/>
            <a:ext cx="2808514"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Arial"/>
                <a:ea typeface="Arial"/>
                <a:cs typeface="Arial"/>
                <a:sym typeface="Arial"/>
              </a:rPr>
              <a:t>85% </a:t>
            </a:r>
            <a:r>
              <a:rPr b="0" i="0" lang="en-US" sz="1400" u="none" cap="none" strike="noStrike">
                <a:solidFill>
                  <a:srgbClr val="000000"/>
                </a:solidFill>
                <a:latin typeface="Arial"/>
                <a:ea typeface="Arial"/>
                <a:cs typeface="Arial"/>
                <a:sym typeface="Arial"/>
              </a:rPr>
              <a:t>are married</a:t>
            </a:r>
            <a:endParaRPr b="0" i="0" sz="1400" u="none" cap="none" strike="noStrike">
              <a:solidFill>
                <a:srgbClr val="000000"/>
              </a:solidFill>
              <a:latin typeface="Arial"/>
              <a:ea typeface="Arial"/>
              <a:cs typeface="Arial"/>
              <a:sym typeface="Arial"/>
            </a:endParaRPr>
          </a:p>
        </p:txBody>
      </p:sp>
      <p:graphicFrame>
        <p:nvGraphicFramePr>
          <p:cNvPr id="2661" name="Google Shape;2661;p145"/>
          <p:cNvGraphicFramePr/>
          <p:nvPr/>
        </p:nvGraphicFramePr>
        <p:xfrm>
          <a:off x="3918857" y="1395509"/>
          <a:ext cx="3026229" cy="2151096"/>
        </p:xfrm>
        <a:graphic>
          <a:graphicData uri="http://schemas.openxmlformats.org/drawingml/2006/chart">
            <c:chart r:id="rId4"/>
          </a:graphicData>
        </a:graphic>
      </p:graphicFrame>
      <p:graphicFrame>
        <p:nvGraphicFramePr>
          <p:cNvPr id="2662" name="Google Shape;2662;p145"/>
          <p:cNvGraphicFramePr/>
          <p:nvPr/>
        </p:nvGraphicFramePr>
        <p:xfrm>
          <a:off x="7694580" y="1395509"/>
          <a:ext cx="3026229" cy="2151096"/>
        </p:xfrm>
        <a:graphic>
          <a:graphicData uri="http://schemas.openxmlformats.org/drawingml/2006/chart">
            <c:chart r:id="rId5"/>
          </a:graphicData>
        </a:graphic>
      </p:graphicFrame>
      <p:graphicFrame>
        <p:nvGraphicFramePr>
          <p:cNvPr id="2663" name="Google Shape;2663;p145"/>
          <p:cNvGraphicFramePr/>
          <p:nvPr/>
        </p:nvGraphicFramePr>
        <p:xfrm>
          <a:off x="4650129" y="4457421"/>
          <a:ext cx="3000000" cy="3000000"/>
        </p:xfrm>
        <a:graphic>
          <a:graphicData uri="http://schemas.openxmlformats.org/drawingml/2006/table">
            <a:tbl>
              <a:tblPr>
                <a:noFill/>
                <a:tableStyleId>{5724C10F-EE1D-4E38-909A-5F93575D7D13}</a:tableStyleId>
              </a:tblPr>
              <a:tblGrid>
                <a:gridCol w="1767775"/>
                <a:gridCol w="779475"/>
              </a:tblGrid>
              <a:tr h="294650">
                <a:tc>
                  <a:txBody>
                    <a:bodyPr/>
                    <a:lstStyle/>
                    <a:p>
                      <a:pPr indent="0" lvl="0" marL="0" marR="0" rtl="0" algn="l">
                        <a:spcBef>
                          <a:spcPts val="0"/>
                        </a:spcBef>
                        <a:spcAft>
                          <a:spcPts val="0"/>
                        </a:spcAft>
                        <a:buNone/>
                      </a:pPr>
                      <a:r>
                        <a:rPr b="0" i="0" lang="en-US" sz="1000" u="none" strike="noStrike">
                          <a:solidFill>
                            <a:schemeClr val="dk1"/>
                          </a:solidFill>
                          <a:latin typeface="Arial"/>
                          <a:ea typeface="Arial"/>
                          <a:cs typeface="Arial"/>
                          <a:sym typeface="Arial"/>
                        </a:rPr>
                        <a:t>Spouse or partner</a:t>
                      </a:r>
                      <a:endParaRPr/>
                    </a:p>
                  </a:txBody>
                  <a:tcPr marT="19050" marB="19050" marR="9525" marL="9525" anchor="ctr"/>
                </a:tc>
                <a:tc>
                  <a:txBody>
                    <a:bodyPr/>
                    <a:lstStyle/>
                    <a:p>
                      <a:pPr indent="0" lvl="0" marL="0" marR="0" rtl="0" algn="l">
                        <a:spcBef>
                          <a:spcPts val="0"/>
                        </a:spcBef>
                        <a:spcAft>
                          <a:spcPts val="0"/>
                        </a:spcAft>
                        <a:buNone/>
                      </a:pPr>
                      <a:r>
                        <a:rPr b="0" i="0" lang="en-US" sz="1000" u="none" strike="noStrike">
                          <a:solidFill>
                            <a:schemeClr val="accent2"/>
                          </a:solidFill>
                          <a:latin typeface="Arial"/>
                          <a:ea typeface="Arial"/>
                          <a:cs typeface="Arial"/>
                          <a:sym typeface="Arial"/>
                        </a:rPr>
                        <a:t>83%</a:t>
                      </a:r>
                      <a:endParaRPr/>
                    </a:p>
                  </a:txBody>
                  <a:tcPr marT="9525" marB="0" marR="9525" marL="9525" anchor="ctr"/>
                </a:tc>
              </a:tr>
              <a:tr h="294650">
                <a:tc>
                  <a:txBody>
                    <a:bodyPr/>
                    <a:lstStyle/>
                    <a:p>
                      <a:pPr indent="0" lvl="0" marL="0" marR="0" rtl="0" algn="l">
                        <a:spcBef>
                          <a:spcPts val="0"/>
                        </a:spcBef>
                        <a:spcAft>
                          <a:spcPts val="0"/>
                        </a:spcAft>
                        <a:buNone/>
                      </a:pPr>
                      <a:r>
                        <a:rPr b="0" i="0" lang="en-US" sz="1000" u="none" strike="noStrike">
                          <a:solidFill>
                            <a:schemeClr val="dk1"/>
                          </a:solidFill>
                          <a:latin typeface="Arial"/>
                          <a:ea typeface="Arial"/>
                          <a:cs typeface="Arial"/>
                          <a:sym typeface="Arial"/>
                        </a:rPr>
                        <a:t>A child age 18 or older</a:t>
                      </a:r>
                      <a:endParaRPr/>
                    </a:p>
                  </a:txBody>
                  <a:tcPr marT="9525" marB="0" marR="9525" marL="9525" anchor="ctr"/>
                </a:tc>
                <a:tc>
                  <a:txBody>
                    <a:bodyPr/>
                    <a:lstStyle/>
                    <a:p>
                      <a:pPr indent="0" lvl="0" marL="0" marR="0" rtl="0" algn="l">
                        <a:spcBef>
                          <a:spcPts val="0"/>
                        </a:spcBef>
                        <a:spcAft>
                          <a:spcPts val="0"/>
                        </a:spcAft>
                        <a:buNone/>
                      </a:pPr>
                      <a:r>
                        <a:rPr b="0" i="0" lang="en-US" sz="1000" u="none" strike="noStrike">
                          <a:solidFill>
                            <a:schemeClr val="accent2"/>
                          </a:solidFill>
                          <a:latin typeface="Arial"/>
                          <a:ea typeface="Arial"/>
                          <a:cs typeface="Arial"/>
                          <a:sym typeface="Arial"/>
                        </a:rPr>
                        <a:t>20%</a:t>
                      </a:r>
                      <a:endParaRPr/>
                    </a:p>
                  </a:txBody>
                  <a:tcPr marT="9525" marB="0" marR="9525" marL="9525" anchor="ctr"/>
                </a:tc>
              </a:tr>
              <a:tr h="294650">
                <a:tc>
                  <a:txBody>
                    <a:bodyPr/>
                    <a:lstStyle/>
                    <a:p>
                      <a:pPr indent="0" lvl="0" marL="0" marR="0" rtl="0" algn="l">
                        <a:spcBef>
                          <a:spcPts val="0"/>
                        </a:spcBef>
                        <a:spcAft>
                          <a:spcPts val="0"/>
                        </a:spcAft>
                        <a:buNone/>
                      </a:pPr>
                      <a:r>
                        <a:rPr b="0" i="0" lang="en-US" sz="1000" u="none" strike="noStrike">
                          <a:solidFill>
                            <a:schemeClr val="dk1"/>
                          </a:solidFill>
                          <a:latin typeface="Arial"/>
                          <a:ea typeface="Arial"/>
                          <a:cs typeface="Arial"/>
                          <a:sym typeface="Arial"/>
                        </a:rPr>
                        <a:t>Parent(s)</a:t>
                      </a:r>
                      <a:endParaRPr/>
                    </a:p>
                  </a:txBody>
                  <a:tcPr marT="9525" marB="0" marR="9525" marL="9525" anchor="ctr"/>
                </a:tc>
                <a:tc>
                  <a:txBody>
                    <a:bodyPr/>
                    <a:lstStyle/>
                    <a:p>
                      <a:pPr indent="0" lvl="0" marL="0" marR="0" rtl="0" algn="l">
                        <a:spcBef>
                          <a:spcPts val="0"/>
                        </a:spcBef>
                        <a:spcAft>
                          <a:spcPts val="0"/>
                        </a:spcAft>
                        <a:buNone/>
                      </a:pPr>
                      <a:r>
                        <a:rPr b="0" i="0" lang="en-US" sz="1000" u="none" strike="noStrike">
                          <a:solidFill>
                            <a:schemeClr val="accent2"/>
                          </a:solidFill>
                          <a:latin typeface="Arial"/>
                          <a:ea typeface="Arial"/>
                          <a:cs typeface="Arial"/>
                          <a:sym typeface="Arial"/>
                        </a:rPr>
                        <a:t>12%</a:t>
                      </a:r>
                      <a:endParaRPr/>
                    </a:p>
                  </a:txBody>
                  <a:tcPr marT="9525" marB="0" marR="9525" marL="9525" anchor="ctr"/>
                </a:tc>
              </a:tr>
              <a:tr h="294650">
                <a:tc>
                  <a:txBody>
                    <a:bodyPr/>
                    <a:lstStyle/>
                    <a:p>
                      <a:pPr indent="0" lvl="0" marL="0" marR="0" rtl="0" algn="l">
                        <a:spcBef>
                          <a:spcPts val="0"/>
                        </a:spcBef>
                        <a:spcAft>
                          <a:spcPts val="0"/>
                        </a:spcAft>
                        <a:buNone/>
                      </a:pPr>
                      <a:r>
                        <a:rPr b="0" i="0" lang="en-US" sz="1000" u="none" strike="noStrike">
                          <a:solidFill>
                            <a:schemeClr val="dk1"/>
                          </a:solidFill>
                          <a:latin typeface="Arial"/>
                          <a:ea typeface="Arial"/>
                          <a:cs typeface="Arial"/>
                          <a:sym typeface="Arial"/>
                        </a:rPr>
                        <a:t>Another relative</a:t>
                      </a:r>
                      <a:endParaRPr/>
                    </a:p>
                  </a:txBody>
                  <a:tcPr marT="9525" marB="0" marR="9525" marL="9525" anchor="ctr"/>
                </a:tc>
                <a:tc>
                  <a:txBody>
                    <a:bodyPr/>
                    <a:lstStyle/>
                    <a:p>
                      <a:pPr indent="0" lvl="0" marL="0" marR="0" rtl="0" algn="l">
                        <a:spcBef>
                          <a:spcPts val="0"/>
                        </a:spcBef>
                        <a:spcAft>
                          <a:spcPts val="0"/>
                        </a:spcAft>
                        <a:buNone/>
                      </a:pPr>
                      <a:r>
                        <a:rPr b="0" i="0" lang="en-US" sz="1000" u="none" strike="noStrike">
                          <a:solidFill>
                            <a:schemeClr val="accent2"/>
                          </a:solidFill>
                          <a:latin typeface="Arial"/>
                          <a:ea typeface="Arial"/>
                          <a:cs typeface="Arial"/>
                          <a:sym typeface="Arial"/>
                        </a:rPr>
                        <a:t>9%</a:t>
                      </a:r>
                      <a:endParaRPr/>
                    </a:p>
                  </a:txBody>
                  <a:tcPr marT="9525" marB="0" marR="9525" marL="9525" anchor="ctr"/>
                </a:tc>
              </a:tr>
              <a:tr h="294650">
                <a:tc>
                  <a:txBody>
                    <a:bodyPr/>
                    <a:lstStyle/>
                    <a:p>
                      <a:pPr indent="0" lvl="0" marL="0" marR="0" rtl="0" algn="l">
                        <a:spcBef>
                          <a:spcPts val="0"/>
                        </a:spcBef>
                        <a:spcAft>
                          <a:spcPts val="0"/>
                        </a:spcAft>
                        <a:buNone/>
                      </a:pPr>
                      <a:r>
                        <a:rPr b="0" i="0" lang="en-US" sz="1000" u="none" strike="noStrike">
                          <a:solidFill>
                            <a:schemeClr val="dk1"/>
                          </a:solidFill>
                          <a:latin typeface="Arial"/>
                          <a:ea typeface="Arial"/>
                          <a:cs typeface="Arial"/>
                          <a:sym typeface="Arial"/>
                        </a:rPr>
                        <a:t>Friend or roommate</a:t>
                      </a:r>
                      <a:endParaRPr/>
                    </a:p>
                  </a:txBody>
                  <a:tcPr marT="9525" marB="0" marR="9525" marL="9525" anchor="ctr"/>
                </a:tc>
                <a:tc>
                  <a:txBody>
                    <a:bodyPr/>
                    <a:lstStyle/>
                    <a:p>
                      <a:pPr indent="0" lvl="0" marL="0" marR="0" rtl="0" algn="l">
                        <a:spcBef>
                          <a:spcPts val="0"/>
                        </a:spcBef>
                        <a:spcAft>
                          <a:spcPts val="0"/>
                        </a:spcAft>
                        <a:buNone/>
                      </a:pPr>
                      <a:r>
                        <a:rPr b="0" i="0" lang="en-US" sz="1000" u="none" strike="noStrike">
                          <a:solidFill>
                            <a:schemeClr val="accent2"/>
                          </a:solidFill>
                          <a:latin typeface="Arial"/>
                          <a:ea typeface="Arial"/>
                          <a:cs typeface="Arial"/>
                          <a:sym typeface="Arial"/>
                        </a:rPr>
                        <a:t>1%</a:t>
                      </a:r>
                      <a:endParaRPr/>
                    </a:p>
                  </a:txBody>
                  <a:tcPr marT="9525" marB="0" marR="9525" marL="9525" anchor="ctr"/>
                </a:tc>
              </a:tr>
            </a:tbl>
          </a:graphicData>
        </a:graphic>
      </p:graphicFrame>
      <p:sp>
        <p:nvSpPr>
          <p:cNvPr id="2664" name="Google Shape;2664;p145"/>
          <p:cNvSpPr txBox="1"/>
          <p:nvPr/>
        </p:nvSpPr>
        <p:spPr>
          <a:xfrm>
            <a:off x="4800600" y="4147457"/>
            <a:ext cx="1796143" cy="3099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Arial"/>
                <a:ea typeface="Arial"/>
                <a:cs typeface="Arial"/>
                <a:sym typeface="Arial"/>
              </a:rPr>
              <a:t>Adults in Household</a:t>
            </a:r>
            <a:endParaRPr b="0" i="0" sz="1400" u="none" cap="none" strike="noStrike">
              <a:solidFill>
                <a:schemeClr val="accent2"/>
              </a:solidFill>
              <a:latin typeface="Arial"/>
              <a:ea typeface="Arial"/>
              <a:cs typeface="Arial"/>
              <a:sym typeface="Arial"/>
            </a:endParaRPr>
          </a:p>
        </p:txBody>
      </p:sp>
      <p:sp>
        <p:nvSpPr>
          <p:cNvPr id="2665" name="Google Shape;2665;p145"/>
          <p:cNvSpPr txBox="1"/>
          <p:nvPr/>
        </p:nvSpPr>
        <p:spPr>
          <a:xfrm>
            <a:off x="8445281" y="4147457"/>
            <a:ext cx="205297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Arial"/>
                <a:ea typeface="Arial"/>
                <a:cs typeface="Arial"/>
                <a:sym typeface="Arial"/>
              </a:rPr>
              <a:t>Children in Household</a:t>
            </a:r>
            <a:endParaRPr b="0" i="0" sz="1400" u="none" cap="none" strike="noStrike">
              <a:solidFill>
                <a:schemeClr val="accent2"/>
              </a:solidFill>
              <a:latin typeface="Arial"/>
              <a:ea typeface="Arial"/>
              <a:cs typeface="Arial"/>
              <a:sym typeface="Arial"/>
            </a:endParaRPr>
          </a:p>
        </p:txBody>
      </p:sp>
      <p:graphicFrame>
        <p:nvGraphicFramePr>
          <p:cNvPr id="2666" name="Google Shape;2666;p145"/>
          <p:cNvGraphicFramePr/>
          <p:nvPr/>
        </p:nvGraphicFramePr>
        <p:xfrm>
          <a:off x="8497676" y="4455233"/>
          <a:ext cx="3000000" cy="3000000"/>
        </p:xfrm>
        <a:graphic>
          <a:graphicData uri="http://schemas.openxmlformats.org/drawingml/2006/table">
            <a:tbl>
              <a:tblPr>
                <a:noFill/>
                <a:tableStyleId>{5724C10F-EE1D-4E38-909A-5F93575D7D13}</a:tableStyleId>
              </a:tblPr>
              <a:tblGrid>
                <a:gridCol w="1373625"/>
                <a:gridCol w="679350"/>
              </a:tblGrid>
              <a:tr h="295100">
                <a:tc>
                  <a:txBody>
                    <a:bodyPr/>
                    <a:lstStyle/>
                    <a:p>
                      <a:pPr indent="0" lvl="0" marL="0" marR="0" rtl="0" algn="l">
                        <a:lnSpc>
                          <a:spcPct val="100000"/>
                        </a:lnSpc>
                        <a:spcBef>
                          <a:spcPts val="0"/>
                        </a:spcBef>
                        <a:spcAft>
                          <a:spcPts val="0"/>
                        </a:spcAft>
                        <a:buClr>
                          <a:schemeClr val="dk1"/>
                        </a:buClr>
                        <a:buSzPts val="1000"/>
                        <a:buFont typeface="Arial"/>
                        <a:buNone/>
                      </a:pPr>
                      <a:r>
                        <a:rPr lang="en-US" sz="1000" u="none" cap="none" strike="noStrike">
                          <a:solidFill>
                            <a:schemeClr val="dk1"/>
                          </a:solidFill>
                          <a:latin typeface="Arial"/>
                          <a:ea typeface="Arial"/>
                          <a:cs typeface="Arial"/>
                          <a:sym typeface="Arial"/>
                        </a:rPr>
                        <a:t>Under 3 years old</a:t>
                      </a:r>
                      <a:endParaRPr b="0" i="0" sz="1000" u="none" cap="none" strike="noStrike">
                        <a:solidFill>
                          <a:schemeClr val="dk1"/>
                        </a:solidFill>
                        <a:latin typeface="Arial"/>
                        <a:ea typeface="Arial"/>
                        <a:cs typeface="Arial"/>
                        <a:sym typeface="Arial"/>
                      </a:endParaRPr>
                    </a:p>
                  </a:txBody>
                  <a:tcPr marT="9525" marB="0" marR="9525" marL="9525" anchor="b"/>
                </a:tc>
                <a:tc>
                  <a:txBody>
                    <a:bodyPr/>
                    <a:lstStyle/>
                    <a:p>
                      <a:pPr indent="0" lvl="0" marL="0" marR="0" rtl="0" algn="l">
                        <a:spcBef>
                          <a:spcPts val="0"/>
                        </a:spcBef>
                        <a:spcAft>
                          <a:spcPts val="0"/>
                        </a:spcAft>
                        <a:buNone/>
                      </a:pPr>
                      <a:r>
                        <a:rPr b="0" i="0" lang="en-US" sz="1000" u="none" strike="noStrike">
                          <a:solidFill>
                            <a:schemeClr val="accent2"/>
                          </a:solidFill>
                          <a:latin typeface="Arial"/>
                          <a:ea typeface="Arial"/>
                          <a:cs typeface="Arial"/>
                          <a:sym typeface="Arial"/>
                        </a:rPr>
                        <a:t>16%</a:t>
                      </a:r>
                      <a:endParaRPr/>
                    </a:p>
                  </a:txBody>
                  <a:tcPr marT="19050" marB="19050" marR="9525" marL="9525" anchor="b"/>
                </a:tc>
              </a:tr>
              <a:tr h="295100">
                <a:tc>
                  <a:txBody>
                    <a:bodyPr/>
                    <a:lstStyle/>
                    <a:p>
                      <a:pPr indent="0" lvl="0" marL="0" marR="0" rtl="0" algn="l">
                        <a:lnSpc>
                          <a:spcPct val="100000"/>
                        </a:lnSpc>
                        <a:spcBef>
                          <a:spcPts val="0"/>
                        </a:spcBef>
                        <a:spcAft>
                          <a:spcPts val="0"/>
                        </a:spcAft>
                        <a:buClr>
                          <a:schemeClr val="dk1"/>
                        </a:buClr>
                        <a:buSzPts val="1000"/>
                        <a:buFont typeface="Arial"/>
                        <a:buNone/>
                      </a:pPr>
                      <a:r>
                        <a:rPr lang="en-US" sz="1000" u="none" cap="none" strike="noStrike">
                          <a:solidFill>
                            <a:schemeClr val="dk1"/>
                          </a:solidFill>
                          <a:latin typeface="Arial"/>
                          <a:ea typeface="Arial"/>
                          <a:cs typeface="Arial"/>
                          <a:sym typeface="Arial"/>
                        </a:rPr>
                        <a:t>3-5 years old</a:t>
                      </a:r>
                      <a:endParaRPr b="0" i="0" sz="1000" u="none" cap="none" strike="noStrike">
                        <a:solidFill>
                          <a:schemeClr val="dk1"/>
                        </a:solidFill>
                        <a:latin typeface="Arial"/>
                        <a:ea typeface="Arial"/>
                        <a:cs typeface="Arial"/>
                        <a:sym typeface="Arial"/>
                      </a:endParaRPr>
                    </a:p>
                  </a:txBody>
                  <a:tcPr marT="9525" marB="0" marR="9525" marL="9525" anchor="b"/>
                </a:tc>
                <a:tc>
                  <a:txBody>
                    <a:bodyPr/>
                    <a:lstStyle/>
                    <a:p>
                      <a:pPr indent="0" lvl="0" marL="0" marR="0" rtl="0" algn="l">
                        <a:spcBef>
                          <a:spcPts val="0"/>
                        </a:spcBef>
                        <a:spcAft>
                          <a:spcPts val="0"/>
                        </a:spcAft>
                        <a:buNone/>
                      </a:pPr>
                      <a:r>
                        <a:rPr b="0" i="0" lang="en-US" sz="1000" u="none" strike="noStrike">
                          <a:solidFill>
                            <a:schemeClr val="accent2"/>
                          </a:solidFill>
                          <a:latin typeface="Arial"/>
                          <a:ea typeface="Arial"/>
                          <a:cs typeface="Arial"/>
                          <a:sym typeface="Arial"/>
                        </a:rPr>
                        <a:t>29%</a:t>
                      </a:r>
                      <a:endParaRPr/>
                    </a:p>
                  </a:txBody>
                  <a:tcPr marT="9525" marB="0" marR="9525" marL="9525" anchor="b"/>
                </a:tc>
              </a:tr>
              <a:tr h="295100">
                <a:tc>
                  <a:txBody>
                    <a:bodyPr/>
                    <a:lstStyle/>
                    <a:p>
                      <a:pPr indent="0" lvl="0" marL="0" marR="0" rtl="0" algn="l">
                        <a:lnSpc>
                          <a:spcPct val="100000"/>
                        </a:lnSpc>
                        <a:spcBef>
                          <a:spcPts val="0"/>
                        </a:spcBef>
                        <a:spcAft>
                          <a:spcPts val="0"/>
                        </a:spcAft>
                        <a:buClr>
                          <a:schemeClr val="dk1"/>
                        </a:buClr>
                        <a:buSzPts val="1000"/>
                        <a:buFont typeface="Arial"/>
                        <a:buNone/>
                      </a:pPr>
                      <a:r>
                        <a:rPr lang="en-US" sz="1000" u="none" cap="none" strike="noStrike">
                          <a:solidFill>
                            <a:schemeClr val="dk1"/>
                          </a:solidFill>
                          <a:latin typeface="Arial"/>
                          <a:ea typeface="Arial"/>
                          <a:cs typeface="Arial"/>
                          <a:sym typeface="Arial"/>
                        </a:rPr>
                        <a:t>6-8 years old</a:t>
                      </a:r>
                      <a:endParaRPr b="0" i="0" sz="1000" u="none" cap="none" strike="noStrike">
                        <a:solidFill>
                          <a:schemeClr val="dk1"/>
                        </a:solidFill>
                        <a:latin typeface="Arial"/>
                        <a:ea typeface="Arial"/>
                        <a:cs typeface="Arial"/>
                        <a:sym typeface="Arial"/>
                      </a:endParaRPr>
                    </a:p>
                  </a:txBody>
                  <a:tcPr marT="9525" marB="0" marR="9525" marL="9525" anchor="b"/>
                </a:tc>
                <a:tc>
                  <a:txBody>
                    <a:bodyPr/>
                    <a:lstStyle/>
                    <a:p>
                      <a:pPr indent="0" lvl="0" marL="0" marR="0" rtl="0" algn="l">
                        <a:spcBef>
                          <a:spcPts val="0"/>
                        </a:spcBef>
                        <a:spcAft>
                          <a:spcPts val="0"/>
                        </a:spcAft>
                        <a:buNone/>
                      </a:pPr>
                      <a:r>
                        <a:rPr b="0" i="0" lang="en-US" sz="1000" u="none" strike="noStrike">
                          <a:solidFill>
                            <a:schemeClr val="accent2"/>
                          </a:solidFill>
                          <a:latin typeface="Arial"/>
                          <a:ea typeface="Arial"/>
                          <a:cs typeface="Arial"/>
                          <a:sym typeface="Arial"/>
                        </a:rPr>
                        <a:t>26%</a:t>
                      </a:r>
                      <a:endParaRPr/>
                    </a:p>
                  </a:txBody>
                  <a:tcPr marT="9525" marB="0" marR="9525" marL="9525" anchor="b"/>
                </a:tc>
              </a:tr>
              <a:tr h="295100">
                <a:tc>
                  <a:txBody>
                    <a:bodyPr/>
                    <a:lstStyle/>
                    <a:p>
                      <a:pPr indent="0" lvl="0" marL="0" marR="0" rtl="0" algn="l">
                        <a:lnSpc>
                          <a:spcPct val="100000"/>
                        </a:lnSpc>
                        <a:spcBef>
                          <a:spcPts val="0"/>
                        </a:spcBef>
                        <a:spcAft>
                          <a:spcPts val="0"/>
                        </a:spcAft>
                        <a:buClr>
                          <a:schemeClr val="dk1"/>
                        </a:buClr>
                        <a:buSzPts val="1000"/>
                        <a:buFont typeface="Arial"/>
                        <a:buNone/>
                      </a:pPr>
                      <a:r>
                        <a:rPr lang="en-US" sz="1000" u="none" cap="none" strike="noStrike">
                          <a:solidFill>
                            <a:schemeClr val="dk1"/>
                          </a:solidFill>
                          <a:latin typeface="Arial"/>
                          <a:ea typeface="Arial"/>
                          <a:cs typeface="Arial"/>
                          <a:sym typeface="Arial"/>
                        </a:rPr>
                        <a:t>9-12 years old</a:t>
                      </a:r>
                      <a:endParaRPr b="0" i="0" sz="1000" u="none" cap="none" strike="noStrike">
                        <a:solidFill>
                          <a:schemeClr val="dk1"/>
                        </a:solidFill>
                        <a:latin typeface="Arial"/>
                        <a:ea typeface="Arial"/>
                        <a:cs typeface="Arial"/>
                        <a:sym typeface="Arial"/>
                      </a:endParaRPr>
                    </a:p>
                  </a:txBody>
                  <a:tcPr marT="9525" marB="0" marR="9525" marL="9525" anchor="b"/>
                </a:tc>
                <a:tc>
                  <a:txBody>
                    <a:bodyPr/>
                    <a:lstStyle/>
                    <a:p>
                      <a:pPr indent="0" lvl="0" marL="0" marR="0" rtl="0" algn="l">
                        <a:spcBef>
                          <a:spcPts val="0"/>
                        </a:spcBef>
                        <a:spcAft>
                          <a:spcPts val="0"/>
                        </a:spcAft>
                        <a:buNone/>
                      </a:pPr>
                      <a:r>
                        <a:rPr b="0" i="0" lang="en-US" sz="1000" u="none" strike="noStrike">
                          <a:solidFill>
                            <a:schemeClr val="accent2"/>
                          </a:solidFill>
                          <a:latin typeface="Arial"/>
                          <a:ea typeface="Arial"/>
                          <a:cs typeface="Arial"/>
                          <a:sym typeface="Arial"/>
                        </a:rPr>
                        <a:t>47%</a:t>
                      </a:r>
                      <a:endParaRPr/>
                    </a:p>
                  </a:txBody>
                  <a:tcPr marT="9525" marB="0" marR="9525" marL="9525" anchor="b"/>
                </a:tc>
              </a:tr>
              <a:tr h="295100">
                <a:tc>
                  <a:txBody>
                    <a:bodyPr/>
                    <a:lstStyle/>
                    <a:p>
                      <a:pPr indent="0" lvl="0" marL="0" marR="0" rtl="0" algn="l">
                        <a:lnSpc>
                          <a:spcPct val="100000"/>
                        </a:lnSpc>
                        <a:spcBef>
                          <a:spcPts val="0"/>
                        </a:spcBef>
                        <a:spcAft>
                          <a:spcPts val="0"/>
                        </a:spcAft>
                        <a:buClr>
                          <a:schemeClr val="dk1"/>
                        </a:buClr>
                        <a:buSzPts val="1000"/>
                        <a:buFont typeface="Arial"/>
                        <a:buNone/>
                      </a:pPr>
                      <a:r>
                        <a:rPr lang="en-US" sz="1000" u="none" cap="none" strike="noStrike">
                          <a:solidFill>
                            <a:schemeClr val="dk1"/>
                          </a:solidFill>
                          <a:latin typeface="Arial"/>
                          <a:ea typeface="Arial"/>
                          <a:cs typeface="Arial"/>
                          <a:sym typeface="Arial"/>
                        </a:rPr>
                        <a:t>13-17 years old</a:t>
                      </a:r>
                      <a:endParaRPr b="0" i="0" sz="1000" u="none" cap="none" strike="noStrike">
                        <a:solidFill>
                          <a:schemeClr val="dk1"/>
                        </a:solidFill>
                        <a:latin typeface="Arial"/>
                        <a:ea typeface="Arial"/>
                        <a:cs typeface="Arial"/>
                        <a:sym typeface="Arial"/>
                      </a:endParaRPr>
                    </a:p>
                  </a:txBody>
                  <a:tcPr marT="9525" marB="0" marR="9525" marL="9525" anchor="b"/>
                </a:tc>
                <a:tc>
                  <a:txBody>
                    <a:bodyPr/>
                    <a:lstStyle/>
                    <a:p>
                      <a:pPr indent="0" lvl="0" marL="0" marR="0" rtl="0" algn="l">
                        <a:spcBef>
                          <a:spcPts val="0"/>
                        </a:spcBef>
                        <a:spcAft>
                          <a:spcPts val="0"/>
                        </a:spcAft>
                        <a:buNone/>
                      </a:pPr>
                      <a:r>
                        <a:rPr b="0" i="0" lang="en-US" sz="1000" u="none" strike="noStrike">
                          <a:solidFill>
                            <a:schemeClr val="accent2"/>
                          </a:solidFill>
                          <a:latin typeface="Arial"/>
                          <a:ea typeface="Arial"/>
                          <a:cs typeface="Arial"/>
                          <a:sym typeface="Arial"/>
                        </a:rPr>
                        <a:t>40%</a:t>
                      </a:r>
                      <a:endParaRPr/>
                    </a:p>
                  </a:txBody>
                  <a:tcPr marT="9525" marB="0" marR="9525" marL="9525" anchor="b"/>
                </a:tc>
              </a:tr>
            </a:tbl>
          </a:graphicData>
        </a:graphic>
      </p:graphicFrame>
      <p:pic>
        <p:nvPicPr>
          <p:cNvPr descr="Woman" id="2667" name="Google Shape;2667;p145"/>
          <p:cNvPicPr preferRelativeResize="0"/>
          <p:nvPr/>
        </p:nvPicPr>
        <p:blipFill rotWithShape="1">
          <a:blip r:embed="rId6">
            <a:alphaModFix/>
          </a:blip>
          <a:srcRect b="0" l="0" r="0" t="0"/>
          <a:stretch/>
        </p:blipFill>
        <p:spPr>
          <a:xfrm>
            <a:off x="537336" y="2471057"/>
            <a:ext cx="914400" cy="914400"/>
          </a:xfrm>
          <a:prstGeom prst="rect">
            <a:avLst/>
          </a:prstGeom>
          <a:noFill/>
          <a:ln>
            <a:noFill/>
          </a:ln>
        </p:spPr>
      </p:pic>
      <p:pic>
        <p:nvPicPr>
          <p:cNvPr descr="Man" id="2668" name="Google Shape;2668;p145"/>
          <p:cNvPicPr preferRelativeResize="0"/>
          <p:nvPr/>
        </p:nvPicPr>
        <p:blipFill rotWithShape="1">
          <a:blip r:embed="rId7">
            <a:alphaModFix/>
          </a:blip>
          <a:srcRect b="0" l="0" r="0" t="0"/>
          <a:stretch/>
        </p:blipFill>
        <p:spPr>
          <a:xfrm>
            <a:off x="2491746" y="2471057"/>
            <a:ext cx="914400" cy="914400"/>
          </a:xfrm>
          <a:prstGeom prst="rect">
            <a:avLst/>
          </a:prstGeom>
          <a:noFill/>
          <a:ln>
            <a:noFill/>
          </a:ln>
        </p:spPr>
      </p:pic>
      <p:sp>
        <p:nvSpPr>
          <p:cNvPr id="2669" name="Google Shape;2669;p145"/>
          <p:cNvSpPr txBox="1"/>
          <p:nvPr/>
        </p:nvSpPr>
        <p:spPr>
          <a:xfrm>
            <a:off x="457200" y="152401"/>
            <a:ext cx="10515600" cy="99059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2E393F"/>
              </a:buClr>
              <a:buSzPts val="3200"/>
              <a:buFont typeface="Arial"/>
              <a:buNone/>
            </a:pPr>
            <a:r>
              <a:rPr b="1" i="0" lang="en-US" sz="3200" u="none" cap="none" strike="noStrike">
                <a:solidFill>
                  <a:schemeClr val="dk1"/>
                </a:solidFill>
                <a:latin typeface="Arial"/>
                <a:ea typeface="Arial"/>
                <a:cs typeface="Arial"/>
                <a:sym typeface="Arial"/>
              </a:rPr>
              <a:t>Demographics | Total</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4" name="Shape 2674"/>
        <p:cNvGrpSpPr/>
        <p:nvPr/>
      </p:nvGrpSpPr>
      <p:grpSpPr>
        <a:xfrm>
          <a:off x="0" y="0"/>
          <a:ext cx="0" cy="0"/>
          <a:chOff x="0" y="0"/>
          <a:chExt cx="0" cy="0"/>
        </a:xfrm>
      </p:grpSpPr>
      <p:graphicFrame>
        <p:nvGraphicFramePr>
          <p:cNvPr id="2675" name="Google Shape;2675;p146"/>
          <p:cNvGraphicFramePr/>
          <p:nvPr/>
        </p:nvGraphicFramePr>
        <p:xfrm>
          <a:off x="7155397" y="3685032"/>
          <a:ext cx="4837176" cy="2734056"/>
        </p:xfrm>
        <a:graphic>
          <a:graphicData uri="http://schemas.openxmlformats.org/drawingml/2006/chart">
            <c:chart r:id="rId3"/>
          </a:graphicData>
        </a:graphic>
      </p:graphicFrame>
      <p:graphicFrame>
        <p:nvGraphicFramePr>
          <p:cNvPr id="2676" name="Google Shape;2676;p146"/>
          <p:cNvGraphicFramePr/>
          <p:nvPr/>
        </p:nvGraphicFramePr>
        <p:xfrm>
          <a:off x="2814552" y="1264333"/>
          <a:ext cx="5236029" cy="2151096"/>
        </p:xfrm>
        <a:graphic>
          <a:graphicData uri="http://schemas.openxmlformats.org/drawingml/2006/chart">
            <c:chart r:id="rId4"/>
          </a:graphicData>
        </a:graphic>
      </p:graphicFrame>
      <p:graphicFrame>
        <p:nvGraphicFramePr>
          <p:cNvPr id="2677" name="Google Shape;2677;p146"/>
          <p:cNvGraphicFramePr/>
          <p:nvPr/>
        </p:nvGraphicFramePr>
        <p:xfrm>
          <a:off x="6955971" y="1264333"/>
          <a:ext cx="5236029" cy="2151096"/>
        </p:xfrm>
        <a:graphic>
          <a:graphicData uri="http://schemas.openxmlformats.org/drawingml/2006/chart">
            <c:chart r:id="rId5"/>
          </a:graphicData>
        </a:graphic>
      </p:graphicFrame>
      <p:pic>
        <p:nvPicPr>
          <p:cNvPr id="2678" name="Google Shape;2678;p146"/>
          <p:cNvPicPr preferRelativeResize="0"/>
          <p:nvPr/>
        </p:nvPicPr>
        <p:blipFill rotWithShape="1">
          <a:blip r:embed="rId6">
            <a:alphaModFix/>
          </a:blip>
          <a:srcRect b="0" l="0" r="0" t="0"/>
          <a:stretch/>
        </p:blipFill>
        <p:spPr>
          <a:xfrm>
            <a:off x="457200" y="2119358"/>
            <a:ext cx="766514" cy="766514"/>
          </a:xfrm>
          <a:prstGeom prst="rect">
            <a:avLst/>
          </a:prstGeom>
          <a:noFill/>
          <a:ln>
            <a:noFill/>
          </a:ln>
        </p:spPr>
      </p:pic>
      <p:pic>
        <p:nvPicPr>
          <p:cNvPr id="2679" name="Google Shape;2679;p146"/>
          <p:cNvPicPr preferRelativeResize="0"/>
          <p:nvPr/>
        </p:nvPicPr>
        <p:blipFill rotWithShape="1">
          <a:blip r:embed="rId7">
            <a:alphaModFix/>
          </a:blip>
          <a:srcRect b="0" l="0" r="0" t="0"/>
          <a:stretch/>
        </p:blipFill>
        <p:spPr>
          <a:xfrm>
            <a:off x="171109" y="2880567"/>
            <a:ext cx="1338695" cy="1338695"/>
          </a:xfrm>
          <a:prstGeom prst="rect">
            <a:avLst/>
          </a:prstGeom>
          <a:noFill/>
          <a:ln>
            <a:noFill/>
          </a:ln>
        </p:spPr>
      </p:pic>
      <p:pic>
        <p:nvPicPr>
          <p:cNvPr id="2680" name="Google Shape;2680;p146"/>
          <p:cNvPicPr preferRelativeResize="0"/>
          <p:nvPr/>
        </p:nvPicPr>
        <p:blipFill rotWithShape="1">
          <a:blip r:embed="rId8">
            <a:alphaModFix/>
          </a:blip>
          <a:srcRect b="0" l="0" r="0" t="0"/>
          <a:stretch/>
        </p:blipFill>
        <p:spPr>
          <a:xfrm>
            <a:off x="345156" y="4221413"/>
            <a:ext cx="990599" cy="990599"/>
          </a:xfrm>
          <a:prstGeom prst="rect">
            <a:avLst/>
          </a:prstGeom>
          <a:noFill/>
          <a:ln>
            <a:noFill/>
          </a:ln>
        </p:spPr>
      </p:pic>
      <p:sp>
        <p:nvSpPr>
          <p:cNvPr id="2681" name="Google Shape;2681;p146"/>
          <p:cNvSpPr txBox="1"/>
          <p:nvPr/>
        </p:nvSpPr>
        <p:spPr>
          <a:xfrm>
            <a:off x="1335755" y="2333358"/>
            <a:ext cx="906702"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accent4"/>
                </a:solidFill>
                <a:latin typeface="Arial"/>
                <a:ea typeface="Arial"/>
                <a:cs typeface="Arial"/>
                <a:sym typeface="Arial"/>
              </a:rPr>
              <a:t>100%</a:t>
            </a:r>
            <a:endParaRPr b="0" i="0" sz="1100" u="none" cap="none" strike="noStrike">
              <a:solidFill>
                <a:schemeClr val="accent4"/>
              </a:solidFill>
              <a:latin typeface="Arial"/>
              <a:ea typeface="Arial"/>
              <a:cs typeface="Arial"/>
              <a:sym typeface="Arial"/>
            </a:endParaRPr>
          </a:p>
        </p:txBody>
      </p:sp>
      <p:sp>
        <p:nvSpPr>
          <p:cNvPr id="2682" name="Google Shape;2682;p146"/>
          <p:cNvSpPr txBox="1"/>
          <p:nvPr/>
        </p:nvSpPr>
        <p:spPr>
          <a:xfrm>
            <a:off x="1335755" y="3380657"/>
            <a:ext cx="906702"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accent4"/>
                </a:solidFill>
                <a:latin typeface="Arial"/>
                <a:ea typeface="Arial"/>
                <a:cs typeface="Arial"/>
                <a:sym typeface="Arial"/>
              </a:rPr>
              <a:t>0%</a:t>
            </a:r>
            <a:endParaRPr b="0" i="0" sz="1100" u="none" cap="none" strike="noStrike">
              <a:solidFill>
                <a:schemeClr val="accent4"/>
              </a:solidFill>
              <a:latin typeface="Arial"/>
              <a:ea typeface="Arial"/>
              <a:cs typeface="Arial"/>
              <a:sym typeface="Arial"/>
            </a:endParaRPr>
          </a:p>
        </p:txBody>
      </p:sp>
      <p:sp>
        <p:nvSpPr>
          <p:cNvPr id="2683" name="Google Shape;2683;p146"/>
          <p:cNvSpPr txBox="1"/>
          <p:nvPr/>
        </p:nvSpPr>
        <p:spPr>
          <a:xfrm>
            <a:off x="1388604" y="4547455"/>
            <a:ext cx="906702"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accent4"/>
                </a:solidFill>
                <a:latin typeface="Arial"/>
                <a:ea typeface="Arial"/>
                <a:cs typeface="Arial"/>
                <a:sym typeface="Arial"/>
              </a:rPr>
              <a:t>0%</a:t>
            </a:r>
            <a:endParaRPr b="0" i="0" sz="1100" u="none" cap="none" strike="noStrike">
              <a:solidFill>
                <a:schemeClr val="accent4"/>
              </a:solidFill>
              <a:latin typeface="Arial"/>
              <a:ea typeface="Arial"/>
              <a:cs typeface="Arial"/>
              <a:sym typeface="Arial"/>
            </a:endParaRPr>
          </a:p>
        </p:txBody>
      </p:sp>
      <p:graphicFrame>
        <p:nvGraphicFramePr>
          <p:cNvPr id="2684" name="Google Shape;2684;p146"/>
          <p:cNvGraphicFramePr/>
          <p:nvPr/>
        </p:nvGraphicFramePr>
        <p:xfrm>
          <a:off x="3108960" y="3685032"/>
          <a:ext cx="4838304" cy="2734056"/>
        </p:xfrm>
        <a:graphic>
          <a:graphicData uri="http://schemas.openxmlformats.org/drawingml/2006/chart">
            <c:chart r:id="rId9"/>
          </a:graphicData>
        </a:graphic>
      </p:graphicFrame>
      <p:sp>
        <p:nvSpPr>
          <p:cNvPr id="2685" name="Google Shape;2685;p146"/>
          <p:cNvSpPr txBox="1"/>
          <p:nvPr/>
        </p:nvSpPr>
        <p:spPr>
          <a:xfrm>
            <a:off x="457200" y="152401"/>
            <a:ext cx="10515600" cy="99059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2E393F"/>
              </a:buClr>
              <a:buSzPts val="3200"/>
              <a:buFont typeface="Arial"/>
              <a:buNone/>
            </a:pPr>
            <a:r>
              <a:rPr b="1" i="0" lang="en-US" sz="3200" u="none" cap="none" strike="noStrike">
                <a:solidFill>
                  <a:schemeClr val="dk1"/>
                </a:solidFill>
                <a:latin typeface="Arial"/>
                <a:ea typeface="Arial"/>
                <a:cs typeface="Arial"/>
                <a:sym typeface="Arial"/>
              </a:rPr>
              <a:t>Demographics | Total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QualtricsXM_theme">
      <a:dk1>
        <a:srgbClr val="000000"/>
      </a:dk1>
      <a:lt1>
        <a:srgbClr val="FFFFFF"/>
      </a:lt1>
      <a:dk2>
        <a:srgbClr val="000000"/>
      </a:dk2>
      <a:lt2>
        <a:srgbClr val="FFFFFF"/>
      </a:lt2>
      <a:accent1>
        <a:srgbClr val="20DBA9"/>
      </a:accent1>
      <a:accent2>
        <a:srgbClr val="0767DC"/>
      </a:accent2>
      <a:accent3>
        <a:srgbClr val="5F19E4"/>
      </a:accent3>
      <a:accent4>
        <a:srgbClr val="03B3F0"/>
      </a:accent4>
      <a:accent5>
        <a:srgbClr val="EDF2F4"/>
      </a:accent5>
      <a:accent6>
        <a:srgbClr val="C8CCCE"/>
      </a:accent6>
      <a:hlink>
        <a:srgbClr val="0867DC"/>
      </a:hlink>
      <a:folHlink>
        <a:srgbClr val="03B3E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2018-10-02T16:24:04Z</dcterms:created>
  <dc:creator>Microsoft Office User</dc:creator>
</cp:coreProperties>
</file>